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97" r:id="rId3"/>
    <p:sldId id="257" r:id="rId4"/>
    <p:sldId id="300" r:id="rId5"/>
    <p:sldId id="258" r:id="rId6"/>
    <p:sldId id="299" r:id="rId7"/>
    <p:sldId id="288" r:id="rId8"/>
    <p:sldId id="260" r:id="rId9"/>
    <p:sldId id="265" r:id="rId10"/>
    <p:sldId id="302" r:id="rId11"/>
    <p:sldId id="261" r:id="rId12"/>
    <p:sldId id="262" r:id="rId13"/>
    <p:sldId id="263" r:id="rId14"/>
    <p:sldId id="264" r:id="rId15"/>
    <p:sldId id="266" r:id="rId16"/>
    <p:sldId id="267" r:id="rId17"/>
    <p:sldId id="269" r:id="rId18"/>
    <p:sldId id="285" r:id="rId19"/>
    <p:sldId id="298" r:id="rId20"/>
    <p:sldId id="270" r:id="rId21"/>
    <p:sldId id="289" r:id="rId22"/>
    <p:sldId id="271" r:id="rId23"/>
    <p:sldId id="290" r:id="rId24"/>
    <p:sldId id="273" r:id="rId25"/>
    <p:sldId id="291" r:id="rId26"/>
    <p:sldId id="292" r:id="rId27"/>
    <p:sldId id="274" r:id="rId28"/>
    <p:sldId id="294" r:id="rId29"/>
    <p:sldId id="296" r:id="rId30"/>
    <p:sldId id="295" r:id="rId31"/>
    <p:sldId id="305" r:id="rId32"/>
    <p:sldId id="311" r:id="rId33"/>
    <p:sldId id="286" r:id="rId34"/>
    <p:sldId id="312" r:id="rId35"/>
    <p:sldId id="313" r:id="rId36"/>
    <p:sldId id="314" r:id="rId37"/>
    <p:sldId id="315" r:id="rId38"/>
    <p:sldId id="316" r:id="rId39"/>
    <p:sldId id="317" r:id="rId40"/>
    <p:sldId id="287" r:id="rId41"/>
    <p:sldId id="318" r:id="rId42"/>
    <p:sldId id="319" r:id="rId43"/>
    <p:sldId id="320" r:id="rId44"/>
    <p:sldId id="304" r:id="rId45"/>
    <p:sldId id="310" r:id="rId46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KSou9JEpduqcTXGg/b3xenuK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% CCF     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Лист1!$B$3:$B$11</c:f>
              <c:strCache>
                <c:ptCount val="9"/>
                <c:pt idx="0">
                  <c:v>Норвегія</c:v>
                </c:pt>
                <c:pt idx="1">
                  <c:v>Ірландія</c:v>
                </c:pt>
                <c:pt idx="2">
                  <c:v>Німеччина</c:v>
                </c:pt>
                <c:pt idx="3">
                  <c:v>Бельгія</c:v>
                </c:pt>
                <c:pt idx="4">
                  <c:v>Франція</c:v>
                </c:pt>
                <c:pt idx="5">
                  <c:v>Нідерланди</c:v>
                </c:pt>
                <c:pt idx="6">
                  <c:v>Данія</c:v>
                </c:pt>
                <c:pt idx="7">
                  <c:v>Іспанія</c:v>
                </c:pt>
                <c:pt idx="8">
                  <c:v>Португалія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6</c:v>
                </c:pt>
                <c:pt idx="1">
                  <c:v>1</c:v>
                </c:pt>
                <c:pt idx="2">
                  <c:v>30</c:v>
                </c:pt>
                <c:pt idx="3">
                  <c:v>45</c:v>
                </c:pt>
                <c:pt idx="4">
                  <c:v>25</c:v>
                </c:pt>
                <c:pt idx="5">
                  <c:v>31</c:v>
                </c:pt>
                <c:pt idx="6">
                  <c:v>13</c:v>
                </c:pt>
                <c:pt idx="7">
                  <c:v>15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7-4B2D-BA9D-B24C33BFB66B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% Other*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Лист1!$B$3:$B$11</c:f>
              <c:strCache>
                <c:ptCount val="9"/>
                <c:pt idx="0">
                  <c:v>Норвегія</c:v>
                </c:pt>
                <c:pt idx="1">
                  <c:v>Ірландія</c:v>
                </c:pt>
                <c:pt idx="2">
                  <c:v>Німеччина</c:v>
                </c:pt>
                <c:pt idx="3">
                  <c:v>Бельгія</c:v>
                </c:pt>
                <c:pt idx="4">
                  <c:v>Франція</c:v>
                </c:pt>
                <c:pt idx="5">
                  <c:v>Нідерланди</c:v>
                </c:pt>
                <c:pt idx="6">
                  <c:v>Данія</c:v>
                </c:pt>
                <c:pt idx="7">
                  <c:v>Іспанія</c:v>
                </c:pt>
                <c:pt idx="8">
                  <c:v>Португалія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94</c:v>
                </c:pt>
                <c:pt idx="1">
                  <c:v>99</c:v>
                </c:pt>
                <c:pt idx="2" formatCode="0">
                  <c:v>70</c:v>
                </c:pt>
                <c:pt idx="3">
                  <c:v>55</c:v>
                </c:pt>
                <c:pt idx="4">
                  <c:v>75</c:v>
                </c:pt>
                <c:pt idx="5">
                  <c:v>69</c:v>
                </c:pt>
                <c:pt idx="6">
                  <c:v>87</c:v>
                </c:pt>
                <c:pt idx="7">
                  <c:v>85</c:v>
                </c:pt>
                <c:pt idx="8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7-4B2D-BA9D-B24C33BFB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048696"/>
        <c:axId val="398048304"/>
      </c:barChart>
      <c:catAx>
        <c:axId val="39804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8048304"/>
        <c:crosses val="autoZero"/>
        <c:auto val="1"/>
        <c:lblAlgn val="ctr"/>
        <c:lblOffset val="100"/>
        <c:noMultiLvlLbl val="0"/>
      </c:catAx>
      <c:valAx>
        <c:axId val="398048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8048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763" y="2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2999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763" y="9372999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uk-UA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uk-UA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3" name="Google Shape;43;p1:notes"/>
          <p:cNvSpPr txBox="1">
            <a:spLocks noGrp="1"/>
          </p:cNvSpPr>
          <p:nvPr>
            <p:ph type="sldNum" idx="12"/>
          </p:nvPr>
        </p:nvSpPr>
        <p:spPr>
          <a:xfrm>
            <a:off x="3815763" y="9372999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uk-UA"/>
              <a:pPr algn="r">
                <a:buSzPts val="14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1" name="Google Shape;1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4" name="Google Shape;1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" name="Google Shape;1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32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6" name="Google Shape;176;p32:notes"/>
          <p:cNvSpPr txBox="1">
            <a:spLocks noGrp="1"/>
          </p:cNvSpPr>
          <p:nvPr>
            <p:ph type="sldNum" idx="12"/>
          </p:nvPr>
        </p:nvSpPr>
        <p:spPr>
          <a:xfrm>
            <a:off x="3815763" y="9372999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uk-UA"/>
              <a:pPr algn="r">
                <a:buSzPts val="1400"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907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Google Shape;1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1" name="Google Shape;1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" name="Google Shape;1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9" name="Google Shape;1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0967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9" name="Google Shape;1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1151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9" name="Google Shape;1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2" name="Google Shape;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4" name="Google Shape;7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0" name="Google Shape;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49b8178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2549b817825_0_0:notes"/>
          <p:cNvSpPr txBox="1">
            <a:spLocks noGrp="1"/>
          </p:cNvSpPr>
          <p:nvPr>
            <p:ph type="body" idx="1"/>
          </p:nvPr>
        </p:nvSpPr>
        <p:spPr>
          <a:xfrm>
            <a:off x="673577" y="4747404"/>
            <a:ext cx="5388610" cy="388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g2549b817825_0_0:notes"/>
          <p:cNvSpPr txBox="1">
            <a:spLocks noGrp="1"/>
          </p:cNvSpPr>
          <p:nvPr>
            <p:ph type="sldNum" idx="12"/>
          </p:nvPr>
        </p:nvSpPr>
        <p:spPr>
          <a:xfrm>
            <a:off x="3815763" y="9372998"/>
            <a:ext cx="2918830" cy="49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uk-UA"/>
              <a:pPr algn="r">
                <a:buSzPts val="1400"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:notes"/>
          <p:cNvSpPr txBox="1">
            <a:spLocks noGrp="1"/>
          </p:cNvSpPr>
          <p:nvPr>
            <p:ph type="body" idx="1"/>
          </p:nvPr>
        </p:nvSpPr>
        <p:spPr>
          <a:xfrm>
            <a:off x="673577" y="4747403"/>
            <a:ext cx="5388610" cy="38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36" tIns="53103" rIns="106236" bIns="531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194310" y="794766"/>
            <a:ext cx="8779510" cy="0"/>
          </a:xfrm>
          <a:custGeom>
            <a:avLst/>
            <a:gdLst/>
            <a:ahLst/>
            <a:cxnLst/>
            <a:rect l="l" t="t" r="r" b="b"/>
            <a:pathLst>
              <a:path w="8779510" h="120000" extrusionOk="0">
                <a:moveTo>
                  <a:pt x="0" y="0"/>
                </a:moveTo>
                <a:lnTo>
                  <a:pt x="8779510" y="0"/>
                </a:lnTo>
              </a:path>
            </a:pathLst>
          </a:cu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3"/>
          <p:cNvSpPr/>
          <p:nvPr/>
        </p:nvSpPr>
        <p:spPr>
          <a:xfrm>
            <a:off x="8524469" y="172212"/>
            <a:ext cx="447318" cy="57759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94310" y="1276350"/>
            <a:ext cx="4301490" cy="288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763254" y="4804005"/>
            <a:ext cx="130175" cy="13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230835" y="240867"/>
            <a:ext cx="69319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3" descr="Зображення, що містить текст&#10;&#10;Автоматично згенерований опи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84833"/>
            <a:ext cx="1357083" cy="54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249732" y="975740"/>
            <a:ext cx="8644534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230835" y="240868"/>
            <a:ext cx="7312965" cy="4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63254" y="4804005"/>
            <a:ext cx="130175" cy="13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33" name="Google Shape;33;p14" descr="Зображення, що містить текст&#10;&#10;Автоматично згенерований опис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2800" y="184833"/>
            <a:ext cx="1357083" cy="54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230835" y="240868"/>
            <a:ext cx="7693965" cy="4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763254" y="4804005"/>
            <a:ext cx="130175" cy="13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39" name="Google Shape;39;p15" descr="Зображення, що містить текст&#10;&#10;Автоматично згенерований опис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2800" y="184833"/>
            <a:ext cx="1357083" cy="54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4310" y="794766"/>
            <a:ext cx="8779510" cy="0"/>
          </a:xfrm>
          <a:custGeom>
            <a:avLst/>
            <a:gdLst/>
            <a:ahLst/>
            <a:cxnLst/>
            <a:rect l="l" t="t" r="r" b="b"/>
            <a:pathLst>
              <a:path w="8779510">
                <a:moveTo>
                  <a:pt x="0" y="0"/>
                </a:moveTo>
                <a:lnTo>
                  <a:pt x="8779510" y="0"/>
                </a:lnTo>
              </a:path>
            </a:pathLst>
          </a:custGeom>
          <a:ln w="1905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24469" y="172212"/>
            <a:ext cx="447318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310" y="1276350"/>
            <a:ext cx="4301490" cy="288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FE87425-7402-8A22-7094-85221EF88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35" y="240867"/>
            <a:ext cx="6931965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uk-UA" dirty="0"/>
              <a:t>заголовка</a:t>
            </a:r>
          </a:p>
        </p:txBody>
      </p:sp>
      <p:pic>
        <p:nvPicPr>
          <p:cNvPr id="9" name="Рисунок 8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07868E79-84F0-C19B-D2C3-1E4DFFFB0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4833"/>
            <a:ext cx="1357083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1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94310" y="794766"/>
            <a:ext cx="8779510" cy="0"/>
          </a:xfrm>
          <a:custGeom>
            <a:avLst/>
            <a:gdLst/>
            <a:ahLst/>
            <a:cxnLst/>
            <a:rect l="l" t="t" r="r" b="b"/>
            <a:pathLst>
              <a:path w="8779510" h="120000" extrusionOk="0">
                <a:moveTo>
                  <a:pt x="0" y="0"/>
                </a:moveTo>
                <a:lnTo>
                  <a:pt x="8779510" y="0"/>
                </a:lnTo>
              </a:path>
            </a:pathLst>
          </a:cu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8524469" y="172212"/>
            <a:ext cx="447318" cy="5775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230835" y="240868"/>
            <a:ext cx="8682329" cy="4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249732" y="975740"/>
            <a:ext cx="8644534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763254" y="4804005"/>
            <a:ext cx="130175" cy="13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7" name="Google Shape;17;p12" descr="Зображення, що містить текст&#10;&#10;Автоматично згенерований опис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62800" y="184833"/>
            <a:ext cx="1357083" cy="5425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ilv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2d1a6e8f-8cda-11ee-8aa6-01aa75ed71a1/language-e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document/cf3294e1-8358-4c93-8de4-3e1503b95201_en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op.europa.eu/en/publication-detail/-/publication/2d1a6e8f-8cda-11ee-8aa6-01aa75ed71a1" TargetMode="External"/><Relationship Id="rId4" Type="http://schemas.openxmlformats.org/officeDocument/2006/relationships/hyperlink" Target="https://eur-lex.europa.eu/legal-content/EN/TXT/?uri=CELEX:52020DC038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2d1a6e8f-8cda-11ee-8aa6-01aa75ed71a1/language-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p.europa.eu/en/publication-detail/-/publication/2d1a6e8f-8cda-11ee-8aa6-01aa75ed71a1/language-e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soshenskyi@nubip.edu.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2d1a6e8f-8cda-11ee-8aa6-01aa75ed71a1/language-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 idx="4294967295"/>
          </p:nvPr>
        </p:nvSpPr>
        <p:spPr>
          <a:xfrm>
            <a:off x="1096775" y="1518931"/>
            <a:ext cx="695044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Підходи наближеного до природи лісівництва в ЄС та перспективи впровадження таких підходів в Україні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>
            <a:spLocks noGrp="1"/>
          </p:cNvSpPr>
          <p:nvPr>
            <p:ph type="sldNum" idx="12"/>
          </p:nvPr>
        </p:nvSpPr>
        <p:spPr>
          <a:xfrm>
            <a:off x="8763254" y="4804005"/>
            <a:ext cx="130175" cy="13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uk-UA"/>
              <a:t>1</a:t>
            </a:fld>
            <a:endParaRPr dirty="0"/>
          </a:p>
        </p:txBody>
      </p:sp>
      <p:sp>
        <p:nvSpPr>
          <p:cNvPr id="3" name="Підзаголовок 9">
            <a:extLst>
              <a:ext uri="{FF2B5EF4-FFF2-40B4-BE49-F238E27FC236}">
                <a16:creationId xmlns:a16="http://schemas.microsoft.com/office/drawing/2014/main" id="{153680F6-0304-72EF-CA62-E2E7F854A176}"/>
              </a:ext>
            </a:extLst>
          </p:cNvPr>
          <p:cNvSpPr txBox="1">
            <a:spLocks/>
          </p:cNvSpPr>
          <p:nvPr/>
        </p:nvSpPr>
        <p:spPr>
          <a:xfrm>
            <a:off x="692097" y="2976191"/>
            <a:ext cx="7772401" cy="6520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Олександр Сошенський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, к.с.-</a:t>
            </a:r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г.н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., доцент кафедри лісівництва </a:t>
            </a:r>
          </a:p>
          <a:p>
            <a:pPr algn="ctr"/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ННІ лісового і садово-паркового господарства НУБіП України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0D728C-BFFE-444C-EC6A-6B255827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b="17407"/>
          <a:stretch>
            <a:fillRect/>
          </a:stretch>
        </p:blipFill>
        <p:spPr bwMode="auto">
          <a:xfrm>
            <a:off x="0" y="4130299"/>
            <a:ext cx="9144000" cy="10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Зображення, що містить текст, емблема, нашивка, логотип&#10;&#10;Автоматично згенерований опис">
            <a:extLst>
              <a:ext uri="{FF2B5EF4-FFF2-40B4-BE49-F238E27FC236}">
                <a16:creationId xmlns:a16="http://schemas.microsoft.com/office/drawing/2014/main" id="{2E20861C-D2CC-BA30-5F5B-689AC3D7E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16" y="91079"/>
            <a:ext cx="549164" cy="652095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, логотип, емблема, символ&#10;&#10;Автоматично згенерований опис">
            <a:extLst>
              <a:ext uri="{FF2B5EF4-FFF2-40B4-BE49-F238E27FC236}">
                <a16:creationId xmlns:a16="http://schemas.microsoft.com/office/drawing/2014/main" id="{B3AC42C7-FF28-6C8D-C13F-5056C3883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0" y="151642"/>
            <a:ext cx="578469" cy="578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CD62D-E943-FAE4-9841-F09F4489B944}"/>
              </a:ext>
            </a:extLst>
          </p:cNvPr>
          <p:cNvSpPr txBox="1"/>
          <p:nvPr/>
        </p:nvSpPr>
        <p:spPr>
          <a:xfrm>
            <a:off x="1274104" y="238649"/>
            <a:ext cx="6152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0" u="none" strike="noStrike" baseline="0" dirty="0">
                <a:solidFill>
                  <a:schemeClr val="tx1"/>
                </a:solidFill>
                <a:latin typeface="+mn-lt"/>
              </a:rPr>
              <a:t>Всеукраїнський круглий стіл </a:t>
            </a:r>
            <a:endParaRPr lang="uk-UA" sz="16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uk-UA" sz="1600" b="1" i="0" u="none" strike="noStrike" baseline="0" dirty="0">
                <a:solidFill>
                  <a:schemeClr val="tx1"/>
                </a:solidFill>
                <a:latin typeface="+mn-lt"/>
              </a:rPr>
              <a:t>«Стан лісового господарства України та необхідність його адаптації до директив ЄС з врахуванням сучасних вимог»</a:t>
            </a:r>
            <a:endParaRPr lang="uk-UA" sz="16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2B9FA-8250-E358-9614-11127BDCC9E0}"/>
              </a:ext>
            </a:extLst>
          </p:cNvPr>
          <p:cNvSpPr txBox="1"/>
          <p:nvPr/>
        </p:nvSpPr>
        <p:spPr>
          <a:xfrm>
            <a:off x="7825740" y="4826534"/>
            <a:ext cx="1280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.08.2024 р.</a:t>
            </a:r>
            <a:endParaRPr lang="uk-UA" b="1" dirty="0">
              <a:solidFill>
                <a:schemeClr val="bg1"/>
              </a:solidFill>
            </a:endParaRP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C08F1B3A-B0D2-A406-B808-B5FD1BEA1D79}"/>
              </a:ext>
            </a:extLst>
          </p:cNvPr>
          <p:cNvCxnSpPr>
            <a:cxnSpLocks/>
          </p:cNvCxnSpPr>
          <p:nvPr/>
        </p:nvCxnSpPr>
        <p:spPr>
          <a:xfrm flipV="1">
            <a:off x="763289" y="1092438"/>
            <a:ext cx="7617417" cy="772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B992C0-1079-7049-F65D-64DBE2B97834}"/>
              </a:ext>
            </a:extLst>
          </p:cNvPr>
          <p:cNvSpPr txBox="1"/>
          <p:nvPr/>
        </p:nvSpPr>
        <p:spPr>
          <a:xfrm>
            <a:off x="925830" y="2079605"/>
            <a:ext cx="7292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НАБЛИЖЕНЕ ДО ПРИРОДИ </a:t>
            </a:r>
            <a:br>
              <a:rPr lang="uk-UA" sz="2400" b="1" dirty="0"/>
            </a:br>
            <a:r>
              <a:rPr lang="uk-UA" sz="2400" b="1" dirty="0"/>
              <a:t>ЛІСІВНИЦТВО/ЛІСОУПРАВЛІННЯ В ЄС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B2F0F12-FE68-E79A-4C46-9084B2B00646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641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230835" y="1122974"/>
            <a:ext cx="849406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lvl="0" indent="-285750">
              <a:spcAft>
                <a:spcPts val="800"/>
              </a:spcAft>
              <a:buFont typeface="Arial"/>
              <a:buChar char="•"/>
            </a:pP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Потреба в посиленні спроможності лісів 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надавати різноманітні </a:t>
            </a:r>
            <a:r>
              <a:rPr lang="uk-UA" sz="1800" b="1" dirty="0" err="1">
                <a:latin typeface="Arial"/>
                <a:ea typeface="Arial"/>
                <a:cs typeface="Arial"/>
                <a:sym typeface="Arial"/>
              </a:rPr>
              <a:t>екосистемні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 послуги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 та підтримувати </a:t>
            </a:r>
            <a:r>
              <a:rPr lang="uk-UA" dirty="0">
                <a:latin typeface="Arial"/>
                <a:ea typeface="Arial"/>
                <a:cs typeface="Arial"/>
                <a:sym typeface="Arial"/>
              </a:rPr>
              <a:t>їх (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забезпечення деревною продукцією, збереження біорізноманіття, захист водно-болотних угідь, захист якості води, рекреація, поглинання вуглецю, зберігання вуглецю). 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400"/>
              <a:buFont typeface="Arial"/>
              <a:buChar char="•"/>
            </a:pP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Для досягнення вказаної мети необхідно посилити як 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екологічну складову сталого лісоуправління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, так і 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стійкість лісових екосистем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400"/>
              <a:buFont typeface="Arial"/>
              <a:buChar char="•"/>
            </a:pP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НПЛ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 може допомогти 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підвищити стабільність, стійкість та адаптаційну здатність лісів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, а також допоможе мінімізувати значні та швидкозростаючі соціально-економічні ризики, пов'язані з пошкодженням лісів та втратами, спричиненими зміною клімату.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20521" y="409671"/>
            <a:ext cx="6035040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Про концепцію НПЛ </a:t>
            </a:r>
            <a:endParaRPr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9CE0A57-BA1F-9C9E-64B0-DCE6195792FF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173532" y="1120520"/>
            <a:ext cx="864453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НПЛ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 розглядає 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ліси як екосистеми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, що складаються з рослин, тварин, грибів, одноклітинних організмів та абіотичних елементів над і під землею, які 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співіснують та взаємодіють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, щоб створити і підтримувати багатофункціональність лісу. </a:t>
            </a:r>
            <a:endParaRPr dirty="0"/>
          </a:p>
          <a:p>
            <a:pPr marL="51435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Для збереження біорізноманіття 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в цілому необхідна </a:t>
            </a:r>
            <a:r>
              <a:rPr lang="uk-UA" sz="1800" b="1" dirty="0">
                <a:latin typeface="Arial"/>
                <a:ea typeface="Arial"/>
                <a:cs typeface="Arial"/>
                <a:sym typeface="Arial"/>
              </a:rPr>
              <a:t>різноманітна структура та склад лісів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. Така лісова екосистема повинна включати різні стадії розвитку, в тому числі на рівні видів, деревостанів і ландшафтів, щоб пропонувати різні середовища існування та умови життя для безлічі видів, які в ній мешкають.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456555" y="403601"/>
            <a:ext cx="6004560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Про концепцію НПЛ </a:t>
            </a:r>
            <a:endParaRPr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22D5DA7-A112-9542-5DD6-590953F53C23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49b817825_0_0"/>
          <p:cNvSpPr txBox="1">
            <a:spLocks noGrp="1"/>
          </p:cNvSpPr>
          <p:nvPr>
            <p:ph type="title"/>
          </p:nvPr>
        </p:nvSpPr>
        <p:spPr>
          <a:xfrm>
            <a:off x="329895" y="350712"/>
            <a:ext cx="657382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5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Концепції НПЛ </a:t>
            </a:r>
            <a:endParaRPr sz="2560" dirty="0"/>
          </a:p>
        </p:txBody>
      </p:sp>
      <p:sp>
        <p:nvSpPr>
          <p:cNvPr id="96" name="Google Shape;96;g2549b817825_0_0"/>
          <p:cNvSpPr txBox="1"/>
          <p:nvPr/>
        </p:nvSpPr>
        <p:spPr>
          <a:xfrm>
            <a:off x="329895" y="1046546"/>
            <a:ext cx="8173070" cy="364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Перехід до НПЛ передбачає різні заходи у різний час, тому в різних частинах Європи такі підходи різняться, зокрема: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uk-UA" sz="1800" b="1" dirty="0"/>
              <a:t>П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івнічно-східній Європі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поширена концепція імітування природних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втручань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збереження природних структур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(ключових середовищ існування, сухостою і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т.д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.). </a:t>
            </a:r>
            <a:endParaRPr dirty="0"/>
          </a:p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Центральній та Східній Європі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переважає НПЛ відповідно до принципів </a:t>
            </a: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uk-UA" sz="1800" b="1" i="1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</a:t>
            </a:r>
            <a:r>
              <a:rPr lang="uk-UA" sz="1800" b="1" i="1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1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Silva</a:t>
            </a: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uk-UA" sz="18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включає ринкові та неринкові цілі і бере до уваги всю лісову екосистему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uk-UA" sz="18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Західній Європі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здебільшого використовують лісогосподарювання за принципом – 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постійний лісовий покрив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lang="en-US" sz="1800" dirty="0"/>
              <a:t>F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orestry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CCF).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EA1BF3D-AAFC-D6F0-1126-FF43C8AE4243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249733" y="1037733"/>
            <a:ext cx="8644534" cy="318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1463" lvl="0" indent="-42863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>
                <a:latin typeface="Arial"/>
                <a:ea typeface="Arial"/>
                <a:cs typeface="Arial"/>
                <a:sym typeface="Arial"/>
              </a:rPr>
              <a:t>З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агальними принципами НПЛ є: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вивчення природних процесів і надання їм можливості розвиватися;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підтримання гетерогенності та складності лісових структур і </a:t>
            </a:r>
            <a:r>
              <a:rPr lang="uk-UA" sz="1800" dirty="0" err="1">
                <a:latin typeface="Arial"/>
                <a:ea typeface="Arial"/>
                <a:cs typeface="Arial"/>
                <a:sym typeface="Arial"/>
              </a:rPr>
              <a:t>патернів</a:t>
            </a: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 (моделей);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інтеграція функцій лісу на різних просторових рівнях;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використання різноманітних лісогосподарських систем, що розроблені/базуються на моделях природних порушень у регіоні;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uk-UA" sz="1800" dirty="0">
                <a:latin typeface="Arial"/>
                <a:ea typeface="Arial"/>
                <a:cs typeface="Arial"/>
                <a:sym typeface="Arial"/>
              </a:rPr>
              <a:t>лісозаготівля з низьким впливом на навколишнє середовище, зберігаючи таким чином природне середовище.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96204" y="416994"/>
            <a:ext cx="6602020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Принципи НПЛ</a:t>
            </a:r>
            <a:endParaRPr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AC6C456-D69E-1631-2994-9D63478F7DAF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43179" y="283957"/>
            <a:ext cx="596646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НПЛ передбачає:</a:t>
            </a:r>
            <a:endParaRPr dirty="0"/>
          </a:p>
        </p:txBody>
      </p:sp>
      <p:sp>
        <p:nvSpPr>
          <p:cNvPr id="114" name="Google Shape;114;p23"/>
          <p:cNvSpPr/>
          <p:nvPr/>
        </p:nvSpPr>
        <p:spPr>
          <a:xfrm>
            <a:off x="643180" y="2291872"/>
            <a:ext cx="8229600" cy="40066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Сприяння природному відновленню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643180" y="1823285"/>
            <a:ext cx="8229599" cy="40387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Дбайливі рубки (несуцільні – вибіркові або невеликими групами)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643179" y="891459"/>
            <a:ext cx="8229597" cy="358891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Мінімізація господарських втручань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643179" y="4207644"/>
            <a:ext cx="8229596" cy="39653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Регулювання чисельності копитних тварин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643180" y="2759434"/>
            <a:ext cx="8229600" cy="40066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Підходи орієнтовані на конкретний масштаб (дерево, деревостан, ландшафт 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643179" y="3726810"/>
            <a:ext cx="8229596" cy="39653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Охоронні території (ключові оселища і топографічні особливості)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643179" y="3250479"/>
            <a:ext cx="8229597" cy="40066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Оптимальне збереження мертвої деревини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643181" y="1331499"/>
            <a:ext cx="8229598" cy="40387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Збереження та відновлення лісових ґрунтів і водних екосистем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FAC3787-8441-8736-0B06-BAA80B252B4C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429309" y="283398"/>
            <a:ext cx="6552738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Інструменти поширення</a:t>
            </a:r>
            <a:r>
              <a:rPr lang="ru-RU" dirty="0"/>
              <a:t> НПЛ в ЄС </a:t>
            </a:r>
            <a:r>
              <a:rPr lang="uk-UA" dirty="0"/>
              <a:t> </a:t>
            </a:r>
            <a:endParaRPr dirty="0"/>
          </a:p>
        </p:txBody>
      </p:sp>
      <p:sp>
        <p:nvSpPr>
          <p:cNvPr id="127" name="Google Shape;127;p24"/>
          <p:cNvSpPr txBox="1"/>
          <p:nvPr/>
        </p:nvSpPr>
        <p:spPr>
          <a:xfrm>
            <a:off x="374973" y="1040701"/>
            <a:ext cx="8517567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Навчання та поширення досвіду.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Прикладом платформ для поширення таких практик є: </a:t>
            </a:r>
            <a:r>
              <a:rPr lang="uk-UA" sz="18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Silva</a:t>
            </a: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організація, що займається НПЛ та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</a:t>
            </a: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організація, що займається інтеграцією охорони природи у стале лісогосподарювання.</a:t>
            </a:r>
            <a:endParaRPr lang="uk-UA" sz="1800" dirty="0"/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Економічна обґрунтованість </a:t>
            </a:r>
            <a:r>
              <a:rPr lang="uk-UA" sz="1800" dirty="0">
                <a:solidFill>
                  <a:schemeClr val="dk1"/>
                </a:solidFill>
              </a:rPr>
              <a:t>–</a:t>
            </a:r>
            <a:r>
              <a:rPr lang="uk-UA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 НПЛ можуть бути економічно обґрунтованими </a:t>
            </a: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Фінансові стимули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існує ціла низка фінансових інструментів ЄС, які підтримують наближене до природи лісоуправління. Генеральний директорат з питань довкілля опублікував посібник про всі варіанти фінансування у сфері довкілля в рамках програм фінансування на 2021-2027 роки.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D68ABAC-B1BF-5F53-D217-6A2CE4E573E1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61440" y="263731"/>
            <a:ext cx="5913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600" dirty="0"/>
              <a:t>Модель зміни земного покриву ЄС </a:t>
            </a:r>
            <a:endParaRPr sz="2600" dirty="0"/>
          </a:p>
        </p:txBody>
      </p:sp>
      <p:sp>
        <p:nvSpPr>
          <p:cNvPr id="139" name="Google Shape;139;p26"/>
          <p:cNvSpPr txBox="1"/>
          <p:nvPr/>
        </p:nvSpPr>
        <p:spPr>
          <a:xfrm>
            <a:off x="230825" y="909075"/>
            <a:ext cx="8509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Ліси в ЄС відрізняються за своїми екологічними характеристиками, статусом, біорізноманіттям та проблемами, пов'язаними зі зміною клімату.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6" descr="Зображення, що містить карта, текст&#10;&#10;Автоматично згенерований опи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6160" y="1513601"/>
            <a:ext cx="5174165" cy="302792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/>
        </p:nvSpPr>
        <p:spPr>
          <a:xfrm>
            <a:off x="270000" y="1485200"/>
            <a:ext cx="3159000" cy="2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</a:rPr>
              <a:t>Те ж саме стосується і лісогосподарських заходів, які формували ці ліси протягом тривалого часу.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</a:rPr>
              <a:t>Через зміну клімату лісові зони зміщуються на північ і у вищі висоти, як показано на рис. </a:t>
            </a:r>
            <a:endParaRPr dirty="0"/>
          </a:p>
        </p:txBody>
      </p:sp>
      <p:sp>
        <p:nvSpPr>
          <p:cNvPr id="142" name="Google Shape;142;p26"/>
          <p:cNvSpPr txBox="1"/>
          <p:nvPr/>
        </p:nvSpPr>
        <p:spPr>
          <a:xfrm>
            <a:off x="270000" y="4392555"/>
            <a:ext cx="88740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</a:rPr>
              <a:t>Рис. Змодельована сучасна (усереднена за 1961-1990 рр.) та майбутня (усереднена за 2071-2100 рр.) потенційна природна рослинності (PNV) в Європі (</a:t>
            </a:r>
            <a:r>
              <a:rPr lang="uk-UA" sz="1600" i="1" dirty="0" err="1">
                <a:solidFill>
                  <a:schemeClr val="tx1"/>
                </a:solidFill>
              </a:rPr>
              <a:t>Hickler</a:t>
            </a:r>
            <a:r>
              <a:rPr lang="uk-UA" sz="1600" i="1" dirty="0">
                <a:solidFill>
                  <a:schemeClr val="tx1"/>
                </a:solidFill>
              </a:rPr>
              <a:t> </a:t>
            </a:r>
            <a:r>
              <a:rPr lang="uk-UA" sz="1600" i="1" dirty="0" err="1">
                <a:solidFill>
                  <a:schemeClr val="tx1"/>
                </a:solidFill>
              </a:rPr>
              <a:t>et</a:t>
            </a:r>
            <a:r>
              <a:rPr lang="uk-UA" sz="1600" i="1" dirty="0">
                <a:solidFill>
                  <a:schemeClr val="tx1"/>
                </a:solidFill>
              </a:rPr>
              <a:t> </a:t>
            </a:r>
            <a:r>
              <a:rPr lang="uk-UA" sz="1600" i="1" dirty="0" err="1">
                <a:solidFill>
                  <a:schemeClr val="tx1"/>
                </a:solidFill>
              </a:rPr>
              <a:t>al</a:t>
            </a:r>
            <a:r>
              <a:rPr lang="uk-UA" sz="1600" i="1" dirty="0">
                <a:solidFill>
                  <a:schemeClr val="tx1"/>
                </a:solidFill>
              </a:rPr>
              <a:t>., 2012</a:t>
            </a:r>
            <a:r>
              <a:rPr lang="uk-UA" sz="1600" dirty="0">
                <a:solidFill>
                  <a:schemeClr val="tx1"/>
                </a:solidFill>
              </a:rPr>
              <a:t>).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ED6DF34-7ABC-1907-CF02-3FDC96029D8E}"/>
              </a:ext>
            </a:extLst>
          </p:cNvPr>
          <p:cNvSpPr/>
          <p:nvPr/>
        </p:nvSpPr>
        <p:spPr>
          <a:xfrm>
            <a:off x="8416475" y="4691096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B3A590-E65D-45AF-1D5D-295CDEC9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86979"/>
            <a:ext cx="4703401" cy="5619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+mn-lt"/>
              </a:rPr>
              <a:t>Модель зміни кліматичних умов для території України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A397B6-3C42-2440-31D0-705775C7C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78" y="802767"/>
            <a:ext cx="6931965" cy="415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FA038-6223-7475-5E26-42A62D0B5CF8}"/>
              </a:ext>
            </a:extLst>
          </p:cNvPr>
          <p:cNvSpPr txBox="1"/>
          <p:nvPr/>
        </p:nvSpPr>
        <p:spPr>
          <a:xfrm>
            <a:off x="137957" y="1325592"/>
            <a:ext cx="214804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Сценарій МГЕЗК А1В (~RCP6.0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Прогноз кліматичних умов для росту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дуба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сосни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берези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Україні</a:t>
            </a: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5-оптимальні умови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1- екстремальні умови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6051A-C42F-6724-A50A-467F67DB29F2}"/>
              </a:ext>
            </a:extLst>
          </p:cNvPr>
          <p:cNvSpPr txBox="1"/>
          <p:nvPr/>
        </p:nvSpPr>
        <p:spPr>
          <a:xfrm>
            <a:off x="137957" y="4803072"/>
            <a:ext cx="51257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Джерело: 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Shvidenko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Buksha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Krakovska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Lakyda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uk-U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39CDB8F-5DCC-9A2E-1773-98214281F4EE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563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4897373" y="3044774"/>
            <a:ext cx="1389380" cy="88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uk-UA" sz="3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Назва</a:t>
            </a:r>
            <a:endParaRPr sz="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Автор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1646479" y="1967699"/>
            <a:ext cx="58510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ОСОБЛИВОСТІ НПЛ В РІЗНИХ РЕГІОНАХ ЄВРОПИ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C6ACD-8086-95ED-A79C-52B5B1EBB7DF}"/>
              </a:ext>
            </a:extLst>
          </p:cNvPr>
          <p:cNvSpPr/>
          <p:nvPr/>
        </p:nvSpPr>
        <p:spPr>
          <a:xfrm>
            <a:off x="8382000" y="470154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694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0247D6-AEA2-F6F7-7329-00F3D08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0868"/>
            <a:ext cx="6972300" cy="407804"/>
          </a:xfrm>
        </p:spPr>
        <p:txBody>
          <a:bodyPr/>
          <a:lstStyle/>
          <a:p>
            <a:r>
              <a:rPr lang="uk-UA" dirty="0"/>
              <a:t>Скорочення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35485-A9A1-AFB6-2A7B-06B13E963C27}"/>
              </a:ext>
            </a:extLst>
          </p:cNvPr>
          <p:cNvSpPr txBox="1"/>
          <p:nvPr/>
        </p:nvSpPr>
        <p:spPr>
          <a:xfrm>
            <a:off x="601980" y="1221522"/>
            <a:ext cx="794004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НПЛ</a:t>
            </a:r>
            <a:r>
              <a:rPr lang="uk-UA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uk-U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наближене до природи лісівництво/лісове господарство (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Close-to-Nature Forestry</a:t>
            </a:r>
            <a:r>
              <a:rPr lang="uk-U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uk-UA"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uk-UA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CCF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система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постійн</a:t>
            </a:r>
            <a:r>
              <a:rPr lang="uk-U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ого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лісов</a:t>
            </a:r>
            <a:r>
              <a:rPr lang="uk-U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ого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покрив</a:t>
            </a:r>
            <a:r>
              <a:rPr lang="uk-U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(Continuous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Сover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Forestry</a:t>
            </a:r>
            <a:r>
              <a:rPr lang="uk-U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endParaRPr lang="uk-UA" sz="16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284297B-39E1-3EB3-D935-E89D3D099013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784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538278" y="394822"/>
            <a:ext cx="40337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Альпійський регіон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F8EA2-EFDC-C8AE-A82B-124C21C417A2}"/>
              </a:ext>
            </a:extLst>
          </p:cNvPr>
          <p:cNvSpPr txBox="1"/>
          <p:nvPr/>
        </p:nvSpPr>
        <p:spPr>
          <a:xfrm>
            <a:off x="373701" y="939173"/>
            <a:ext cx="8194158" cy="1655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Гірські хребти Європи: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Піренеї, Альпи, Апенніни, Карпати, Динари, Балкани та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Сканди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Альпійський хребет належить до однієї з найбільш багатих на біорізноманіття територій в ЄС: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33% альпійських лісів перебувають під різними режимами охорони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64A58D-F942-D9D3-0D70-5C5B36006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1" t="28926" r="25337" b="27410"/>
          <a:stretch/>
        </p:blipFill>
        <p:spPr>
          <a:xfrm>
            <a:off x="6016046" y="3047326"/>
            <a:ext cx="3127954" cy="209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192126-53F6-2AFF-7E16-8D88586F2F68}"/>
              </a:ext>
            </a:extLst>
          </p:cNvPr>
          <p:cNvSpPr txBox="1"/>
          <p:nvPr/>
        </p:nvSpPr>
        <p:spPr>
          <a:xfrm>
            <a:off x="373702" y="2594434"/>
            <a:ext cx="5523404" cy="21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У високогірних лісах переважають хвойні дерева, переважно ялина звичайна, ялиця біла, сосна звичайна та сосна гірська. Окрім цих хвойних порід, є й інші природні домінуючі види, зокрема, модрина європейська, сосна кедрова та сосна чорна, а також листяні породи бука та клена-</a:t>
            </a:r>
            <a:r>
              <a:rPr lang="uk-UA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явора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. 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B5FA54B-F026-83FF-1489-4007412361E4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977391-E700-49D3-501E-3F1D30C686BD}"/>
              </a:ext>
            </a:extLst>
          </p:cNvPr>
          <p:cNvSpPr txBox="1"/>
          <p:nvPr/>
        </p:nvSpPr>
        <p:spPr>
          <a:xfrm>
            <a:off x="258725" y="802911"/>
            <a:ext cx="8020493" cy="383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У практиках лісокористування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переважають  вибіркові рубки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(вирубування окремих дерев та окремих груп дерев), які створюють структурне різноманіття. Суцільні рубки (на площах понад 0,5 га) застосовуються дуже </a:t>
            </a:r>
            <a:r>
              <a:rPr lang="uk-UA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рідко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, і навіть заборонені 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в деяких країнах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через ризик ерозії ґрунту, зсувів і лавин.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</a:rPr>
              <a:t>З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агальновизнаним є підхід щодо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збереження мертвої деревини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збереження біорізноманіття.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/>
              <a:t>Як один із прикладів – з 1970-х років в Італії стало нормою проводити вибіркові рубки в нижніх гірських районах і групові рубки в субальпійських районах, що призвело до мозаїчності, збільшення змішаних лісів та частки великих дерев (</a:t>
            </a:r>
            <a:r>
              <a:rPr lang="en-US" sz="1800" dirty="0"/>
              <a:t>d&gt;</a:t>
            </a:r>
            <a:r>
              <a:rPr lang="uk-UA" sz="1800" dirty="0"/>
              <a:t>50</a:t>
            </a:r>
            <a:r>
              <a:rPr lang="en-US" sz="1800" dirty="0"/>
              <a:t> </a:t>
            </a:r>
            <a:r>
              <a:rPr lang="uk-UA" sz="1800" dirty="0"/>
              <a:t>см) і більш широкого сприяння природному поновленню.</a:t>
            </a:r>
          </a:p>
        </p:txBody>
      </p:sp>
      <p:sp>
        <p:nvSpPr>
          <p:cNvPr id="2" name="Google Shape;148;p27">
            <a:extLst>
              <a:ext uri="{FF2B5EF4-FFF2-40B4-BE49-F238E27FC236}">
                <a16:creationId xmlns:a16="http://schemas.microsoft.com/office/drawing/2014/main" id="{C257116E-86C6-6ABB-283C-B6C28A056E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235" y="323527"/>
            <a:ext cx="40337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Альпійський регіон</a:t>
            </a:r>
            <a:endParaRPr sz="2400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860653A-C4F5-5DE5-6311-DAF1FB275366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5819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09067" y="313727"/>
            <a:ext cx="45503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Атлантичний регіон</a:t>
            </a:r>
            <a:endParaRPr sz="24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61A2909-E3C9-2C3D-B6BE-0534F4375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29379" r="60982"/>
          <a:stretch/>
        </p:blipFill>
        <p:spPr bwMode="auto">
          <a:xfrm>
            <a:off x="6143414" y="1511085"/>
            <a:ext cx="3000586" cy="363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716D646-834D-5D95-E9F7-5ACA8ECF4007}"/>
              </a:ext>
            </a:extLst>
          </p:cNvPr>
          <p:cNvSpPr/>
          <p:nvPr/>
        </p:nvSpPr>
        <p:spPr>
          <a:xfrm rot="1916070">
            <a:off x="6603124" y="1387735"/>
            <a:ext cx="1521357" cy="3417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8678D-F9DC-00EA-D5E1-8028ED9F61AE}"/>
              </a:ext>
            </a:extLst>
          </p:cNvPr>
          <p:cNvSpPr txBox="1"/>
          <p:nvPr/>
        </p:nvSpPr>
        <p:spPr>
          <a:xfrm>
            <a:off x="230835" y="925671"/>
            <a:ext cx="68786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</a:rPr>
              <a:t>Р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егіон від північної частини Великобританії та Ірландії і від центрального узбережжя Норвегії до північних берегів Іспанії та Португалії, до цього регіону також входять Нідерланди і частини Бельгії, Данії, Німеччини та Франції. Разом з Великою Британією цей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регіон охоплює території 10 країн або близько 18% території ЄС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(до </a:t>
            </a:r>
            <a:r>
              <a:rPr lang="uk-UA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Брекзиту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2F265-27BD-90D6-7CC4-7010FCA6ACCC}"/>
              </a:ext>
            </a:extLst>
          </p:cNvPr>
          <p:cNvSpPr txBox="1"/>
          <p:nvPr/>
        </p:nvSpPr>
        <p:spPr>
          <a:xfrm>
            <a:off x="230835" y="2794297"/>
            <a:ext cx="57661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/>
              <a:t>Природно</a:t>
            </a:r>
            <a:r>
              <a:rPr lang="ru-RU" sz="1800" dirty="0"/>
              <a:t> </a:t>
            </a:r>
            <a:r>
              <a:rPr lang="ru-RU" sz="1800" b="1" dirty="0" err="1"/>
              <a:t>домінуючі</a:t>
            </a:r>
            <a:r>
              <a:rPr lang="ru-RU" sz="1800" b="1" dirty="0"/>
              <a:t> </a:t>
            </a:r>
            <a:r>
              <a:rPr lang="ru-RU" sz="1800" b="1" dirty="0" err="1"/>
              <a:t>широколистяні</a:t>
            </a:r>
            <a:r>
              <a:rPr lang="ru-RU" sz="1800" b="1" dirty="0"/>
              <a:t> </a:t>
            </a:r>
            <a:r>
              <a:rPr lang="ru-RU" sz="1800" b="1" dirty="0" err="1"/>
              <a:t>ліси</a:t>
            </a:r>
            <a:r>
              <a:rPr lang="ru-RU" sz="1800" b="1" dirty="0"/>
              <a:t> </a:t>
            </a:r>
            <a:r>
              <a:rPr lang="ru-RU" sz="1800" b="1" dirty="0" err="1"/>
              <a:t>складаються</a:t>
            </a:r>
            <a:r>
              <a:rPr lang="ru-RU" sz="1800" b="1" dirty="0"/>
              <a:t> </a:t>
            </a:r>
            <a:r>
              <a:rPr lang="ru-RU" sz="1800" b="1" dirty="0" err="1"/>
              <a:t>переважно</a:t>
            </a:r>
            <a:r>
              <a:rPr lang="ru-RU" sz="1800" b="1" dirty="0"/>
              <a:t> з бука</a:t>
            </a:r>
            <a:r>
              <a:rPr lang="en-US" sz="1800" b="1" dirty="0"/>
              <a:t>, </a:t>
            </a:r>
            <a:r>
              <a:rPr lang="ru-RU" sz="1800" b="1" dirty="0"/>
              <a:t>часто </a:t>
            </a:r>
            <a:r>
              <a:rPr lang="ru-RU" sz="1800" b="1" dirty="0" err="1"/>
              <a:t>змішаного</a:t>
            </a:r>
            <a:r>
              <a:rPr lang="ru-RU" sz="1800" b="1" dirty="0"/>
              <a:t> з дубом </a:t>
            </a:r>
            <a:r>
              <a:rPr lang="uk-UA" sz="1800" b="1" dirty="0"/>
              <a:t>скельним</a:t>
            </a:r>
            <a:r>
              <a:rPr lang="ru-RU" sz="1800" b="1" dirty="0"/>
              <a:t> та дубом </a:t>
            </a:r>
            <a:r>
              <a:rPr lang="ru-RU" sz="1800" b="1" dirty="0" err="1"/>
              <a:t>черещатим</a:t>
            </a:r>
            <a:r>
              <a:rPr lang="en-US" sz="1800" dirty="0"/>
              <a:t>.</a:t>
            </a:r>
            <a:r>
              <a:rPr lang="uk-UA" sz="1800" dirty="0"/>
              <a:t> В з</a:t>
            </a:r>
            <a:r>
              <a:rPr lang="ru-RU" sz="1800" dirty="0" err="1"/>
              <a:t>аплавних</a:t>
            </a:r>
            <a:r>
              <a:rPr lang="ru-RU" sz="1800" dirty="0"/>
              <a:t> </a:t>
            </a:r>
            <a:r>
              <a:rPr lang="ru-RU" sz="1800" dirty="0" err="1"/>
              <a:t>лісах</a:t>
            </a:r>
            <a:r>
              <a:rPr lang="ru-RU" sz="1800" dirty="0"/>
              <a:t> </a:t>
            </a:r>
            <a:r>
              <a:rPr lang="ru-RU" sz="1800" dirty="0" err="1"/>
              <a:t>зустрічаються</a:t>
            </a:r>
            <a:r>
              <a:rPr lang="ru-RU" sz="1800" dirty="0"/>
              <a:t> </a:t>
            </a:r>
            <a:r>
              <a:rPr lang="ru-RU" sz="1800" dirty="0" err="1"/>
              <a:t>в'язові</a:t>
            </a:r>
            <a:r>
              <a:rPr lang="en-US" sz="1800" dirty="0"/>
              <a:t>, </a:t>
            </a:r>
            <a:r>
              <a:rPr lang="ru-RU" sz="1800" dirty="0"/>
              <a:t>граб</a:t>
            </a:r>
            <a:r>
              <a:rPr lang="en-US" sz="1800" dirty="0"/>
              <a:t>, </a:t>
            </a:r>
            <a:r>
              <a:rPr lang="ru-RU" sz="1800" dirty="0"/>
              <a:t>ясен</a:t>
            </a:r>
            <a:r>
              <a:rPr lang="en-US" sz="1800" dirty="0"/>
              <a:t>, </a:t>
            </a:r>
            <a:r>
              <a:rPr lang="ru-RU" sz="1800" dirty="0" err="1"/>
              <a:t>вільха</a:t>
            </a:r>
            <a:r>
              <a:rPr lang="en-US" sz="1800" dirty="0"/>
              <a:t>,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uk-UA" sz="1800" dirty="0"/>
              <a:t>види</a:t>
            </a:r>
            <a:r>
              <a:rPr lang="ru-RU" sz="1800" dirty="0"/>
              <a:t> </a:t>
            </a:r>
            <a:r>
              <a:rPr lang="ru-RU" sz="1800" dirty="0" err="1"/>
              <a:t>липи</a:t>
            </a:r>
            <a:r>
              <a:rPr lang="en-US" sz="1800" dirty="0"/>
              <a:t>, </a:t>
            </a:r>
            <a:r>
              <a:rPr lang="ru-RU" sz="1800" dirty="0"/>
              <a:t>клен і </a:t>
            </a:r>
            <a:r>
              <a:rPr lang="ru-RU" sz="1800" dirty="0" err="1"/>
              <a:t>багате</a:t>
            </a:r>
            <a:r>
              <a:rPr lang="ru-RU" sz="1800" dirty="0"/>
              <a:t> </a:t>
            </a:r>
            <a:r>
              <a:rPr lang="ru-RU" sz="1800" dirty="0" err="1"/>
              <a:t>різноманіття</a:t>
            </a:r>
            <a:r>
              <a:rPr lang="ru-RU" sz="1800" dirty="0"/>
              <a:t> </a:t>
            </a:r>
            <a:r>
              <a:rPr lang="ru-RU" sz="1800" dirty="0" err="1"/>
              <a:t>чагарників</a:t>
            </a:r>
            <a:r>
              <a:rPr lang="ru-RU" sz="1800" dirty="0"/>
              <a:t>.</a:t>
            </a:r>
            <a:endParaRPr lang="uk-UA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3A44631-4DFD-7213-7EA2-9ECACC4F754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A6ABBD-562E-575B-3C70-F6DFCB77AC99}"/>
              </a:ext>
            </a:extLst>
          </p:cNvPr>
          <p:cNvSpPr txBox="1"/>
          <p:nvPr/>
        </p:nvSpPr>
        <p:spPr>
          <a:xfrm>
            <a:off x="286719" y="924689"/>
            <a:ext cx="8438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Починаючи з 1800-х років, у лісорозведенні переважала посадка хвойних порід на колишніх сільськогосподарських землях.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Останнім часом у Європі значна увага приділяється новим методам ведення лісового господарства, який полягає в уникненні ротацій та суцільних рубок. У західній частині Атлантичної Європи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широко застосовується підхід CCF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uk-UA" sz="1800" dirty="0"/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1F9A588C-7CE6-68CE-8701-B8CA1D43F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324841"/>
              </p:ext>
            </p:extLst>
          </p:nvPr>
        </p:nvGraphicFramePr>
        <p:xfrm>
          <a:off x="3870497" y="2571750"/>
          <a:ext cx="5072025" cy="246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E64A57-5788-E224-C43A-FB18513323A6}"/>
              </a:ext>
            </a:extLst>
          </p:cNvPr>
          <p:cNvSpPr txBox="1"/>
          <p:nvPr/>
        </p:nvSpPr>
        <p:spPr>
          <a:xfrm>
            <a:off x="0" y="3541771"/>
            <a:ext cx="3812585" cy="149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Рис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.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Відсоток використання </a:t>
            </a:r>
            <a:b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</a:br>
            <a:r>
              <a:rPr lang="uk-UA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CCF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у порівнянні з іншими системами у високогірних </a:t>
            </a:r>
            <a:b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лісах Атлантичного регіону </a:t>
            </a:r>
            <a:b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</a:br>
            <a:r>
              <a:rPr lang="uk-UA" dirty="0"/>
              <a:t>(</a:t>
            </a:r>
            <a:r>
              <a:rPr lang="en-GB" dirty="0">
                <a:hlinkClick r:id="rId3"/>
              </a:rPr>
              <a:t>EU Guidelines on </a:t>
            </a:r>
            <a:r>
              <a:rPr lang="en-US" dirty="0">
                <a:hlinkClick r:id="rId3"/>
              </a:rPr>
              <a:t>CNF </a:t>
            </a:r>
            <a:r>
              <a:rPr lang="en-GB" dirty="0">
                <a:hlinkClick r:id="rId3"/>
              </a:rPr>
              <a:t>Management</a:t>
            </a:r>
            <a:r>
              <a:rPr lang="uk-UA" dirty="0">
                <a:hlinkClick r:id="rId3"/>
              </a:rPr>
              <a:t>, 202</a:t>
            </a:r>
            <a:r>
              <a:rPr lang="en-US" dirty="0">
                <a:hlinkClick r:id="rId3"/>
              </a:rPr>
              <a:t>3</a:t>
            </a:r>
            <a:r>
              <a:rPr lang="uk-UA" dirty="0"/>
              <a:t>)</a:t>
            </a:r>
            <a:endParaRPr lang="uk-UA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Google Shape;154;p28">
            <a:extLst>
              <a:ext uri="{FF2B5EF4-FFF2-40B4-BE49-F238E27FC236}">
                <a16:creationId xmlns:a16="http://schemas.microsoft.com/office/drawing/2014/main" id="{05570ECD-C4A6-6E5C-5A1A-60A839AB4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315" y="391219"/>
            <a:ext cx="45503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Атлантичний регіон</a:t>
            </a:r>
            <a:endParaRPr sz="240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8E0B501-8278-7C60-A02C-99EA7E1AE23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9112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650929" y="271864"/>
            <a:ext cx="5106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Бореальний</a:t>
            </a:r>
            <a:r>
              <a:rPr lang="uk-U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регіон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8F909-6288-F6E8-B79E-97E62CDB6C55}"/>
              </a:ext>
            </a:extLst>
          </p:cNvPr>
          <p:cNvSpPr txBox="1"/>
          <p:nvPr/>
        </p:nvSpPr>
        <p:spPr>
          <a:xfrm>
            <a:off x="302217" y="1046612"/>
            <a:ext cx="85395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Р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егіон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Північної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Європи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який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складається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переважно</a:t>
            </a: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з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хвойних</a:t>
            </a: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лісів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і водно-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болотних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угідь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uk-UA" sz="1800" dirty="0"/>
              <a:t>Ліси переважно хвойні, з сосновими лісами, що переважають на сухих ділянках, і ялиновими, що домінують на більш вологих і багатих поживними речовинами ділянках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До </a:t>
            </a:r>
            <a:r>
              <a:rPr lang="uk-UA" sz="1800" dirty="0"/>
              <a:t>середини</a:t>
            </a:r>
            <a:r>
              <a:rPr lang="ru-RU" sz="1800" dirty="0"/>
              <a:t> ХХ-го ст. в </a:t>
            </a:r>
            <a:r>
              <a:rPr lang="ru-RU" sz="1800" dirty="0" err="1"/>
              <a:t>регіоні</a:t>
            </a:r>
            <a:r>
              <a:rPr lang="ru-RU" sz="1800" dirty="0"/>
              <a:t> </a:t>
            </a:r>
            <a:r>
              <a:rPr lang="ru-RU" sz="1800" b="1" dirty="0"/>
              <a:t>були </a:t>
            </a:r>
            <a:r>
              <a:rPr lang="ru-RU" sz="1800" b="1" dirty="0" err="1"/>
              <a:t>поширені</a:t>
            </a:r>
            <a:r>
              <a:rPr lang="ru-RU" sz="1800" b="1" dirty="0"/>
              <a:t> </a:t>
            </a:r>
            <a:r>
              <a:rPr lang="ru-RU" sz="1800" b="1" dirty="0" err="1"/>
              <a:t>вибіркові</a:t>
            </a:r>
            <a:r>
              <a:rPr lang="ru-RU" sz="1800" b="1" dirty="0"/>
              <a:t> рубки</a:t>
            </a:r>
            <a:r>
              <a:rPr lang="ru-RU" sz="1800" dirty="0"/>
              <a:t>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b="1" dirty="0" err="1"/>
              <a:t>нині</a:t>
            </a:r>
            <a:r>
              <a:rPr lang="ru-RU" sz="1800" b="1" dirty="0"/>
              <a:t> </a:t>
            </a:r>
            <a:r>
              <a:rPr lang="ru-RU" sz="1800" b="1" dirty="0" err="1"/>
              <a:t>переважають</a:t>
            </a:r>
            <a:r>
              <a:rPr lang="ru-RU" sz="1800" b="1" dirty="0"/>
              <a:t> </a:t>
            </a:r>
            <a:r>
              <a:rPr lang="ru-RU" sz="1800" b="1" dirty="0" err="1"/>
              <a:t>суцільні</a:t>
            </a:r>
            <a:r>
              <a:rPr lang="ru-RU" sz="1800" b="1" dirty="0"/>
              <a:t> рубки</a:t>
            </a:r>
            <a:r>
              <a:rPr lang="ru-RU" sz="1800" dirty="0"/>
              <a:t> (1,5-3,0 га). </a:t>
            </a:r>
            <a:r>
              <a:rPr lang="ru-RU" sz="1800" dirty="0" err="1"/>
              <a:t>Методи</a:t>
            </a:r>
            <a:r>
              <a:rPr lang="ru-RU" sz="1800" dirty="0"/>
              <a:t> </a:t>
            </a:r>
            <a:r>
              <a:rPr lang="en-US" sz="1800" b="1" dirty="0"/>
              <a:t>CCF</a:t>
            </a:r>
            <a:r>
              <a:rPr lang="en-US" sz="1800" dirty="0"/>
              <a:t> </a:t>
            </a:r>
            <a:r>
              <a:rPr lang="ru-RU" sz="1800" dirty="0"/>
              <a:t>не є </a:t>
            </a:r>
            <a:r>
              <a:rPr lang="ru-RU" sz="1800" dirty="0" err="1"/>
              <a:t>поширеною</a:t>
            </a:r>
            <a:r>
              <a:rPr lang="ru-RU" sz="1800" dirty="0"/>
              <a:t> практикою в Бореальному </a:t>
            </a:r>
            <a:r>
              <a:rPr lang="ru-RU" sz="1800" dirty="0" err="1"/>
              <a:t>регіоні</a:t>
            </a:r>
            <a:r>
              <a:rPr lang="ru-RU" sz="1800" dirty="0"/>
              <a:t>, </a:t>
            </a:r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інтерес</a:t>
            </a:r>
            <a:r>
              <a:rPr lang="ru-RU" sz="1800" dirty="0"/>
              <a:t> до </a:t>
            </a:r>
            <a:r>
              <a:rPr lang="en-US" sz="1800" dirty="0"/>
              <a:t>CCF </a:t>
            </a:r>
            <a:r>
              <a:rPr lang="ru-RU" sz="1800" dirty="0" err="1"/>
              <a:t>зростає</a:t>
            </a:r>
            <a:r>
              <a:rPr lang="ru-RU" sz="1800" dirty="0"/>
              <a:t>, а також </a:t>
            </a:r>
            <a:r>
              <a:rPr lang="uk-UA" sz="1800" dirty="0"/>
              <a:t>кількість досліджень, присвячених цьому питанню</a:t>
            </a:r>
            <a:r>
              <a:rPr lang="ru-RU" sz="1800" dirty="0"/>
              <a:t>, </a:t>
            </a:r>
            <a:r>
              <a:rPr lang="ru-RU" sz="1800" dirty="0" err="1"/>
              <a:t>збільшується</a:t>
            </a:r>
            <a:r>
              <a:rPr lang="ru-RU" sz="1800" dirty="0"/>
              <a:t>.</a:t>
            </a:r>
            <a:endParaRPr lang="uk-UA" sz="18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884DECD-A743-CC94-DFCC-28D60F43C0D2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029B71AB-9C21-6331-2114-EE1B5955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8173" r="31204" b="5536"/>
          <a:stretch/>
        </p:blipFill>
        <p:spPr bwMode="auto">
          <a:xfrm>
            <a:off x="6066845" y="2973712"/>
            <a:ext cx="3077155" cy="2169788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58F97C0-3545-AB46-D2E2-C562CF0A4D75}"/>
              </a:ext>
            </a:extLst>
          </p:cNvPr>
          <p:cNvSpPr/>
          <p:nvPr/>
        </p:nvSpPr>
        <p:spPr>
          <a:xfrm rot="20217646">
            <a:off x="6014653" y="3400438"/>
            <a:ext cx="3077155" cy="1258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Google Shape;166;p30">
            <a:extLst>
              <a:ext uri="{FF2B5EF4-FFF2-40B4-BE49-F238E27FC236}">
                <a16:creationId xmlns:a16="http://schemas.microsoft.com/office/drawing/2014/main" id="{27A5C9A8-4A38-D822-EC71-E97D912AE92D}"/>
              </a:ext>
            </a:extLst>
          </p:cNvPr>
          <p:cNvSpPr txBox="1">
            <a:spLocks/>
          </p:cNvSpPr>
          <p:nvPr/>
        </p:nvSpPr>
        <p:spPr>
          <a:xfrm>
            <a:off x="515757" y="351377"/>
            <a:ext cx="5106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400" dirty="0">
                <a:solidFill>
                  <a:srgbClr val="000000"/>
                </a:solidFill>
              </a:rPr>
              <a:t>Континентальний регіон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78E3A-82E4-3482-C0B3-A248A66AFD9E}"/>
              </a:ext>
            </a:extLst>
          </p:cNvPr>
          <p:cNvSpPr txBox="1"/>
          <p:nvPr/>
        </p:nvSpPr>
        <p:spPr>
          <a:xfrm>
            <a:off x="266369" y="938657"/>
            <a:ext cx="84800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/>
              <a:t>Регіон охоплює понад </a:t>
            </a:r>
            <a:r>
              <a:rPr lang="uk-UA" sz="1800" b="1" dirty="0"/>
              <a:t>чверть території ЄС </a:t>
            </a:r>
            <a:r>
              <a:rPr lang="uk-UA" sz="1800" dirty="0"/>
              <a:t>і починається в центральній Франції і простягається за східний кордон України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Ліси </a:t>
            </a:r>
            <a:r>
              <a:rPr lang="uk-UA" sz="1800" dirty="0"/>
              <a:t>складаються приблизно з </a:t>
            </a:r>
            <a:r>
              <a:rPr lang="uk-UA" sz="1800" b="1" dirty="0"/>
              <a:t>40 місцевих видів </a:t>
            </a:r>
            <a:r>
              <a:rPr lang="ru-RU" sz="1800" b="1" dirty="0"/>
              <a:t>дерев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/>
              <a:t>Упродовж останніх двох століть основна увага приділялася експлуатаційній функції лісів, що призвело до спрощення породного складу та структури </a:t>
            </a:r>
            <a:r>
              <a:rPr lang="ru-RU" sz="1800" dirty="0"/>
              <a:t>деревостанів.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273B1-0326-3DBE-F079-680158E830A7}"/>
              </a:ext>
            </a:extLst>
          </p:cNvPr>
          <p:cNvSpPr txBox="1"/>
          <p:nvPr/>
        </p:nvSpPr>
        <p:spPr>
          <a:xfrm>
            <a:off x="266369" y="2583180"/>
            <a:ext cx="5800476" cy="2450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Як наслідок,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континентальні ліси, особливо хвойні, створені на колишніх с/г землях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,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постійно перебувають під загрозою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абіотичних (ураганні вітри, посухи, сніголами), біотичних (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короїди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та інші комахи, грибкові захворювання, надмірна чисельність копитних, омела) та антропогенних (забруднення повітря і ґрунту, лісові пожежі) факторів.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04C3C86-497E-5B19-B258-A7ADA056343F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04816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6;p30">
            <a:extLst>
              <a:ext uri="{FF2B5EF4-FFF2-40B4-BE49-F238E27FC236}">
                <a16:creationId xmlns:a16="http://schemas.microsoft.com/office/drawing/2014/main" id="{27A5C9A8-4A38-D822-EC71-E97D912AE92D}"/>
              </a:ext>
            </a:extLst>
          </p:cNvPr>
          <p:cNvSpPr txBox="1">
            <a:spLocks/>
          </p:cNvSpPr>
          <p:nvPr/>
        </p:nvSpPr>
        <p:spPr>
          <a:xfrm>
            <a:off x="415018" y="351377"/>
            <a:ext cx="5106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400" dirty="0">
                <a:solidFill>
                  <a:srgbClr val="000000"/>
                </a:solidFill>
              </a:rPr>
              <a:t>Континентальний регіон</a:t>
            </a:r>
            <a:endParaRPr lang="uk-U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BBE9D-425A-8C05-1AF6-75B6C2B6CDDE}"/>
              </a:ext>
            </a:extLst>
          </p:cNvPr>
          <p:cNvSpPr txBox="1"/>
          <p:nvPr/>
        </p:nvSpPr>
        <p:spPr>
          <a:xfrm>
            <a:off x="333954" y="906277"/>
            <a:ext cx="8476091" cy="3932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Наразі в регіоні застосовуються 2 основні підходи наближеного до природи лісового господарства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: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</a:t>
            </a:r>
          </a:p>
          <a:p>
            <a:pPr marL="803275" indent="-285750" algn="just">
              <a:lnSpc>
                <a:spcPct val="107000"/>
              </a:lnSpc>
              <a:buFontTx/>
              <a:buChar char="-"/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НПЛ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в Центральній Європі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;</a:t>
            </a:r>
            <a:endParaRPr lang="uk-UA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ptos" panose="020B0004020202020204" pitchFamily="34" charset="0"/>
            </a:endParaRPr>
          </a:p>
          <a:p>
            <a:pPr marL="803275" indent="-285750" algn="just">
              <a:lnSpc>
                <a:spcPct val="107000"/>
              </a:lnSpc>
              <a:buFontTx/>
              <a:buChar char="-"/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CCF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в інших країнах регіону. </a:t>
            </a:r>
            <a:endParaRPr lang="uk-UA" sz="1800" dirty="0">
              <a:latin typeface="Aptos" panose="020B0004020202020204" pitchFamily="34" charset="0"/>
              <a:ea typeface="Arial" panose="020B06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Обидва підходи базуються на загальних лісівничих принципах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: </a:t>
            </a:r>
          </a:p>
          <a:p>
            <a:pPr marL="803275" indent="-285750" algn="just">
              <a:lnSpc>
                <a:spcPct val="107000"/>
              </a:lnSpc>
              <a:buFontTx/>
              <a:buChar char="-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уникнення великих суцільних рубок; </a:t>
            </a:r>
          </a:p>
          <a:p>
            <a:pPr marL="803275" indent="-285750" algn="just">
              <a:lnSpc>
                <a:spcPct val="107000"/>
              </a:lnSpc>
              <a:buFontTx/>
              <a:buChar char="-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перевага використання природного поновлення та місцевих деревних видів; </a:t>
            </a:r>
          </a:p>
          <a:p>
            <a:pPr marL="803275" indent="-285750" algn="just">
              <a:lnSpc>
                <a:spcPct val="107000"/>
              </a:lnSpc>
              <a:buFontTx/>
              <a:buChar char="-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акцент на різноманітність структури деревостанів; </a:t>
            </a:r>
          </a:p>
          <a:p>
            <a:pPr marL="803275" indent="-285750" algn="just">
              <a:lnSpc>
                <a:spcPct val="107000"/>
              </a:lnSpc>
              <a:buFontTx/>
              <a:buChar char="-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сприяння створенню мішаних деревостанів; </a:t>
            </a:r>
          </a:p>
          <a:p>
            <a:pPr marL="803275" indent="-285750" algn="just">
              <a:lnSpc>
                <a:spcPct val="107000"/>
              </a:lnSpc>
              <a:buFontTx/>
              <a:buChar char="-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уникнення інтенсивних лісогосподарських заходів. </a:t>
            </a:r>
          </a:p>
          <a:p>
            <a:pPr algn="just">
              <a:lnSpc>
                <a:spcPct val="107000"/>
              </a:lnSpc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Завдяки цьому за останні 20-30 років багато лісових насаджень у континентальному регіоні стали ближчими до природного стану. 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283752C-E22B-7529-F0A4-572D5AF06A1F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74133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50471" y="381520"/>
            <a:ext cx="4945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Середземноморський регіон</a:t>
            </a:r>
            <a:endParaRPr sz="2400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029B71AB-9C21-6331-2114-EE1B5955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28173" r="31204" b="5536"/>
          <a:stretch/>
        </p:blipFill>
        <p:spPr bwMode="auto">
          <a:xfrm>
            <a:off x="6940246" y="2973712"/>
            <a:ext cx="2203754" cy="2169788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58F97C0-3545-AB46-D2E2-C562CF0A4D75}"/>
              </a:ext>
            </a:extLst>
          </p:cNvPr>
          <p:cNvSpPr/>
          <p:nvPr/>
        </p:nvSpPr>
        <p:spPr>
          <a:xfrm rot="19728794">
            <a:off x="7414465" y="3777429"/>
            <a:ext cx="1872730" cy="818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6BC1B-4F6F-14B5-F1E7-7A195813E3E9}"/>
              </a:ext>
            </a:extLst>
          </p:cNvPr>
          <p:cNvSpPr txBox="1"/>
          <p:nvPr/>
        </p:nvSpPr>
        <p:spPr>
          <a:xfrm>
            <a:off x="286247" y="894024"/>
            <a:ext cx="8571506" cy="163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Ліси регіон</a:t>
            </a:r>
            <a:r>
              <a:rPr lang="uk-UA" sz="1800" dirty="0"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у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 є мозаїкою</a:t>
            </a:r>
            <a:r>
              <a:rPr lang="uk-UA" sz="1800" dirty="0"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 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різних видів землекористування (сільське господарство, агролісомеліорація, лісове господарство та випасання худоби).</a:t>
            </a:r>
            <a:endParaRPr lang="uk-UA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Довготривале використання земель для с/г та інтенсивна лісозаготівля в регіоні призвело до втрати лісових масивів. </a:t>
            </a:r>
            <a:endParaRPr lang="uk-UA" sz="1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9C958-D218-88FC-F54D-301188F0FF72}"/>
              </a:ext>
            </a:extLst>
          </p:cNvPr>
          <p:cNvSpPr txBox="1"/>
          <p:nvPr/>
        </p:nvSpPr>
        <p:spPr>
          <a:xfrm>
            <a:off x="286247" y="2576766"/>
            <a:ext cx="637371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Крім того, глибока зміна природних режимів пожеж призвела до прогресуючої зміни рослинного покриву в деяких регіонах, що супроводжувалася деградацією ґрунтів і втратою родючості аж до початку 20-го століття.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Праліси становлять лише 0,26% загальної площі лісів у регіоні.</a:t>
            </a:r>
            <a:endParaRPr lang="uk-UA" sz="1800" dirty="0">
              <a:latin typeface="+mn-lt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61B9415-4080-12C7-D9A8-327AF5DB4E4A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0E5754-4468-AC9C-7907-C5C1BB4FC610}"/>
              </a:ext>
            </a:extLst>
          </p:cNvPr>
          <p:cNvSpPr txBox="1"/>
          <p:nvPr/>
        </p:nvSpPr>
        <p:spPr>
          <a:xfrm>
            <a:off x="384462" y="1255412"/>
            <a:ext cx="846506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Упродовж останнього століття </a:t>
            </a:r>
            <a:r>
              <a:rPr lang="uk-UA" sz="1800" b="1" dirty="0">
                <a:effectLst/>
                <a:latin typeface="+mn-lt"/>
                <a:ea typeface="Arial" panose="020B0604020202020204" pitchFamily="34" charset="0"/>
              </a:rPr>
              <a:t>лісорозведення було одним із основних напрямків управління лісами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. Однак у деяких регіонах упродовж 20-го століття заліснення призвело до тривалого використання хвойних порід-піонерів – </a:t>
            </a:r>
            <a:r>
              <a:rPr lang="uk-UA" sz="1800" b="1" dirty="0" err="1">
                <a:effectLst/>
                <a:latin typeface="+mn-lt"/>
                <a:ea typeface="Arial" panose="020B0604020202020204" pitchFamily="34" charset="0"/>
              </a:rPr>
              <a:t>cосни</a:t>
            </a:r>
            <a:r>
              <a:rPr lang="uk-UA" sz="1800" b="1" dirty="0">
                <a:effectLst/>
                <a:latin typeface="+mn-lt"/>
                <a:ea typeface="Arial" panose="020B0604020202020204" pitchFamily="34" charset="0"/>
              </a:rPr>
              <a:t> приморської, сосни </a:t>
            </a:r>
            <a:r>
              <a:rPr lang="uk-UA" sz="1800" b="1" dirty="0" err="1">
                <a:effectLst/>
                <a:latin typeface="+mn-lt"/>
                <a:ea typeface="Arial" panose="020B0604020202020204" pitchFamily="34" charset="0"/>
              </a:rPr>
              <a:t>але́пської</a:t>
            </a:r>
            <a:r>
              <a:rPr lang="uk-UA" sz="1800" b="1" dirty="0">
                <a:effectLst/>
                <a:latin typeface="+mn-lt"/>
                <a:ea typeface="Arial" panose="020B0604020202020204" pitchFamily="34" charset="0"/>
              </a:rPr>
              <a:t>, сосни італійської, сосни звичайної і сосни чорної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, а також деяких широколистяних порід, таких як </a:t>
            </a:r>
            <a:r>
              <a:rPr lang="uk-UA" sz="1800" b="1" dirty="0">
                <a:latin typeface="+mn-lt"/>
                <a:ea typeface="Arial" panose="020B0604020202020204" pitchFamily="34" charset="0"/>
              </a:rPr>
              <a:t>е</a:t>
            </a:r>
            <a:r>
              <a:rPr lang="uk-UA" sz="1800" b="1" dirty="0">
                <a:effectLst/>
                <a:latin typeface="+mn-lt"/>
                <a:ea typeface="Arial" panose="020B0604020202020204" pitchFamily="34" charset="0"/>
              </a:rPr>
              <a:t>вкаліпт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>
              <a:effectLst/>
              <a:latin typeface="+mn-lt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</a:rPr>
              <a:t>За відсутності лісогосподарських доглядів відбулися значні зміни пожежних режимів у лісах в бік їх підвищення. </a:t>
            </a:r>
            <a:endParaRPr lang="uk-UA" sz="1800" dirty="0">
              <a:latin typeface="+mn-lt"/>
            </a:endParaRPr>
          </a:p>
        </p:txBody>
      </p:sp>
      <p:sp>
        <p:nvSpPr>
          <p:cNvPr id="6" name="Google Shape;172;p31">
            <a:extLst>
              <a:ext uri="{FF2B5EF4-FFF2-40B4-BE49-F238E27FC236}">
                <a16:creationId xmlns:a16="http://schemas.microsoft.com/office/drawing/2014/main" id="{C78E0718-892E-3DB8-7830-A3C3E3D88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462" y="403601"/>
            <a:ext cx="4725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Середземноморський регіон</a:t>
            </a:r>
            <a:endParaRPr sz="24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E406B3F-7FCF-18AE-70F4-C342DFA8E4DD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32277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CEF859-13F7-AD30-833C-FE802A30A942}"/>
              </a:ext>
            </a:extLst>
          </p:cNvPr>
          <p:cNvSpPr txBox="1"/>
          <p:nvPr/>
        </p:nvSpPr>
        <p:spPr>
          <a:xfrm>
            <a:off x="335151" y="1507857"/>
            <a:ext cx="8291592" cy="1960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Серед усіх європейських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біокліматичних регіонів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Середземномор’я є найбільш вразливим до глобальних змін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, що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потребує найбільш інтенсивних наукових і навчальних зусиль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Наразі вже є певна мережа навчальних та наукових лісових ділянок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, о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днак цю діяльність потрібно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посилити і вдосконалювати в усіх середземноморських регіонах.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Google Shape;172;p31">
            <a:extLst>
              <a:ext uri="{FF2B5EF4-FFF2-40B4-BE49-F238E27FC236}">
                <a16:creationId xmlns:a16="http://schemas.microsoft.com/office/drawing/2014/main" id="{A5217316-BAD7-3590-75D5-D77BFD7C9E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451" y="341607"/>
            <a:ext cx="47458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Середземноморський регіон</a:t>
            </a:r>
            <a:endParaRPr sz="24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2DF183B-E77E-98AE-C9A3-63CD19E96E31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60650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328971" y="391851"/>
            <a:ext cx="6548598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Ключові документи ЄС щодо НПЛ</a:t>
            </a:r>
            <a:endParaRPr dirty="0"/>
          </a:p>
        </p:txBody>
      </p:sp>
      <p:sp>
        <p:nvSpPr>
          <p:cNvPr id="57" name="Google Shape;57;p2"/>
          <p:cNvSpPr txBox="1"/>
          <p:nvPr/>
        </p:nvSpPr>
        <p:spPr>
          <a:xfrm>
            <a:off x="233202" y="1184046"/>
            <a:ext cx="6740136" cy="336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2030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(2021) – сприяє практикам сталого лісокористування, включаючи НПЛ, для посилення біорізноманіття та стійкості до зміни клімату.</a:t>
            </a:r>
            <a:endParaRPr dirty="0"/>
          </a:p>
          <a:p>
            <a:pPr marL="285750" marR="0" lvl="0" indent="-2857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Biodiversity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2030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(2020) – популяризує використання системи управління лісами на засадах НПЛ задля захисту та відновлення європейських лісів. </a:t>
            </a:r>
            <a:endParaRPr dirty="0"/>
          </a:p>
          <a:p>
            <a:pPr marL="285750" marR="0" lvl="0" indent="-285750" algn="just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Closer-to-Nature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</a:t>
            </a:r>
            <a:r>
              <a:rPr lang="uk-UA" sz="1800" b="1" i="0" u="sng" strike="noStrike" cap="none" dirty="0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b="1" i="0" u="sng" strike="noStrike" cap="none" dirty="0" err="1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(2023) – надає основи принципи НПЛ з прикладами кращих практик та регіональних контекстів для впровадження управління лісами за принципами НПЛ.</a:t>
            </a:r>
            <a:endParaRPr dirty="0"/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5507" y="2646246"/>
            <a:ext cx="1427295" cy="201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 descr="European Commission - Wikip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77932" y="1184046"/>
            <a:ext cx="1602447" cy="111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D1F04A-EFAD-3B12-808B-EAB960924B82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C8F69A-058E-0EBF-FFF0-97F9622C7AF2}"/>
              </a:ext>
            </a:extLst>
          </p:cNvPr>
          <p:cNvSpPr txBox="1"/>
          <p:nvPr/>
        </p:nvSpPr>
        <p:spPr>
          <a:xfrm>
            <a:off x="230835" y="872809"/>
            <a:ext cx="8610948" cy="394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Незважаючи на значну варіативність концепції </a:t>
            </a:r>
            <a:r>
              <a:rPr lang="uk-UA" sz="1800" dirty="0"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НПЛ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Aptos" panose="020B0004020202020204" pitchFamily="34" charset="0"/>
              </a:rPr>
              <a:t>, деякі аспекти є спільними для всіх типів середземноморських лісів:</a:t>
            </a:r>
            <a:endParaRPr lang="uk-UA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Noto Sans Symbols"/>
              </a:rPr>
              <a:t>підвищення рівня збереження мертвої деревини;</a:t>
            </a:r>
            <a:endParaRPr lang="uk-UA" sz="1800" dirty="0">
              <a:effectLst/>
              <a:latin typeface="+mn-lt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Noto Sans Symbols"/>
              </a:rPr>
              <a:t>поступове збільшення частки мішаних лісів і лісів природного походження;</a:t>
            </a:r>
            <a:endParaRPr lang="uk-UA" sz="1800" dirty="0">
              <a:effectLst/>
              <a:latin typeface="+mn-lt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Noto Sans Symbols"/>
              </a:rPr>
              <a:t>збільшення частки другорядних деревних видів у деревостані;</a:t>
            </a:r>
            <a:endParaRPr lang="uk-UA" sz="1800" dirty="0">
              <a:effectLst/>
              <a:latin typeface="+mn-lt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Noto Sans Symbols"/>
              </a:rPr>
              <a:t>в</a:t>
            </a:r>
            <a:r>
              <a:rPr lang="uk-UA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Noto Sans Symbols"/>
              </a:rPr>
              <a:t>ивчення та використання ролі природних порушень, особливо </a:t>
            </a:r>
            <a:r>
              <a:rPr lang="uk-UA" sz="1800" dirty="0" err="1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Noto Sans Symbols"/>
              </a:rPr>
              <a:t>посух</a:t>
            </a:r>
            <a:r>
              <a:rPr lang="uk-UA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Noto Sans Symbols"/>
              </a:rPr>
              <a:t> та лісових пожеж;</a:t>
            </a:r>
            <a:endParaRPr lang="uk-UA" sz="1800" dirty="0">
              <a:solidFill>
                <a:schemeClr val="tx1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latin typeface="+mn-lt"/>
                <a:ea typeface="Arial" panose="020B0604020202020204" pitchFamily="34" charset="0"/>
                <a:cs typeface="Noto Sans Symbols"/>
              </a:rPr>
              <a:t>к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Noto Sans Symbols"/>
              </a:rPr>
              <a:t>онтроль та регулювання випасу худоби та регулювання чисельності диких </a:t>
            </a:r>
            <a:r>
              <a:rPr lang="uk-UA" sz="1800" dirty="0">
                <a:latin typeface="+mn-lt"/>
                <a:ea typeface="Arial" panose="020B0604020202020204" pitchFamily="34" charset="0"/>
                <a:cs typeface="Noto Sans Symbols"/>
              </a:rPr>
              <a:t>тварин (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Noto Sans Symbols"/>
              </a:rPr>
              <a:t>оленів, кабанів, косуль тощо);</a:t>
            </a:r>
            <a:endParaRPr lang="uk-UA" sz="1800" dirty="0">
              <a:effectLst/>
              <a:latin typeface="+mn-lt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Noto Sans Symbols"/>
              </a:rPr>
              <a:t>збільшення ролі недеревних лісових продуктів</a:t>
            </a:r>
            <a:r>
              <a:rPr lang="uk-UA" sz="1800" dirty="0">
                <a:latin typeface="+mn-lt"/>
                <a:ea typeface="Arial" panose="020B0604020202020204" pitchFamily="34" charset="0"/>
                <a:cs typeface="Noto Sans Symbols"/>
              </a:rPr>
              <a:t> (</a:t>
            </a:r>
            <a:r>
              <a:rPr lang="uk-UA" sz="1800" dirty="0">
                <a:effectLst/>
                <a:latin typeface="+mn-lt"/>
                <a:ea typeface="Arial" panose="020B0604020202020204" pitchFamily="34" charset="0"/>
                <a:cs typeface="Noto Sans Symbols"/>
              </a:rPr>
              <a:t>пробки, горіхи, ягоди, лікарські рослини, гриби і ін.).</a:t>
            </a:r>
            <a:endParaRPr lang="uk-UA" sz="1800" dirty="0">
              <a:effectLst/>
              <a:latin typeface="+mn-lt"/>
              <a:ea typeface="Noto Sans Symbols"/>
              <a:cs typeface="Noto Sans Symbols"/>
            </a:endParaRPr>
          </a:p>
        </p:txBody>
      </p:sp>
      <p:sp>
        <p:nvSpPr>
          <p:cNvPr id="6" name="Google Shape;172;p31">
            <a:extLst>
              <a:ext uri="{FF2B5EF4-FFF2-40B4-BE49-F238E27FC236}">
                <a16:creationId xmlns:a16="http://schemas.microsoft.com/office/drawing/2014/main" id="{7391298D-62C2-4FC3-361B-8A60E1EA3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732" y="341607"/>
            <a:ext cx="4945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Середземноморський регіон</a:t>
            </a:r>
            <a:endParaRPr sz="24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9D81FC0-1E84-B5FD-140C-8F909D5CA50F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00210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5718E9-9510-D83B-578C-9D18B0AC8547}"/>
              </a:ext>
            </a:extLst>
          </p:cNvPr>
          <p:cNvSpPr txBox="1"/>
          <p:nvPr/>
        </p:nvSpPr>
        <p:spPr>
          <a:xfrm>
            <a:off x="1300096" y="2003745"/>
            <a:ext cx="65438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ВИСНОВКИ ТА РЕКОМЕНДАЦІЇ ЩОДО ВПРОВАДЖЕННЯ НПЛ В УКРАЇНІ</a:t>
            </a:r>
            <a:endParaRPr lang="uk-UA" sz="26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3D62B1C-9FFD-8B86-A8FE-8CB7C556F879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68808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" y="317822"/>
            <a:ext cx="8507709" cy="369332"/>
          </a:xfrm>
        </p:spPr>
        <p:txBody>
          <a:bodyPr/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Застосування підходів НПЛ в Карпатському регіоні</a:t>
            </a:r>
            <a:endParaRPr lang="uk-U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BB629-1C3D-F624-E526-6048147F10B7}"/>
              </a:ext>
            </a:extLst>
          </p:cNvPr>
          <p:cNvSpPr txBox="1"/>
          <p:nvPr/>
        </p:nvSpPr>
        <p:spPr>
          <a:xfrm>
            <a:off x="146674" y="857177"/>
            <a:ext cx="867918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НПЛ </a:t>
            </a:r>
            <a:r>
              <a:rPr lang="uk-UA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є особливо перспективним в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гірських умовах, де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суцільнолісосічні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рубки часто мають протиріччя екологічного та соціального характеру. Концепція НПЛ дозволяє досягти безперервного відновлення і формування лісостанів, максимально подібних за структурою і генезисом до природних, на основі використання природних процесів лісовідновлення та формування різновікових, багатоярусних деревостанів (</a:t>
            </a:r>
            <a:r>
              <a:rPr lang="uk-UA" sz="1800" i="1" kern="1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Криницький</a:t>
            </a:r>
            <a:r>
              <a:rPr lang="uk-UA" sz="1800" i="1" kern="1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Чернявський та ін., 2014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spcAft>
                <a:spcPts val="6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Впровадження підходів НПЛ в Карпатському регіоні України розпочалося з 2004 року в рамках швейцарсько-українського проекту FORZA, в межах якого було закладено 138 стаціонарних експериментальних ділянок з переформування насаджень у 14 державних лісогосподарських підприємствах Закарпаття, опрацьовано засади наближеного до природи лісівництва в регіоні, опубліковано посібник «Наближене до природи лісівництво в Українських Карпатах» (2006), проведено серію навчальних семінарів та тренінгів. </a:t>
            </a:r>
            <a:endParaRPr lang="uk-U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178362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DF4DED-D3F8-C579-21B6-8C036863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58" y="1024378"/>
            <a:ext cx="6624084" cy="3347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222754-74E7-AD14-D720-FDE9DA8C61AA}"/>
              </a:ext>
            </a:extLst>
          </p:cNvPr>
          <p:cNvSpPr txBox="1"/>
          <p:nvPr/>
        </p:nvSpPr>
        <p:spPr>
          <a:xfrm>
            <a:off x="398952" y="4281726"/>
            <a:ext cx="83460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/>
              <a:t>Рис</a:t>
            </a:r>
            <a:r>
              <a:rPr lang="en-US" sz="1700" dirty="0"/>
              <a:t>.</a:t>
            </a:r>
            <a:r>
              <a:rPr lang="uk-UA" sz="1700" dirty="0"/>
              <a:t> Приклад складного деревостану, що складається з </a:t>
            </a:r>
            <a:r>
              <a:rPr lang="uk-UA" sz="1700" dirty="0" err="1"/>
              <a:t>мезо</a:t>
            </a:r>
            <a:r>
              <a:rPr lang="en-US" sz="1700" dirty="0"/>
              <a:t>- </a:t>
            </a:r>
            <a:r>
              <a:rPr lang="uk-UA" sz="1700" dirty="0"/>
              <a:t>та </a:t>
            </a:r>
            <a:r>
              <a:rPr lang="uk-UA" sz="1700" dirty="0" err="1"/>
              <a:t>мегатрофних</a:t>
            </a:r>
            <a:r>
              <a:rPr lang="uk-UA" sz="1700" dirty="0"/>
              <a:t> видів, в багатих ґрунтових умовах, де застосовуються </a:t>
            </a:r>
            <a:r>
              <a:rPr lang="uk-UA" sz="1700" dirty="0" err="1"/>
              <a:t>групово</a:t>
            </a:r>
            <a:r>
              <a:rPr lang="uk-UA" sz="1700" dirty="0"/>
              <a:t>-вибіркові рубки</a:t>
            </a:r>
            <a:r>
              <a:rPr lang="en-US" sz="1800" dirty="0"/>
              <a:t> </a:t>
            </a:r>
            <a:r>
              <a:rPr lang="uk-UA" dirty="0"/>
              <a:t>(</a:t>
            </a:r>
            <a:r>
              <a:rPr lang="en-GB" dirty="0">
                <a:hlinkClick r:id="rId3"/>
              </a:rPr>
              <a:t>EU Guidelines on </a:t>
            </a:r>
            <a:r>
              <a:rPr lang="en-US" dirty="0">
                <a:hlinkClick r:id="rId3"/>
              </a:rPr>
              <a:t>CNF </a:t>
            </a:r>
            <a:r>
              <a:rPr lang="en-GB" dirty="0">
                <a:hlinkClick r:id="rId3"/>
              </a:rPr>
              <a:t>Management</a:t>
            </a:r>
            <a:r>
              <a:rPr lang="uk-UA" dirty="0">
                <a:hlinkClick r:id="rId3"/>
              </a:rPr>
              <a:t>, 202</a:t>
            </a:r>
            <a:r>
              <a:rPr lang="en-US" dirty="0">
                <a:hlinkClick r:id="rId3"/>
              </a:rPr>
              <a:t>3</a:t>
            </a:r>
            <a:r>
              <a:rPr lang="uk-UA" dirty="0"/>
              <a:t>)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98D884-D62A-C127-1B9E-BF1F8CCA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05" y="99099"/>
            <a:ext cx="6807918" cy="1015663"/>
          </a:xfrm>
          <a:solidFill>
            <a:schemeClr val="bg1"/>
          </a:solidFill>
        </p:spPr>
        <p:txBody>
          <a:bodyPr/>
          <a:lstStyle/>
          <a:p>
            <a:r>
              <a:rPr lang="uk-UA" sz="2200" dirty="0"/>
              <a:t>Приклад цільового структурного різноманіття мішаного лісу в багатих умовах з домінуванням тіньовитривалих видів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22D0901-17A3-6E6D-D939-3739B7FBE240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564946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45" y="500778"/>
            <a:ext cx="8507709" cy="369332"/>
          </a:xfrm>
        </p:spPr>
        <p:txBody>
          <a:bodyPr/>
          <a:lstStyle/>
          <a:p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Виклики впровадження НПЛ в Карпатському регіоні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225489" y="1450577"/>
            <a:ext cx="8693019" cy="2242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lnSpc>
                <a:spcPct val="115000"/>
              </a:lnSpc>
              <a:spcAft>
                <a:spcPts val="800"/>
              </a:spcAft>
              <a:buSzPts val="1000"/>
              <a:buFont typeface="Aptos" panose="020B0004020202020204" pitchFamily="34" charset="0"/>
              <a:buChar char="−"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Зниження економічної ефективності в короткостроковій перспективі.</a:t>
            </a:r>
          </a:p>
          <a:p>
            <a:pPr marL="179388" lvl="0" indent="-179388" algn="just">
              <a:lnSpc>
                <a:spcPct val="115000"/>
              </a:lnSpc>
              <a:spcAft>
                <a:spcPts val="800"/>
              </a:spcAft>
              <a:buSzPts val="1000"/>
              <a:buFont typeface="Aptos" panose="020B0004020202020204" pitchFamily="34" charset="0"/>
              <a:buChar char="−"/>
              <a:tabLst>
                <a:tab pos="457200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Недостатній досвід та навички лісівників.</a:t>
            </a:r>
          </a:p>
          <a:p>
            <a:pPr marL="179388" lvl="0" indent="-179388" algn="just">
              <a:lnSpc>
                <a:spcPct val="115000"/>
              </a:lnSpc>
              <a:spcAft>
                <a:spcPts val="800"/>
              </a:spcAft>
              <a:buSzPts val="1000"/>
              <a:buFont typeface="Aptos" panose="020B0004020202020204" pitchFamily="34" charset="0"/>
              <a:buChar char="−"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Ризик зниження продуктивності лісів.</a:t>
            </a:r>
          </a:p>
          <a:p>
            <a:pPr marL="179388" lvl="0" indent="-179388" algn="just">
              <a:lnSpc>
                <a:spcPct val="115000"/>
              </a:lnSpc>
              <a:spcAft>
                <a:spcPts val="800"/>
              </a:spcAft>
              <a:buSzPts val="1000"/>
              <a:buFont typeface="Aptos" panose="020B0004020202020204" pitchFamily="34" charset="0"/>
              <a:buChar char="−"/>
              <a:tabLst>
                <a:tab pos="457200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Недостатньо розвинута інфраструктура.</a:t>
            </a:r>
          </a:p>
          <a:p>
            <a:pPr marL="179388" lvl="0" indent="-179388" algn="just">
              <a:lnSpc>
                <a:spcPct val="115000"/>
              </a:lnSpc>
              <a:spcAft>
                <a:spcPts val="800"/>
              </a:spcAft>
              <a:buSzPts val="1000"/>
              <a:buFont typeface="Aptos" panose="020B0004020202020204" pitchFamily="34" charset="0"/>
              <a:buChar char="−"/>
              <a:tabLst>
                <a:tab pos="457200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Законодавчі обмеження.</a:t>
            </a:r>
          </a:p>
        </p:txBody>
      </p:sp>
    </p:spTree>
    <p:extLst>
      <p:ext uri="{BB962C8B-B14F-4D97-AF65-F5344CB8AC3E}">
        <p14:creationId xmlns:p14="http://schemas.microsoft.com/office/powerpoint/2010/main" val="2647025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45" y="500778"/>
            <a:ext cx="8507709" cy="369332"/>
          </a:xfrm>
        </p:spPr>
        <p:txBody>
          <a:bodyPr/>
          <a:lstStyle/>
          <a:p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Впровадження НПЛ в Карпатському регіоні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266400" y="1184177"/>
            <a:ext cx="8632800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SzPts val="1000"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Широке впровадження НПЛ потребує системних змін у підходах до лісокористування та додаткових зусиль з боку лісогосподарських підприємств та органів управління лісовим господарством.</a:t>
            </a:r>
          </a:p>
          <a:p>
            <a:pPr lvl="0">
              <a:spcAft>
                <a:spcPts val="800"/>
              </a:spcAft>
              <a:buSzPts val="1000"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Впровадження підходів НПЛ вимагає зміни підходів та мислення лісівників, додаткового навчання персоналу, розвитку мережі лісових доріг. </a:t>
            </a:r>
          </a:p>
          <a:p>
            <a:pPr lvl="0">
              <a:spcAft>
                <a:spcPts val="800"/>
              </a:spcAft>
              <a:buSzPts val="1000"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Важливим є поступовий перехід від традиційних,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суцільнолісосічних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рубок до вибіркових та поступових та поступового формування різновікової структури насаджень.</a:t>
            </a:r>
          </a:p>
        </p:txBody>
      </p:sp>
    </p:spTree>
    <p:extLst>
      <p:ext uri="{BB962C8B-B14F-4D97-AF65-F5344CB8AC3E}">
        <p14:creationId xmlns:p14="http://schemas.microsoft.com/office/powerpoint/2010/main" val="2954209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43" y="270378"/>
            <a:ext cx="8507709" cy="369332"/>
          </a:xfrm>
        </p:spPr>
        <p:txBody>
          <a:bodyPr/>
          <a:lstStyle/>
          <a:p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Впровадження НПЛ в Карпатському регіоні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36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222633" y="759377"/>
            <a:ext cx="8603219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SzPts val="1000"/>
            </a:pP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Економічна ефективність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наближеного до природи лісівництва в гірських умовах залежить від багатьох факторів, включаючи доступність ресурсів, наявність кваліфікованих кадрів і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природозберігаючих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технологій, кон'юнктуру ринку тощо. </a:t>
            </a:r>
          </a:p>
          <a:p>
            <a:pPr>
              <a:spcAft>
                <a:spcPts val="800"/>
              </a:spcAft>
              <a:buSzPts val="1000"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Зважаючи на важливе захисне та охоронне значення гірських лісів,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збереження постійного лісового середовища має бути в основі усіх заходів з використання лісових ресурсів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Це вимагає поступового переходу до вибіркової системи господарювання.</a:t>
            </a:r>
          </a:p>
          <a:p>
            <a:pPr>
              <a:spcAft>
                <a:spcPts val="800"/>
              </a:spcAft>
              <a:buSzPts val="1000"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Доцільним є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перехід від лісовпорядкування за способом класів віку до ділянкового методу лісовпорядкування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який передбачає індивідуальний підхід та призначення лісогосподарських заходів для конкретного деревостану</a:t>
            </a:r>
          </a:p>
        </p:txBody>
      </p:sp>
    </p:spTree>
    <p:extLst>
      <p:ext uri="{BB962C8B-B14F-4D97-AF65-F5344CB8AC3E}">
        <p14:creationId xmlns:p14="http://schemas.microsoft.com/office/powerpoint/2010/main" val="411040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43" y="270378"/>
            <a:ext cx="8507709" cy="369332"/>
          </a:xfrm>
        </p:spPr>
        <p:txBody>
          <a:bodyPr/>
          <a:lstStyle/>
          <a:p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Впровадження НПЛ в лісах Полісся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41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222633" y="730577"/>
            <a:ext cx="882230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540385" algn="l"/>
              </a:tabLst>
            </a:pPr>
            <a:r>
              <a:rPr lang="ru-RU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Впровадження НПЛ в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лісах Полісся є значно менш-розвиненим ніж у Карпатському регіоні, та є більш складним у впроваджені. </a:t>
            </a:r>
          </a:p>
          <a:p>
            <a:pPr>
              <a:spcAft>
                <a:spcPts val="800"/>
              </a:spcAft>
              <a:tabLst>
                <a:tab pos="540385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Серед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підходів НПЛ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які можуть застосовуватися в соснових лісах Полісся можна виділити наступні підходи: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формування мішаних насаджень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використання природного поновлення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формування різновікових насаджень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вибіркові та поступові рубки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збереження біорізноманіття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(збереження старих дерев, мертвої деревини, рідкісних та зникаючих видів рослин і тварин та їхніх біотопів для підтримки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екосистемних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функцій лісу);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адаптація до кліматичних змін</a:t>
            </a: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формування багатокомпонентних, багатоярусних лісових узлісь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uk-UA" sz="20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моніторинг та адаптивне управління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(постійний моніторинг стану лісів та адаптація методів господарювання відповідно до змін клімату та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екосистемних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процесів).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AEC55A7-E152-3F95-F117-3CC7E642DDCB}"/>
              </a:ext>
            </a:extLst>
          </p:cNvPr>
          <p:cNvSpPr/>
          <p:nvPr/>
        </p:nvSpPr>
        <p:spPr>
          <a:xfrm>
            <a:off x="8549640" y="47701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104146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270378"/>
            <a:ext cx="8437052" cy="369332"/>
          </a:xfrm>
        </p:spPr>
        <p:txBody>
          <a:bodyPr/>
          <a:lstStyle/>
          <a:p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Впровадження НПЛ в лісах Полісся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38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318143" y="832068"/>
            <a:ext cx="8140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Широке впровадження підходів НПЛ в соснових лісах Полісся, має ряд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перешкод та проблем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серед яких:</a:t>
            </a:r>
          </a:p>
          <a:p>
            <a:pPr algn="just"/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Динамічні кліматичні зміни та підвищення вразливості лісів 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Необхідність адаптації лісів до нових кліматичних умов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Законодавчі та нормативні обмеження 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Економічні виклики 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Технологічні та методологічні проблеми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Інституційні виклики 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Моніторинг та дослідження 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Проблеми з управлінням лісовими пожежами 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Aptos" panose="020B0004020202020204" pitchFamily="34" charset="0"/>
              <a:buChar char="−"/>
              <a:tabLst>
                <a:tab pos="228600" algn="l"/>
                <a:tab pos="540385" algn="l"/>
              </a:tabLst>
            </a:pP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Вплив війни </a:t>
            </a:r>
            <a:endParaRPr lang="uk-UA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51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270378"/>
            <a:ext cx="8437052" cy="369332"/>
          </a:xfrm>
        </p:spPr>
        <p:txBody>
          <a:bodyPr/>
          <a:lstStyle/>
          <a:p>
            <a:r>
              <a:rPr lang="ru-RU" sz="2400" dirty="0">
                <a:latin typeface="+mn-lt"/>
                <a:ea typeface="Aptos" panose="020B0004020202020204" pitchFamily="34" charset="0"/>
              </a:rPr>
              <a:t>В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исновки та 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рекомендації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 щодо НПЛ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 в лісах Полісся</a:t>
            </a:r>
            <a:endParaRPr lang="uk-UA" sz="2400" dirty="0">
              <a:latin typeface="+mn-lt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318143" y="832068"/>
            <a:ext cx="84370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ptos" panose="020B0004020202020204" pitchFamily="34" charset="0"/>
              <a:buChar char="−"/>
              <a:tabLst>
                <a:tab pos="540385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НПЛ передбачає перехід від суцільних рубок головного користування до складних, несуцільних рубок, що сприяє збереженню біорізноманіття, зниженню негативного впливу на лісовий ценоз та має позитивний соціальний характер.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Проте такі рубки не мажуть мати єдиного, універсального підходу для всіх лісів, а потребують виважених, індивідуальних рішень, які базуються на результатах наукових досліджень. </a:t>
            </a:r>
          </a:p>
          <a:p>
            <a:pPr marL="342900" lvl="0" indent="-342900" algn="just">
              <a:buFont typeface="Aptos" panose="020B0004020202020204" pitchFamily="34" charset="0"/>
              <a:buChar char="−"/>
              <a:tabLst>
                <a:tab pos="540385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Підходи НПЛ також передбачають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зменшення частки лісових культур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та використання переважно аборигенних видів дерев під час лісовідновлення та лісорозведення.</a:t>
            </a:r>
          </a:p>
          <a:p>
            <a:pPr marL="342900" lvl="0" indent="-342900" algn="just">
              <a:buFont typeface="Aptos" panose="020B0004020202020204" pitchFamily="34" charset="0"/>
              <a:buChar char="−"/>
              <a:tabLst>
                <a:tab pos="540385" algn="l"/>
              </a:tabLst>
            </a:pP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Зміна вікової та видової структури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лісів для формування мішаних насаджень, максимально наближених до природних для підвищення стійкості лісів.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9FB2116-26E6-B763-2305-E59EAD7BEC11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5338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B992C0-1079-7049-F65D-64DBE2B97834}"/>
              </a:ext>
            </a:extLst>
          </p:cNvPr>
          <p:cNvSpPr txBox="1"/>
          <p:nvPr/>
        </p:nvSpPr>
        <p:spPr>
          <a:xfrm>
            <a:off x="2286000" y="211008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ЛІСОУПРАВЛІННЯ В ЄС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D8614A2-65E7-FBAE-9623-62B6594DE0F2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5033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7D8021-46D7-D701-E50C-37CDD3F8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1" y="233780"/>
            <a:ext cx="6789420" cy="707886"/>
          </a:xfrm>
          <a:solidFill>
            <a:schemeClr val="bg1"/>
          </a:solidFill>
        </p:spPr>
        <p:txBody>
          <a:bodyPr/>
          <a:lstStyle/>
          <a:p>
            <a:r>
              <a:rPr lang="uk-UA" sz="2300" dirty="0"/>
              <a:t>Плямиста структура лісу в бідних умовах  </a:t>
            </a:r>
            <a:br>
              <a:rPr lang="en-US" sz="2300" dirty="0"/>
            </a:br>
            <a:r>
              <a:rPr lang="uk-UA" sz="2300" dirty="0"/>
              <a:t>з домінуванням світлолюбних видів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08511-D678-8ED8-5823-19929E5F4D16}"/>
              </a:ext>
            </a:extLst>
          </p:cNvPr>
          <p:cNvSpPr txBox="1"/>
          <p:nvPr/>
        </p:nvSpPr>
        <p:spPr>
          <a:xfrm>
            <a:off x="299715" y="4405439"/>
            <a:ext cx="8544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/>
              <a:t>Рис. Приклад НПЛ структури соснових лісів, в бідних умовах де застосовуються системи суцільних рубок (</a:t>
            </a:r>
            <a:r>
              <a:rPr lang="en-GB" dirty="0">
                <a:hlinkClick r:id="rId2"/>
              </a:rPr>
              <a:t>EU Guidelines on </a:t>
            </a:r>
            <a:r>
              <a:rPr lang="en-US" dirty="0">
                <a:hlinkClick r:id="rId2"/>
              </a:rPr>
              <a:t>CNF </a:t>
            </a:r>
            <a:r>
              <a:rPr lang="en-GB" dirty="0">
                <a:hlinkClick r:id="rId2"/>
              </a:rPr>
              <a:t>Management</a:t>
            </a:r>
            <a:r>
              <a:rPr lang="uk-UA" dirty="0">
                <a:hlinkClick r:id="rId2"/>
              </a:rPr>
              <a:t>, 202</a:t>
            </a:r>
            <a:r>
              <a:rPr lang="en-US" dirty="0">
                <a:hlinkClick r:id="rId2"/>
              </a:rPr>
              <a:t>3</a:t>
            </a:r>
            <a:r>
              <a:rPr lang="uk-UA" sz="1800" dirty="0"/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CDECA1-31DA-AE75-8B3F-65A0564F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24" y="1117417"/>
            <a:ext cx="6909391" cy="328802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F21BB03-7946-ACF8-F1E2-92CA29FF083A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703522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270378"/>
            <a:ext cx="8437052" cy="369332"/>
          </a:xfrm>
        </p:spPr>
        <p:txBody>
          <a:bodyPr/>
          <a:lstStyle/>
          <a:p>
            <a:r>
              <a:rPr lang="ru-RU" sz="2400" dirty="0">
                <a:latin typeface="+mn-lt"/>
                <a:ea typeface="Aptos" panose="020B0004020202020204" pitchFamily="34" charset="0"/>
              </a:rPr>
              <a:t>В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исновки та 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рекомендації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 щодо НПЛ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 в лісах Полісся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41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318142" y="832068"/>
            <a:ext cx="85077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ptos" panose="020B0004020202020204" pitchFamily="34" charset="0"/>
              <a:buChar char="−"/>
              <a:tabLst>
                <a:tab pos="540385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Практику НПЛ доцільно застосовувати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передусім у вразливих зонах лісів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Aptos" panose="020B0004020202020204" pitchFamily="34" charset="0"/>
              <a:buChar char="−"/>
              <a:tabLst>
                <a:tab pos="540385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Для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зниження ризиків лісових пожеж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для населених пунктів потрібне науково-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обгрунтоване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управління лісовими горючими матеріалами. Зниження ризиків лісових пожеж можна досягнути через лісогосподарські заходи, застосовуючи підходи НПЛ.</a:t>
            </a:r>
          </a:p>
          <a:p>
            <a:pPr marL="342900" lvl="0" indent="-342900" algn="just">
              <a:buFont typeface="Aptos" panose="020B0004020202020204" pitchFamily="34" charset="0"/>
              <a:buChar char="−"/>
              <a:tabLst>
                <a:tab pos="540385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Система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планування та проведення лісогосподарських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(лісокультурних) заходів біля насалених пунктів повинна бути спрямована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на зниження ризиків лісових пожеж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Aptos" panose="020B0004020202020204" pitchFamily="34" charset="0"/>
              <a:buChar char="−"/>
              <a:tabLst>
                <a:tab pos="540385" algn="l"/>
              </a:tabLst>
            </a:pP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Стратегічне планування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лісогосподарських заходів в лісах повинно бути спрямованим  на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підвищення стійкості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до шкідників,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хвороб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та пожеж.</a:t>
            </a:r>
          </a:p>
        </p:txBody>
      </p:sp>
    </p:spTree>
    <p:extLst>
      <p:ext uri="{BB962C8B-B14F-4D97-AF65-F5344CB8AC3E}">
        <p14:creationId xmlns:p14="http://schemas.microsoft.com/office/powerpoint/2010/main" val="37951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176778"/>
            <a:ext cx="7034400" cy="738664"/>
          </a:xfrm>
        </p:spPr>
        <p:txBody>
          <a:bodyPr/>
          <a:lstStyle/>
          <a:p>
            <a:r>
              <a:rPr lang="uk-UA" sz="2400" dirty="0">
                <a:latin typeface="+mn-lt"/>
                <a:ea typeface="Aptos" panose="020B0004020202020204" pitchFamily="34" charset="0"/>
              </a:rPr>
              <a:t>Р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екомендації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 щодо 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проведення поступових 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рубок у сосняках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 Полісся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41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318145" y="950238"/>
            <a:ext cx="850770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540385" algn="l"/>
              </a:tabLst>
            </a:pPr>
            <a:r>
              <a:rPr lang="uk-UA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uk-UA" sz="2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ермін повторюваності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між черговими прийомами рубки має бути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не більшим ніж 4 роки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і визначатись наявністю життєздатного підросту. </a:t>
            </a:r>
          </a:p>
          <a:p>
            <a:pPr lvl="0">
              <a:spcAft>
                <a:spcPts val="600"/>
              </a:spcAft>
              <a:tabLst>
                <a:tab pos="540385" algn="l"/>
              </a:tabLst>
            </a:pPr>
            <a:r>
              <a:rPr lang="uk-UA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2) П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лоща поступових рубок має обмежуватись площею виділу, який відводиться в рубку. У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виділах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площею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до 3 га такі рубки проектувати не доцільно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spcAft>
                <a:spcPts val="600"/>
              </a:spcAft>
              <a:tabLst>
                <a:tab pos="540385" algn="l"/>
              </a:tabLst>
            </a:pPr>
            <a:r>
              <a:rPr lang="uk-UA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3) </a:t>
            </a:r>
            <a:r>
              <a:rPr lang="uk-UA" sz="2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е варто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призначати поступові рубки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 перестійних насадженнях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так як вони гірше адаптуються до змін умов існування; </a:t>
            </a:r>
          </a:p>
          <a:p>
            <a:pPr lvl="0">
              <a:spcAft>
                <a:spcPts val="600"/>
              </a:spcAft>
              <a:tabLst>
                <a:tab pos="540385" algn="l"/>
              </a:tabLst>
            </a:pPr>
            <a:r>
              <a:rPr lang="uk-UA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4)</a:t>
            </a:r>
            <a:r>
              <a:rPr lang="uk-UA" sz="20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Н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е варто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проектувати проведення поступових рубок в штучних насадженнях, що вирощувались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 </a:t>
            </a:r>
            <a:r>
              <a:rPr lang="uk-UA" sz="2000" b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перегущеному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стані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оскільки найменше втручання в такі насадження призводить до їх розладнання і значного відпаду.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067BDD1-074E-C80B-F8EA-FD9B878E66ED}"/>
              </a:ext>
            </a:extLst>
          </p:cNvPr>
          <p:cNvSpPr/>
          <p:nvPr/>
        </p:nvSpPr>
        <p:spPr>
          <a:xfrm>
            <a:off x="8549640" y="47701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818252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176778"/>
            <a:ext cx="6746400" cy="738664"/>
          </a:xfrm>
        </p:spPr>
        <p:txBody>
          <a:bodyPr/>
          <a:lstStyle/>
          <a:p>
            <a:r>
              <a:rPr lang="uk-UA" sz="2400" dirty="0">
                <a:latin typeface="+mn-lt"/>
                <a:ea typeface="Aptos" panose="020B0004020202020204" pitchFamily="34" charset="0"/>
              </a:rPr>
              <a:t>Висновки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 щодо 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проведення поступових </a:t>
            </a:r>
            <a:r>
              <a:rPr lang="ru-RU" sz="2400" b="1" dirty="0">
                <a:effectLst/>
                <a:latin typeface="+mn-lt"/>
                <a:ea typeface="Aptos" panose="020B0004020202020204" pitchFamily="34" charset="0"/>
              </a:rPr>
              <a:t>рубок у сосняках</a:t>
            </a:r>
            <a:r>
              <a:rPr lang="uk-UA" sz="2400" b="1" dirty="0">
                <a:effectLst/>
                <a:latin typeface="+mn-lt"/>
                <a:ea typeface="Aptos" panose="020B0004020202020204" pitchFamily="34" charset="0"/>
              </a:rPr>
              <a:t> Полісся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43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63142BB3-0023-F125-642A-DCC73C5F6C6B}"/>
              </a:ext>
            </a:extLst>
          </p:cNvPr>
          <p:cNvSpPr txBox="1"/>
          <p:nvPr/>
        </p:nvSpPr>
        <p:spPr>
          <a:xfrm>
            <a:off x="318145" y="1339038"/>
            <a:ext cx="85077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540385" algn="l"/>
              </a:tabLst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Підходи НПЛ в соснових лісах мають суттєві відмінності від  підходів, які застосовуються в широколистяних або мішаних насадженнях, перш за все через біологічні особливості видів та </a:t>
            </a:r>
            <a:r>
              <a:rPr lang="uk-UA" sz="20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лісорослинні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умови. Відношення рослин до світла є одним із визначальних факторів вибору підходів лісоуправління та лісогосподарських заходів, що зумовлено здатністю різних видів рослин виживати в певних умовах  освітлення. Для прикладу, підріст тіньовитривалих деревних видів може зберігатися під пологом лісу тривалий час (ялиця – 120 років, ялина – 80 років, бук – 60 років), а підріст світлолюбних дерев швидко гине (сосна, модрина, дуб – 1-4  роки).</a:t>
            </a:r>
          </a:p>
        </p:txBody>
      </p:sp>
    </p:spTree>
    <p:extLst>
      <p:ext uri="{BB962C8B-B14F-4D97-AF65-F5344CB8AC3E}">
        <p14:creationId xmlns:p14="http://schemas.microsoft.com/office/powerpoint/2010/main" val="1813582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4A31F7-1468-8DFE-03A7-7A58F3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91" y="245485"/>
            <a:ext cx="5331765" cy="407804"/>
          </a:xfrm>
        </p:spPr>
        <p:txBody>
          <a:bodyPr/>
          <a:lstStyle/>
          <a:p>
            <a:r>
              <a:rPr lang="uk-UA" dirty="0"/>
              <a:t>Висновки та рекомендації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BB629-1C3D-F624-E526-6048147F10B7}"/>
              </a:ext>
            </a:extLst>
          </p:cNvPr>
          <p:cNvSpPr txBox="1"/>
          <p:nvPr/>
        </p:nvSpPr>
        <p:spPr>
          <a:xfrm>
            <a:off x="232410" y="732826"/>
            <a:ext cx="86791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 Європі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підходи НПЛ почали впроваджуватися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ще з 1950 року 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коли в Німеччині була створена робоча група з питань НПЛ. Основними причинами популяризації та переходу до НПЛ стало підвищення екологічної свідомості людей, зростаючий попит на лісові продукти та послуги окрім деревини.</a:t>
            </a:r>
          </a:p>
          <a:p>
            <a:pPr algn="just"/>
            <a:endParaRPr lang="uk-UA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Враховуючи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розвиток України та її інтеграцію до ЄС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актуальність підходів НПЛ в Україні буде зростати, тому потрібно  досліджувати та розвивати даний підхід для різних типів лісів в різних регіонах. Для досягнення широкого впровадження підходів НПЛ </a:t>
            </a:r>
            <a:r>
              <a:rPr lang="uk-UA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потрібні відповідні наукові дослідження, які будуть основою нормативних документів та рекомендацій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а також поширення досвіду кращих практик застосування підходів НПЛ під час навчання студентів, підвищення кваліфікації лісівників, тренінгів, конференцій, семінарів тощо.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81C003-9DF5-10E2-5821-E8A5F5D6F0C7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solidFill>
                  <a:schemeClr val="tx1"/>
                </a:solidFill>
              </a:rPr>
              <a:t>44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7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439CAB-EAEB-0731-8BB1-49A30B6559DD}"/>
              </a:ext>
            </a:extLst>
          </p:cNvPr>
          <p:cNvSpPr txBox="1"/>
          <p:nvPr/>
        </p:nvSpPr>
        <p:spPr>
          <a:xfrm>
            <a:off x="1607820" y="1982480"/>
            <a:ext cx="5928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ДЯКУЮ ЗА УВАГУ!</a:t>
            </a:r>
            <a:endParaRPr lang="uk-UA" sz="24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7DC715C-B542-FBD4-0DF7-5B9C3B7A7B31}"/>
              </a:ext>
            </a:extLst>
          </p:cNvPr>
          <p:cNvSpPr/>
          <p:nvPr/>
        </p:nvSpPr>
        <p:spPr>
          <a:xfrm>
            <a:off x="1303020" y="4221480"/>
            <a:ext cx="3444240" cy="92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</a:rPr>
              <a:t>Олександр Сошенський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soshenskyi@nubip.edu.ua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Зображення, що містить візерунок, текст, шов&#10;&#10;Автоматично згенерований опис">
            <a:extLst>
              <a:ext uri="{FF2B5EF4-FFF2-40B4-BE49-F238E27FC236}">
                <a16:creationId xmlns:a16="http://schemas.microsoft.com/office/drawing/2014/main" id="{17FE2733-DB98-A903-58A6-FE928DBCF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400812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28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06095" y="278968"/>
            <a:ext cx="6566205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Інформація про лісоуправління в ЄС</a:t>
            </a:r>
            <a:endParaRPr dirty="0"/>
          </a:p>
        </p:txBody>
      </p:sp>
      <p:sp>
        <p:nvSpPr>
          <p:cNvPr id="65" name="Google Shape;65;p16"/>
          <p:cNvSpPr txBox="1"/>
          <p:nvPr/>
        </p:nvSpPr>
        <p:spPr>
          <a:xfrm>
            <a:off x="192337" y="858023"/>
            <a:ext cx="8528753" cy="438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Збільшення лісистості ЄС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яке відбулося за останні десятиліття також включало створення 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штучних монокультурних насаджень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або 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заліснення відкритих ландшафтів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що мало негативні наслідки для біорізноманіття.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Природна динаміка та біорізноманіття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є визначальними факторами </a:t>
            </a:r>
            <a:r>
              <a:rPr lang="uk-UA" sz="18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вразливості, стійкості та адаптаційної здатності лісів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Ліси, </a:t>
            </a:r>
            <a:r>
              <a:rPr lang="uk-UA" sz="1800" dirty="0"/>
              <a:t>які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складаються з декількох видів дерев, зазвичай багатші на біорізноманіття, стійкіші та функціонально різноманітніші, ніж ліси, що складаються лише з одного виду.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Aft>
                <a:spcPts val="800"/>
              </a:spcAft>
              <a:buSzPts val="1800"/>
              <a:buFont typeface="Arial"/>
              <a:buChar char="•"/>
            </a:pP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Держави-члени ЄС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часто використовують практики, які 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імітують природні процеси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щоб сприяти розвитку біорізноманіття. Крім того, існує загальний інтерес до використання наближених до природи підходів для підготовки європейських лісів до зміни клімату та підвищення їхньої адаптаційної здатності.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9D350B4-271B-7414-7332-7A0A6763C67A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3AACCF-3205-480A-10B1-48B3F3D7E692}"/>
              </a:ext>
            </a:extLst>
          </p:cNvPr>
          <p:cNvSpPr txBox="1"/>
          <p:nvPr/>
        </p:nvSpPr>
        <p:spPr>
          <a:xfrm>
            <a:off x="388620" y="1140589"/>
            <a:ext cx="8366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 останні 30 років у Європі спостерігалася тенденція вилучення все більших лісових площ з лісокористування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 їх сувора охорона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лісові заповідники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екологічно важливі місця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цілорічні буферні зони навколо постійних гнізд хижих птахів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острови </a:t>
            </a:r>
            <a:r>
              <a:rPr lang="uk-UA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старовікових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лісів</a:t>
            </a:r>
            <a:r>
              <a:rPr lang="uk-UA" sz="1800" dirty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еталонні ліси).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Відповідно до </a:t>
            </a:r>
            <a:r>
              <a:rPr lang="uk-UA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Cтратегії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ЄС щодо біорізноманіття та Нової лісової стратегії ЄС до 2030 року,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вкрай важливо розвивати ланцюжки доданої вартості недеревної лісової продукції, розробити схеми оплати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екосистемних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послуг. </a:t>
            </a:r>
            <a:endParaRPr lang="uk-UA" sz="1800" b="1" dirty="0"/>
          </a:p>
        </p:txBody>
      </p:sp>
      <p:sp>
        <p:nvSpPr>
          <p:cNvPr id="8" name="Google Shape;64;p16">
            <a:extLst>
              <a:ext uri="{FF2B5EF4-FFF2-40B4-BE49-F238E27FC236}">
                <a16:creationId xmlns:a16="http://schemas.microsoft.com/office/drawing/2014/main" id="{54887C6D-B7D7-93FA-B19E-3A72ABF58AC5}"/>
              </a:ext>
            </a:extLst>
          </p:cNvPr>
          <p:cNvSpPr txBox="1">
            <a:spLocks/>
          </p:cNvSpPr>
          <p:nvPr/>
        </p:nvSpPr>
        <p:spPr>
          <a:xfrm>
            <a:off x="514583" y="470044"/>
            <a:ext cx="6566205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dirty="0"/>
              <a:t>Інформація про лісоуправління </a:t>
            </a:r>
            <a:r>
              <a:rPr lang="ru-RU" dirty="0"/>
              <a:t>в ЄС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7AC93F8-6630-0B1B-5341-5F7F6DE6A192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886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 descr="Зображення, що містить текст, схема, знімок екрана, Шрифт&#10;&#10;Автоматично згенерований опис">
            <a:extLst>
              <a:ext uri="{FF2B5EF4-FFF2-40B4-BE49-F238E27FC236}">
                <a16:creationId xmlns:a16="http://schemas.microsoft.com/office/drawing/2014/main" id="{C915260E-DD33-D3F8-6AAF-2998CE7E5CE0}"/>
              </a:ext>
            </a:extLst>
          </p:cNvPr>
          <p:cNvPicPr/>
          <p:nvPr/>
        </p:nvPicPr>
        <p:blipFill rotWithShape="1">
          <a:blip r:embed="rId2"/>
          <a:srcRect b="9647"/>
          <a:stretch/>
        </p:blipFill>
        <p:spPr>
          <a:xfrm>
            <a:off x="1215213" y="1165318"/>
            <a:ext cx="6713574" cy="3002646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E961B-7500-782A-CD16-F882A9281030}"/>
              </a:ext>
            </a:extLst>
          </p:cNvPr>
          <p:cNvSpPr txBox="1"/>
          <p:nvPr/>
        </p:nvSpPr>
        <p:spPr>
          <a:xfrm>
            <a:off x="304800" y="4299600"/>
            <a:ext cx="8534400" cy="67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ptos" panose="020B0004020202020204" pitchFamily="34" charset="0"/>
              </a:rPr>
              <a:t>Рис. Розподіл площі лісів у ЄС, за кількістю видів дерев у складі та їх вікова структура, станом на 2015 рік </a:t>
            </a:r>
            <a:r>
              <a:rPr lang="uk-UA" sz="1800" dirty="0"/>
              <a:t>(</a:t>
            </a:r>
            <a:r>
              <a:rPr lang="en-GB" sz="1800" dirty="0">
                <a:hlinkClick r:id="rId3"/>
              </a:rPr>
              <a:t>EU Guidelines on </a:t>
            </a:r>
            <a:r>
              <a:rPr lang="en-US" sz="1800" dirty="0">
                <a:hlinkClick r:id="rId3"/>
              </a:rPr>
              <a:t>CNF </a:t>
            </a:r>
            <a:r>
              <a:rPr lang="en-GB" sz="1800" dirty="0">
                <a:hlinkClick r:id="rId3"/>
              </a:rPr>
              <a:t>Management</a:t>
            </a:r>
            <a:r>
              <a:rPr lang="uk-UA" sz="1800" dirty="0">
                <a:hlinkClick r:id="rId3"/>
              </a:rPr>
              <a:t>, 202</a:t>
            </a:r>
            <a:r>
              <a:rPr lang="en-US" sz="1800" dirty="0">
                <a:hlinkClick r:id="rId3"/>
              </a:rPr>
              <a:t>3</a:t>
            </a:r>
            <a:r>
              <a:rPr lang="uk-UA" sz="1800" dirty="0"/>
              <a:t>)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86CCB6D-BA82-CC11-357E-42351E87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05" y="171472"/>
            <a:ext cx="6850449" cy="738664"/>
          </a:xfrm>
          <a:solidFill>
            <a:schemeClr val="bg1"/>
          </a:solidFill>
        </p:spPr>
        <p:txBody>
          <a:bodyPr/>
          <a:lstStyle/>
          <a:p>
            <a:r>
              <a:rPr lang="uk-UA" sz="2400" dirty="0"/>
              <a:t>Диференціація</a:t>
            </a:r>
            <a:r>
              <a:rPr lang="ru-RU" sz="2400" dirty="0"/>
              <a:t> лісів у ЄС за </a:t>
            </a:r>
            <a:r>
              <a:rPr lang="uk-UA" sz="2400" dirty="0"/>
              <a:t>кількістю деревних видів у складі та віком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F662A8-B19E-43AB-0B85-3206A8E0B6B6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8351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320040" y="325929"/>
            <a:ext cx="5924816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Підходи управління лісами в ЄС</a:t>
            </a:r>
            <a:endParaRPr dirty="0"/>
          </a:p>
        </p:txBody>
      </p:sp>
      <p:sp>
        <p:nvSpPr>
          <p:cNvPr id="77" name="Google Shape;77;p33"/>
          <p:cNvSpPr txBox="1"/>
          <p:nvPr/>
        </p:nvSpPr>
        <p:spPr>
          <a:xfrm>
            <a:off x="230835" y="1126168"/>
            <a:ext cx="854895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лісогосподарюванні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використовуються </a:t>
            </a: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два різні підходи:</a:t>
            </a:r>
            <a:endParaRPr dirty="0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Перший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це роздільний підхід, який передбачає створення спеціалізованих природоохоронних територій, таких як резервати з невтручанням або мінімальним втручанням та виділення територій для активного господарювання.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Другий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інтегрований підхід, який включає елементи захисту біорізноманіття при веденні лісового господарства орієнтованого на вирощування продуктивних насаджень. Наразі інтегрований підхід переважає в більшості країн-членів ЄС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2ADD6FE-578B-4664-50A3-881C7724087A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200355" y="294208"/>
            <a:ext cx="7312965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Спільні підходи управління лісами в ЄС</a:t>
            </a:r>
            <a:endParaRPr dirty="0"/>
          </a:p>
        </p:txBody>
      </p:sp>
      <p:sp>
        <p:nvSpPr>
          <p:cNvPr id="108" name="Google Shape;108;p22"/>
          <p:cNvSpPr txBox="1"/>
          <p:nvPr/>
        </p:nvSpPr>
        <p:spPr>
          <a:xfrm>
            <a:off x="373912" y="932355"/>
            <a:ext cx="839617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Поодинокі (вибіркові) або групові рубки;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Природне поновлення;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Мішані насадження;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Різновікові деревостани;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Використання місцевих деревних видів;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Збереження ключових природних середовищ існування та пов'язаних з ними біотопів;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Збереження старих дерев та пов'язаних з ними біотопів;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Створення добровільних «резерватів» (територій, де лісам дозволено рости природним шляхом без активної посадки або управління з боку людини);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Залишення сухостою;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Відновлення водно-болотних угідь;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uk-U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Відмова від використання пестицидів.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9EB7EB9-33AD-E9AF-1DAC-9A57BB051FDB}"/>
              </a:ext>
            </a:extLst>
          </p:cNvPr>
          <p:cNvSpPr/>
          <p:nvPr/>
        </p:nvSpPr>
        <p:spPr>
          <a:xfrm>
            <a:off x="8397240" y="4617720"/>
            <a:ext cx="647700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3110</Words>
  <Application>Microsoft Office PowerPoint</Application>
  <PresentationFormat>Экран (16:9)</PresentationFormat>
  <Paragraphs>258</Paragraphs>
  <Slides>45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Aptos</vt:lpstr>
      <vt:lpstr>Arial</vt:lpstr>
      <vt:lpstr>Calibri</vt:lpstr>
      <vt:lpstr>Noto Sans Symbols</vt:lpstr>
      <vt:lpstr>Times New Roman</vt:lpstr>
      <vt:lpstr>Office Theme</vt:lpstr>
      <vt:lpstr>Підходи наближеного до природи лісівництва в ЄС та перспективи впровадження таких підходів в Україні</vt:lpstr>
      <vt:lpstr>Скорочення</vt:lpstr>
      <vt:lpstr>Ключові документи ЄС щодо НПЛ</vt:lpstr>
      <vt:lpstr>Презентация PowerPoint</vt:lpstr>
      <vt:lpstr>Інформація про лісоуправління в ЄС</vt:lpstr>
      <vt:lpstr>Презентация PowerPoint</vt:lpstr>
      <vt:lpstr>Диференціація лісів у ЄС за кількістю деревних видів у складі та віком</vt:lpstr>
      <vt:lpstr>Підходи управління лісами в ЄС</vt:lpstr>
      <vt:lpstr>Спільні підходи управління лісами в ЄС</vt:lpstr>
      <vt:lpstr>Презентация PowerPoint</vt:lpstr>
      <vt:lpstr>Про концепцію НПЛ </vt:lpstr>
      <vt:lpstr>Про концепцію НПЛ </vt:lpstr>
      <vt:lpstr>Концепції НПЛ </vt:lpstr>
      <vt:lpstr>Принципи НПЛ</vt:lpstr>
      <vt:lpstr>НПЛ передбачає:</vt:lpstr>
      <vt:lpstr>Інструменти поширення НПЛ в ЄС  </vt:lpstr>
      <vt:lpstr>Модель зміни земного покриву ЄС </vt:lpstr>
      <vt:lpstr>Модель зміни кліматичних умов для території України</vt:lpstr>
      <vt:lpstr>Презентация PowerPoint</vt:lpstr>
      <vt:lpstr>Альпійський регіон</vt:lpstr>
      <vt:lpstr>Альпійський регіон</vt:lpstr>
      <vt:lpstr>Атлантичний регіон</vt:lpstr>
      <vt:lpstr>Атлантичний регіон</vt:lpstr>
      <vt:lpstr>Бореальний регіон</vt:lpstr>
      <vt:lpstr>Презентация PowerPoint</vt:lpstr>
      <vt:lpstr>Презентация PowerPoint</vt:lpstr>
      <vt:lpstr>Середземноморський регіон</vt:lpstr>
      <vt:lpstr>Середземноморський регіон</vt:lpstr>
      <vt:lpstr>Середземноморський регіон</vt:lpstr>
      <vt:lpstr>Середземноморський регіон</vt:lpstr>
      <vt:lpstr>Презентация PowerPoint</vt:lpstr>
      <vt:lpstr>Застосування підходів НПЛ в Карпатському регіоні</vt:lpstr>
      <vt:lpstr>Приклад цільового структурного різноманіття мішаного лісу в багатих умовах з домінуванням тіньовитривалих видів</vt:lpstr>
      <vt:lpstr>Виклики впровадження НПЛ в Карпатському регіоні</vt:lpstr>
      <vt:lpstr>Впровадження НПЛ в Карпатському регіоні</vt:lpstr>
      <vt:lpstr>Впровадження НПЛ в Карпатському регіоні</vt:lpstr>
      <vt:lpstr>Впровадження НПЛ в лісах Полісся</vt:lpstr>
      <vt:lpstr>Впровадження НПЛ в лісах Полісся</vt:lpstr>
      <vt:lpstr>Висновки та рекомендації щодо НПЛ в лісах Полісся</vt:lpstr>
      <vt:lpstr>Плямиста структура лісу в бідних умовах   з домінуванням світлолюбних видів</vt:lpstr>
      <vt:lpstr>Висновки та рекомендації щодо НПЛ в лісах Полісся</vt:lpstr>
      <vt:lpstr>Рекомендації щодо проведення поступових рубок у сосняках Полісся</vt:lpstr>
      <vt:lpstr>Висновки щодо проведення поступових рубок у сосняках Полісся</vt:lpstr>
      <vt:lpstr>Висновки та рекомендації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Підходи наближеного до природи лісівництва в ЄС та перспективи впровадження таких підходів в Україні</dc:title>
  <dc:creator>Пользователь</dc:creator>
  <cp:lastModifiedBy>Пользователь</cp:lastModifiedBy>
  <cp:revision>34</cp:revision>
  <dcterms:created xsi:type="dcterms:W3CDTF">2022-09-01T09:47:21Z</dcterms:created>
  <dcterms:modified xsi:type="dcterms:W3CDTF">2024-08-15T09:33:26Z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2022-09-01T00:00:00Z</vt:filetime>
  </property>
</Properties>
</file>