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63" r:id="rId4"/>
    <p:sldId id="262" r:id="rId5"/>
    <p:sldId id="264" r:id="rId6"/>
    <p:sldId id="274" r:id="rId7"/>
    <p:sldId id="257" r:id="rId8"/>
    <p:sldId id="275" r:id="rId9"/>
    <p:sldId id="276" r:id="rId10"/>
    <p:sldId id="258" r:id="rId11"/>
    <p:sldId id="267" r:id="rId12"/>
    <p:sldId id="277" r:id="rId13"/>
    <p:sldId id="278" r:id="rId14"/>
    <p:sldId id="279" r:id="rId15"/>
    <p:sldId id="272" r:id="rId16"/>
  </p:sldIdLst>
  <p:sldSz cx="9144000" cy="6858000" type="screen4x3"/>
  <p:notesSz cx="6888163" cy="100203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08B3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5" autoAdjust="0"/>
  </p:normalViewPr>
  <p:slideViewPr>
    <p:cSldViewPr showGuides="1">
      <p:cViewPr>
        <p:scale>
          <a:sx n="66" d="100"/>
          <a:sy n="66" d="100"/>
        </p:scale>
        <p:origin x="-1494" y="-2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8.7859272732449378E-3"/>
          <c:y val="6.3707317635132044E-2"/>
          <c:w val="0.55168654367777459"/>
          <c:h val="0.819993030275102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numFmt formatCode="0.0%" sourceLinked="0"/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понад 1 тис. чол. – 3,6 тис. сіл</c:v>
                </c:pt>
                <c:pt idx="1">
                  <c:v>500 – 999 тис. чол. – 5,1 тис. сіл</c:v>
                </c:pt>
                <c:pt idx="2">
                  <c:v>200 – 499 тис. чол. – 6,9 тис. сіл</c:v>
                </c:pt>
                <c:pt idx="3">
                  <c:v>199 – і менше – 11,4 тис. сіл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18.899999999999999</c:v>
                </c:pt>
                <c:pt idx="2">
                  <c:v>25.6</c:v>
                </c:pt>
                <c:pt idx="3">
                  <c:v>42.5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55309105682332116"/>
          <c:y val="0.21214460163126125"/>
          <c:w val="0.37001825450969617"/>
          <c:h val="0.53905061978710667"/>
        </c:manualLayout>
      </c:layout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5571" cy="50077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0975" y="0"/>
            <a:ext cx="2985571" cy="500775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fld id="{0AD01100-5F94-44BA-9FE9-7838C178305C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2475"/>
            <a:ext cx="5008563" cy="3756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9" y="4759763"/>
            <a:ext cx="5510207" cy="4508575"/>
          </a:xfrm>
          <a:prstGeom prst="rect">
            <a:avLst/>
          </a:prstGeom>
        </p:spPr>
        <p:txBody>
          <a:bodyPr vert="horz" lIns="92556" tIns="46278" rIns="92556" bIns="4627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517926"/>
            <a:ext cx="2985571" cy="50077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0975" y="9517926"/>
            <a:ext cx="2985571" cy="500774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1C8382EB-0A55-403B-9515-2397C194134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85993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382EB-0A55-403B-9515-2397C1941348}" type="slidenum">
              <a:rPr lang="uk-UA" smtClean="0"/>
              <a:pPr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4235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382EB-0A55-403B-9515-2397C1941348}" type="slidenum">
              <a:rPr lang="uk-UA" smtClean="0"/>
              <a:pPr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5423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047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15394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38170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196651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03035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94342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43709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04531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95773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21454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95483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E0129-9645-4787-8141-0507D7F6A7D9}" type="datetimeFigureOut">
              <a:rPr lang="uk-UA" smtClean="0"/>
              <a:pPr/>
              <a:t>17.10.2018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974A5-920C-452A-9649-52B81AF6A770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44091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033" y="4930419"/>
            <a:ext cx="917710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uk-UA" sz="2800" b="1" smtClean="0">
                <a:ln w="10160">
                  <a:noFill/>
                  <a:prstDash val="solid"/>
                </a:ln>
                <a:solidFill>
                  <a:srgbClr val="708B39"/>
                </a:solidFill>
                <a:latin typeface="Arial Black" pitchFamily="34" charset="0"/>
                <a:cs typeface="Arial" pitchFamily="34" charset="0"/>
              </a:rPr>
              <a:t>Марчук Ю.М.</a:t>
            </a:r>
            <a:endParaRPr lang="uk-UA" sz="2800" b="1" dirty="0">
              <a:ln w="10160">
                <a:noFill/>
                <a:prstDash val="solid"/>
              </a:ln>
              <a:solidFill>
                <a:srgbClr val="708B39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56" y="2348880"/>
            <a:ext cx="91074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ПРОБЛЕМИ, ПОДАТКИ, ПРОПОЗИЦІЇ</a:t>
            </a:r>
            <a:endParaRPr lang="uk-UA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99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347440"/>
            <a:ext cx="630560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10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41" y="1412776"/>
            <a:ext cx="914400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4" y="95546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забезпеченні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рентабельності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рівні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0,1% </a:t>
            </a:r>
            <a:endParaRPr lang="uk-UA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4" y="109081"/>
            <a:ext cx="9090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Arial" pitchFamily="34" charset="0"/>
                <a:cs typeface="Arial" pitchFamily="34" charset="0"/>
              </a:rPr>
              <a:t>Вплив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земельного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податку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підприємства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Чернігівського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ОУЛМГ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 2019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рік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543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569" y="1412776"/>
            <a:ext cx="9114053" cy="5012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4" y="95546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забезпеченні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рентабельності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рівні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0,1% </a:t>
            </a:r>
            <a:endParaRPr lang="uk-UA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4" y="109081"/>
            <a:ext cx="9090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Arial" pitchFamily="34" charset="0"/>
                <a:cs typeface="Arial" pitchFamily="34" charset="0"/>
              </a:rPr>
              <a:t>Вплив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земельного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податку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підприємства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Чернігівського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ОУЛМГ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 2019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рік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347440"/>
            <a:ext cx="630560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11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59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31" y="1484784"/>
            <a:ext cx="9149928" cy="450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347440"/>
            <a:ext cx="630560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12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4" y="95546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i="1" dirty="0" smtClean="0">
                <a:latin typeface="Arial" pitchFamily="34" charset="0"/>
                <a:cs typeface="Arial" pitchFamily="34" charset="0"/>
              </a:rPr>
              <a:t>* 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забезпеченні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рентабельності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err="1">
                <a:latin typeface="Arial" pitchFamily="34" charset="0"/>
                <a:cs typeface="Arial" pitchFamily="34" charset="0"/>
              </a:rPr>
              <a:t>діяльності</a:t>
            </a:r>
            <a:r>
              <a:rPr lang="ru-RU" sz="1600" i="1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1600" i="1" dirty="0" err="1" smtClean="0">
                <a:latin typeface="Arial" pitchFamily="34" charset="0"/>
                <a:cs typeface="Arial" pitchFamily="34" charset="0"/>
              </a:rPr>
              <a:t>рівні</a:t>
            </a:r>
            <a:r>
              <a:rPr lang="ru-RU" sz="1600" i="1" dirty="0" smtClean="0">
                <a:latin typeface="Arial" pitchFamily="34" charset="0"/>
                <a:cs typeface="Arial" pitchFamily="34" charset="0"/>
              </a:rPr>
              <a:t> 0,1% </a:t>
            </a:r>
            <a:endParaRPr lang="uk-UA" sz="16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4" y="109081"/>
            <a:ext cx="90900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Arial" pitchFamily="34" charset="0"/>
                <a:cs typeface="Arial" pitchFamily="34" charset="0"/>
              </a:rPr>
              <a:t>Вплив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земельного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податку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підприємства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Чернігівського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ОУЛМГ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 2019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рік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uk-UA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069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485100"/>
            <a:ext cx="630560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13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32" y="11837"/>
            <a:ext cx="913216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700" b="1" dirty="0" smtClean="0">
                <a:latin typeface="Arial" pitchFamily="34" charset="0"/>
                <a:cs typeface="Arial" pitchFamily="34" charset="0"/>
              </a:rPr>
              <a:t>ПРОПОЗИЦІЇ</a:t>
            </a:r>
          </a:p>
          <a:p>
            <a:pPr algn="ctr"/>
            <a:r>
              <a:rPr lang="uk-UA" sz="1700" b="1" dirty="0" smtClean="0">
                <a:latin typeface="Arial" pitchFamily="34" charset="0"/>
                <a:cs typeface="Arial" pitchFamily="34" charset="0"/>
              </a:rPr>
              <a:t>до </a:t>
            </a:r>
            <a:r>
              <a:rPr lang="uk-UA" sz="1700" b="1" dirty="0">
                <a:latin typeface="Arial" pitchFamily="34" charset="0"/>
                <a:cs typeface="Arial" pitchFamily="34" charset="0"/>
              </a:rPr>
              <a:t>проекту закону України «Про внесення змін до Бюджетного і Податкового кодексів України щодо </a:t>
            </a:r>
            <a:r>
              <a:rPr lang="uk-UA" sz="1700" b="1" dirty="0" smtClean="0">
                <a:latin typeface="Arial" pitchFamily="34" charset="0"/>
                <a:cs typeface="Arial" pitchFamily="34" charset="0"/>
              </a:rPr>
              <a:t>збалансованості </a:t>
            </a:r>
            <a:r>
              <a:rPr lang="uk-UA" sz="1700" b="1" dirty="0">
                <a:latin typeface="Arial" pitchFamily="34" charset="0"/>
                <a:cs typeface="Arial" pitchFamily="34" charset="0"/>
              </a:rPr>
              <a:t>бюджетних надходжень та сприяння розвитку лісового господарства» </a:t>
            </a:r>
            <a:endParaRPr lang="uk-UA" sz="1700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700" b="1" dirty="0">
                <a:latin typeface="Arial" pitchFamily="34" charset="0"/>
                <a:cs typeface="Arial" pitchFamily="34" charset="0"/>
              </a:rPr>
              <a:t> </a:t>
            </a:r>
            <a:endParaRPr lang="uk-UA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32" y="1088732"/>
            <a:ext cx="9144000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Бюджетний кодекс України</a:t>
            </a:r>
          </a:p>
          <a:p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Стаття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24</a:t>
            </a:r>
            <a:r>
              <a:rPr lang="uk-UA" sz="1400" b="1" baseline="30000" dirty="0">
                <a:latin typeface="Arial" pitchFamily="34" charset="0"/>
                <a:cs typeface="Arial" pitchFamily="34" charset="0"/>
              </a:rPr>
              <a:t>5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. Державний фонд розвитку лісового 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господарства</a:t>
            </a:r>
          </a:p>
          <a:p>
            <a:r>
              <a:rPr lang="uk-UA" sz="12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uk-UA" sz="1200" dirty="0">
                <a:latin typeface="Arial" pitchFamily="34" charset="0"/>
                <a:cs typeface="Arial" pitchFamily="34" charset="0"/>
              </a:rPr>
              <a:t>. </a:t>
            </a:r>
            <a:r>
              <a:rPr lang="uk-UA" sz="1300" dirty="0">
                <a:latin typeface="Arial" pitchFamily="34" charset="0"/>
                <a:cs typeface="Arial" pitchFamily="34" charset="0"/>
              </a:rPr>
              <a:t>Державний фонд розвитку лісового господарства створюється у складі спеціального фонду Державного бюджету України.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2. Джерелами формування Державного фонду розвитку лісового господарства є: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1) доходи державного бюджету, визначені пунктом </a:t>
            </a:r>
            <a:r>
              <a:rPr lang="uk-UA" sz="1300" baseline="30000" dirty="0">
                <a:latin typeface="Arial" pitchFamily="34" charset="0"/>
                <a:cs typeface="Arial" pitchFamily="34" charset="0"/>
              </a:rPr>
              <a:t>     </a:t>
            </a:r>
            <a:r>
              <a:rPr lang="uk-UA" sz="1300" dirty="0">
                <a:latin typeface="Arial" pitchFamily="34" charset="0"/>
                <a:cs typeface="Arial" pitchFamily="34" charset="0"/>
              </a:rPr>
              <a:t>13</a:t>
            </a:r>
            <a:r>
              <a:rPr lang="uk-UA" sz="1300" baseline="30000" dirty="0">
                <a:latin typeface="Arial" pitchFamily="34" charset="0"/>
                <a:cs typeface="Arial" pitchFamily="34" charset="0"/>
              </a:rPr>
              <a:t>4  </a:t>
            </a:r>
            <a:r>
              <a:rPr lang="uk-UA" sz="1300" dirty="0">
                <a:latin typeface="Arial" pitchFamily="34" charset="0"/>
                <a:cs typeface="Arial" pitchFamily="34" charset="0"/>
              </a:rPr>
              <a:t>частини третьої статті 29 цього Кодексу;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2) інші надходження, визначені законом про Державний бюджет України.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3. Кошти Державного фонду розвитку лісового господарства спрямовуються на фінансове забезпечення заходів з: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1) відтворення лісів, підвищення їх продуктивності, створення полезахисних лісових смуг та інших захисних насаджень, на землях, які не зайняті лісом (деградованих та малопродуктивних) у тому числі у південно-східному регіоні України;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2) охорони (у тому числі від пожеж) і захисту лісів від шкідників і хвороб, підвищення стійкості лісових екосистем, забезпечення функціонування державної лісової охорони (утримання лісової охорони);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3) поліпшення якісного складу лісів та збереження </a:t>
            </a:r>
            <a:r>
              <a:rPr lang="uk-UA" sz="1300" dirty="0" err="1">
                <a:latin typeface="Arial" pitchFamily="34" charset="0"/>
                <a:cs typeface="Arial" pitchFamily="34" charset="0"/>
              </a:rPr>
              <a:t>біорізноманіття</a:t>
            </a:r>
            <a:r>
              <a:rPr lang="uk-UA" sz="1300" dirty="0">
                <a:latin typeface="Arial" pitchFamily="34" charset="0"/>
                <a:cs typeface="Arial" pitchFamily="34" charset="0"/>
              </a:rPr>
              <a:t> в лісах;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4) лісовпорядкування (базове, безперервне) та інші проектно-вишукувальні роботи, ведення державного лісового кадастру, обліку, моніторингу та інвентаризації лісів;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5) придбання протипожежної техніки і обладнання, інших машин і обладнання в сфері ведення лісового господарства;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6) будівництва і утримання лісових доріг;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7) створення лісорозсадників, придбання обладнання та вирощування в лісорозсадниках лісового і декоративного садивного матеріалу із закритою кореневою системою;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8) лісогосподарської діяльності в дотаційних лісогосподарських підприємствах південно-східного регіону України;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9) проведення наукових досліджень у сфері лісового господарства, підвищення кваліфікації працівників лісового господарства, здійснення просвітницької діяльності та виконання освітніх програм для шкільних лісництв у закладах середньої освіти;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10) заходи, пов’язані з оформленням речових прав на земельні ділянки.</a:t>
            </a:r>
          </a:p>
          <a:p>
            <a:r>
              <a:rPr lang="uk-UA" sz="1300" dirty="0">
                <a:latin typeface="Arial" pitchFamily="34" charset="0"/>
                <a:cs typeface="Arial" pitchFamily="34" charset="0"/>
              </a:rPr>
              <a:t>4. Порядок спрямування і використання коштів Державного фонду розвитку лісового господарства визначається Кабінетом Міністрів України.</a:t>
            </a:r>
          </a:p>
        </p:txBody>
      </p:sp>
    </p:spTree>
    <p:extLst>
      <p:ext uri="{BB962C8B-B14F-4D97-AF65-F5344CB8AC3E}">
        <p14:creationId xmlns:p14="http://schemas.microsoft.com/office/powerpoint/2010/main" xmlns="" val="2964043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88424" y="6347440"/>
            <a:ext cx="630560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14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00" y="476672"/>
            <a:ext cx="9007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400" b="1" dirty="0">
                <a:latin typeface="Arial" pitchFamily="34" charset="0"/>
                <a:cs typeface="Arial" pitchFamily="34" charset="0"/>
              </a:rPr>
              <a:t>Стаття 29. 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Склад доходів Державного бюджету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України</a:t>
            </a:r>
          </a:p>
          <a:p>
            <a:pPr algn="just"/>
            <a:r>
              <a:rPr lang="uk-UA" sz="1400" dirty="0">
                <a:latin typeface="Arial" pitchFamily="34" charset="0"/>
                <a:cs typeface="Arial" pitchFamily="34" charset="0"/>
              </a:rPr>
              <a:t>3. Джерелами формування спеціального фонду Державного бюджету України в частині доходів (з урахуванням особливостей, визначених пунктом 1 частини другої статті 67</a:t>
            </a:r>
            <a:r>
              <a:rPr lang="uk-UA" sz="1400" baseline="30000" dirty="0">
                <a:latin typeface="Arial" pitchFamily="34" charset="0"/>
                <a:cs typeface="Arial" pitchFamily="34" charset="0"/>
              </a:rPr>
              <a:t>1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цього Кодексу) є:</a:t>
            </a: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uk-UA" sz="1400" b="1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) _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50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__ відсотків рентної плати за спеціальне використання лісових ресурсів у частині деревини, заготовленої в порядку рубок головного користування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…</a:t>
            </a:r>
          </a:p>
          <a:p>
            <a:pPr algn="just"/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 smtClean="0">
                <a:latin typeface="Arial" pitchFamily="34" charset="0"/>
                <a:cs typeface="Arial" pitchFamily="34" charset="0"/>
              </a:rPr>
              <a:t>Стаття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69. 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Доходи загального фонду бюджетів міст районного значення, сільських, селищних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бюджетів</a:t>
            </a:r>
          </a:p>
          <a:p>
            <a:pPr algn="just" fontAlgn="base"/>
            <a:r>
              <a:rPr lang="uk-UA" sz="1400" b="1" dirty="0">
                <a:latin typeface="Arial" pitchFamily="34" charset="0"/>
                <a:cs typeface="Arial" pitchFamily="34" charset="0"/>
              </a:rPr>
              <a:t>3</a:t>
            </a:r>
            <a:r>
              <a:rPr lang="uk-UA" sz="1400" b="1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)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50___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 відсотків рентної плати за спеціальне використання лісових ресурсів у частині деревини, заготовленої в порядку рубок головного користування</a:t>
            </a:r>
            <a:r>
              <a:rPr lang="uk-UA" sz="1400" b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….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664" y="3140968"/>
            <a:ext cx="90128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Arial" pitchFamily="34" charset="0"/>
                <a:cs typeface="Arial" pitchFamily="34" charset="0"/>
              </a:rPr>
              <a:t>Податковий </a:t>
            </a:r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кодекс України</a:t>
            </a:r>
          </a:p>
          <a:p>
            <a:pPr algn="just"/>
            <a:endParaRPr lang="uk-UA" sz="1600" b="1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>
                <a:latin typeface="Arial" pitchFamily="34" charset="0"/>
                <a:cs typeface="Arial" pitchFamily="34" charset="0"/>
              </a:rPr>
              <a:t>Стаття 256.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Рентна плата за спеціальне використання лісових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ресурсів … (збільшується в 1,5 рази)</a:t>
            </a:r>
          </a:p>
          <a:p>
            <a:pPr algn="just"/>
            <a:endParaRPr lang="uk-UA" sz="1400" dirty="0" smtClean="0">
              <a:latin typeface="Arial" pitchFamily="34" charset="0"/>
              <a:cs typeface="Arial" pitchFamily="34" charset="0"/>
            </a:endParaRPr>
          </a:p>
          <a:p>
            <a:pPr algn="just" fontAlgn="base"/>
            <a:r>
              <a:rPr lang="uk-UA" sz="1400" b="1" dirty="0">
                <a:latin typeface="Arial" pitchFamily="34" charset="0"/>
                <a:cs typeface="Arial" pitchFamily="34" charset="0"/>
              </a:rPr>
              <a:t>Стаття 273.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Оподаткування земельних ділянок, наданих на землях лісогосподарського призначення (незалежно від місцезнаходження), земельним </a:t>
            </a:r>
            <a:r>
              <a:rPr lang="uk-UA" sz="1400" dirty="0" smtClean="0">
                <a:latin typeface="Arial" pitchFamily="34" charset="0"/>
                <a:cs typeface="Arial" pitchFamily="34" charset="0"/>
              </a:rPr>
              <a:t>податком</a:t>
            </a:r>
          </a:p>
          <a:p>
            <a:pPr algn="just" fontAlgn="base"/>
            <a:endParaRPr lang="uk-UA" sz="1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uk-UA" sz="1400" b="1" dirty="0">
                <a:latin typeface="Arial" pitchFamily="34" charset="0"/>
                <a:cs typeface="Arial" pitchFamily="34" charset="0"/>
              </a:rPr>
              <a:t>273.1.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400" b="1" dirty="0">
                <a:latin typeface="Arial" pitchFamily="34" charset="0"/>
                <a:cs typeface="Arial" pitchFamily="34" charset="0"/>
              </a:rPr>
              <a:t>Податок за лісові землі справляється як складова рентної плати, що визначається податковим законодавством</a:t>
            </a:r>
            <a:r>
              <a:rPr lang="uk-UA" sz="1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7552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64904"/>
            <a:ext cx="8077797" cy="1728192"/>
          </a:xfrm>
        </p:spPr>
        <p:txBody>
          <a:bodyPr>
            <a:normAutofit/>
          </a:bodyPr>
          <a:lstStyle/>
          <a:p>
            <a:r>
              <a:rPr lang="uk-UA" sz="4800" b="1" spc="3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ДЯКУЮ ЗА УВАГУ!</a:t>
            </a:r>
            <a:endParaRPr lang="uk-UA" sz="48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63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Маша\Desktop\СХЕМА\Слайд2.PN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77" b="4057"/>
          <a:stretch/>
        </p:blipFill>
        <p:spPr bwMode="auto">
          <a:xfrm>
            <a:off x="0" y="313227"/>
            <a:ext cx="8388424" cy="631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2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089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3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4424" y="515861"/>
            <a:ext cx="8746608" cy="6204933"/>
            <a:chOff x="34424" y="515861"/>
            <a:chExt cx="8746608" cy="620493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22259"/>
            <a:stretch/>
          </p:blipFill>
          <p:spPr bwMode="auto">
            <a:xfrm>
              <a:off x="34424" y="515861"/>
              <a:ext cx="6673181" cy="489654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C:\Users\Олександр\Desktop\Стікери_для_презентації\19602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77951"/>
            <a:stretch/>
          </p:blipFill>
          <p:spPr bwMode="auto">
            <a:xfrm>
              <a:off x="131067" y="5279958"/>
              <a:ext cx="6452585" cy="1440836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4892219" y="620688"/>
              <a:ext cx="3888813" cy="4848821"/>
              <a:chOff x="2138829" y="784894"/>
              <a:chExt cx="4593660" cy="5091262"/>
            </a:xfrm>
          </p:grpSpPr>
          <p:sp>
            <p:nvSpPr>
              <p:cNvPr id="11" name="Прямоугольник 10"/>
              <p:cNvSpPr/>
              <p:nvPr/>
            </p:nvSpPr>
            <p:spPr>
              <a:xfrm>
                <a:off x="2138829" y="1644420"/>
                <a:ext cx="4593660" cy="42317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115208" tIns="57604" rIns="115208" bIns="57604">
                <a:spAutoFit/>
              </a:bodyPr>
              <a:lstStyle/>
              <a:p>
                <a:pPr indent="319968" algn="just">
                  <a:spcBef>
                    <a:spcPts val="533"/>
                  </a:spcBef>
                </a:pPr>
                <a:r>
                  <a:rPr lang="uk-UA" sz="14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Хто має намір покинути Україну:</a:t>
                </a:r>
              </a:p>
              <a:p>
                <a:pPr indent="319968" algn="just">
                  <a:spcBef>
                    <a:spcPts val="533"/>
                  </a:spcBef>
                  <a:buFont typeface="Wingdings" pitchFamily="2" charset="2"/>
                  <a:buChar char="q"/>
                </a:pPr>
                <a:r>
                  <a:rPr lang="uk-UA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вік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55%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молодь у віці від 18 до 29 років; 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44</a:t>
                </a:r>
                <a:r>
                  <a:rPr lang="en-US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%</a:t>
                </a: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– від 30 до 39 років; 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33%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40–50-річні.</a:t>
                </a:r>
              </a:p>
              <a:p>
                <a:pPr indent="319968" algn="just">
                  <a:spcBef>
                    <a:spcPts val="533"/>
                  </a:spcBef>
                  <a:buFont typeface="Wingdings" pitchFamily="2" charset="2"/>
                  <a:buChar char="q"/>
                </a:pPr>
                <a:r>
                  <a:rPr lang="uk-UA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освіта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40% 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– люди з вищою освітою;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27,6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із середньою спеціальною;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23,2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із середньою;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17,8%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із неповною середньою освітою.</a:t>
                </a:r>
              </a:p>
              <a:p>
                <a:pPr marL="253975" indent="-253975" algn="just">
                  <a:spcBef>
                    <a:spcPts val="533"/>
                  </a:spcBef>
                  <a:buFont typeface="Wingdings" pitchFamily="2" charset="2"/>
                  <a:buChar char="q"/>
                </a:pP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 </a:t>
                </a:r>
                <a:r>
                  <a:rPr lang="uk-UA" sz="1200" b="1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географічний розподіл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34%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- населення західних областей;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27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 – центральний регіон;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29 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– Південь;</a:t>
                </a:r>
              </a:p>
              <a:p>
                <a:pPr indent="319968" algn="just">
                  <a:spcBef>
                    <a:spcPts val="533"/>
                  </a:spcBef>
                </a:pPr>
                <a:r>
                  <a:rPr lang="uk-UA" sz="12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25% </a:t>
                </a:r>
                <a:r>
                  <a:rPr lang="uk-UA" sz="1200" dirty="0">
                    <a:latin typeface="Verdana" pitchFamily="34" charset="0"/>
                    <a:ea typeface="Verdana" pitchFamily="34" charset="0"/>
                    <a:cs typeface="Verdana" pitchFamily="34" charset="0"/>
                  </a:rPr>
                  <a:t>- Схід.</a:t>
                </a:r>
              </a:p>
            </p:txBody>
          </p:sp>
          <p:pic>
            <p:nvPicPr>
              <p:cNvPr id="12" name="Picture 2" descr="D:\9.02.18\5a794f03-a618-4b67-a5ba-c067d1ae5339__znua_site_logo_100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4033" y="784894"/>
                <a:ext cx="1298456" cy="618312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xmlns="" val="421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smtClean="0">
                <a:ln w="1841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4</a:t>
            </a:fld>
            <a:endParaRPr lang="uk-UA" sz="2800" dirty="0">
              <a:ln w="1841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Маша\Desktop\Зеленськ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96208"/>
            <a:ext cx="4572000" cy="324516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213609" y="1103541"/>
            <a:ext cx="3152385" cy="4015247"/>
            <a:chOff x="128243" y="-48046"/>
            <a:chExt cx="5109986" cy="691599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13943"/>
            <a:stretch/>
          </p:blipFill>
          <p:spPr bwMode="auto">
            <a:xfrm>
              <a:off x="128243" y="550413"/>
              <a:ext cx="5109986" cy="6317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91116"/>
            <a:stretch/>
          </p:blipFill>
          <p:spPr bwMode="auto">
            <a:xfrm>
              <a:off x="128243" y="-48046"/>
              <a:ext cx="5109986" cy="652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4515985" y="184199"/>
            <a:ext cx="3951222" cy="3816424"/>
            <a:chOff x="5572305" y="1196753"/>
            <a:chExt cx="3184759" cy="287822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5" descr="C:\Users\Маша\Desktop\41522455_1860818883994103_8741485583940976640_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7" t="40654" r="1460"/>
            <a:stretch/>
          </p:blipFill>
          <p:spPr bwMode="auto">
            <a:xfrm>
              <a:off x="5584359" y="1495517"/>
              <a:ext cx="3172705" cy="257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5" descr="C:\Users\Маша\Desktop\41522455_1860818883994103_8741485583940976640_n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330" r="243" b="91973"/>
            <a:stretch/>
          </p:blipFill>
          <p:spPr bwMode="auto">
            <a:xfrm>
              <a:off x="5572305" y="1196753"/>
              <a:ext cx="3184759" cy="34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4924">
            <a:off x="2374002" y="1919176"/>
            <a:ext cx="3267654" cy="22959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886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5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89849" y="118373"/>
            <a:ext cx="3906462" cy="6413549"/>
            <a:chOff x="189849" y="118373"/>
            <a:chExt cx="3906462" cy="641354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9850" y="155843"/>
              <a:ext cx="3681907" cy="2409061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48" r="2492"/>
            <a:stretch/>
          </p:blipFill>
          <p:spPr>
            <a:xfrm>
              <a:off x="189849" y="4355515"/>
              <a:ext cx="3681907" cy="217640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89849" y="2635428"/>
              <a:ext cx="3679507" cy="165766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164880" y="118373"/>
              <a:ext cx="18663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ОРЕГОН</a:t>
              </a:r>
              <a:endPara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97348" y="2638653"/>
              <a:ext cx="16989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КИТАЙ</a:t>
              </a:r>
              <a:endParaRPr lang="uk-UA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53743" y="4333219"/>
              <a:ext cx="22322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СУМАТРА</a:t>
              </a:r>
              <a:endParaRPr lang="uk-UA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096311" y="181671"/>
            <a:ext cx="4722061" cy="6371820"/>
            <a:chOff x="4096311" y="181671"/>
            <a:chExt cx="4722061" cy="637182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81430" y="4025509"/>
              <a:ext cx="3793969" cy="25279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096311" y="181671"/>
              <a:ext cx="3793969" cy="25293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5007425" y="774168"/>
              <a:ext cx="3367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36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СЛОВАЧЧИНА</a:t>
              </a:r>
              <a:endParaRPr lang="uk-UA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364088" y="2158815"/>
              <a:ext cx="3454284" cy="23058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5192588" y="4077072"/>
              <a:ext cx="29976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4000" b="1" dirty="0" smtClean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a:rPr>
                <a:t>РУМУНІЯ</a:t>
              </a:r>
              <a:endParaRPr lang="uk-UA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2708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27384"/>
            <a:ext cx="8928992" cy="648072"/>
          </a:xfrm>
        </p:spPr>
        <p:txBody>
          <a:bodyPr>
            <a:normAutofit/>
          </a:bodyPr>
          <a:lstStyle/>
          <a:p>
            <a:pPr algn="ctr"/>
            <a:r>
              <a:rPr lang="uk-UA" sz="2600" b="1" i="1" cap="none" spc="300" dirty="0" smtClean="0">
                <a:latin typeface="Arial" pitchFamily="34" charset="0"/>
                <a:cs typeface="Arial" pitchFamily="34" charset="0"/>
              </a:rPr>
              <a:t>* Українське село:</a:t>
            </a:r>
            <a:endParaRPr lang="uk-UA" sz="2600" b="1" i="1" cap="none" spc="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620688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i="1" dirty="0" smtClean="0">
                <a:latin typeface="Arial" pitchFamily="34" charset="0"/>
                <a:cs typeface="Arial" pitchFamily="34" charset="0"/>
              </a:rPr>
              <a:t>Розподіл сіл за кількістю мешканців (за даними Держкомстату, 2014 р.)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835957408"/>
              </p:ext>
            </p:extLst>
          </p:nvPr>
        </p:nvGraphicFramePr>
        <p:xfrm>
          <a:off x="12010" y="1043781"/>
          <a:ext cx="9131990" cy="3472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2518" y="4149080"/>
            <a:ext cx="8943978" cy="2534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61,8 % - домогосподарств не мають каналізації;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45,7 % - не має закладів з надання послуг (перукарня, ательє);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41,8 % - не мають швидкої допомоги;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28,5 % - не мають медичних установ;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24,4 % - не мають щоденного транспортного сполучення;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uk-UA" dirty="0" smtClean="0">
                <a:latin typeface="Arial" pitchFamily="34" charset="0"/>
                <a:cs typeface="Arial" pitchFamily="34" charset="0"/>
              </a:rPr>
              <a:t>23,5 % - не мають дорожнього покриття.</a:t>
            </a:r>
          </a:p>
        </p:txBody>
      </p:sp>
      <p:sp>
        <p:nvSpPr>
          <p:cNvPr id="8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6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2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7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20187100"/>
              </p:ext>
            </p:extLst>
          </p:nvPr>
        </p:nvGraphicFramePr>
        <p:xfrm>
          <a:off x="-14030" y="2708920"/>
          <a:ext cx="9143998" cy="27843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59630"/>
                <a:gridCol w="3456384"/>
                <a:gridCol w="720080"/>
                <a:gridCol w="576064"/>
                <a:gridCol w="504056"/>
                <a:gridCol w="648072"/>
                <a:gridCol w="746682"/>
                <a:gridCol w="549462"/>
                <a:gridCol w="683568"/>
              </a:tblGrid>
              <a:tr h="301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Код БК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Назва платежу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Норма-тив</a:t>
                      </a: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, %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uk-UA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>
                          <a:effectLst/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uk-UA" sz="1200" b="1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січ-лип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2019*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</a:t>
                      </a:r>
                      <a:endParaRPr lang="uk-UA" sz="12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</a:tr>
              <a:tr h="60350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13010100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Рентна плата за </a:t>
                      </a:r>
                      <a:r>
                        <a:rPr lang="uk-UA" sz="12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спецвикористання</a:t>
                      </a: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лісових ресурсів в частині деревини, заготовленої в порядку рубок головного користування, всього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550,0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662,8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659,4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389,2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730,2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871,2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  <a:tr h="301752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з них: державний бюджет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обласні бюджети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275,0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275,0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331,4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331,4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329,7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329,7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194,6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194,6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365,1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365,1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435,6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435,6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  <a:tr h="4526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13010200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Рентна плата за спец використання лісових ресурсів (інше - до місцевих бюджетів)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300,3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399,7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283,5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207,0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264,3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283,9**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  <a:tr h="5166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13010000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Всього рентної плати за спецвикористання лісових ресурсів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853,2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1062,4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942,8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596,2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994,5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1155,1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  <a:tr h="240030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 Частка бюджетів ОМС, %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35,2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37,6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30,1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34,7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26,6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24,6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  <a:tr h="2400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18010500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Земельний податок за лісові землі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Arial" pitchFamily="34" charset="0"/>
                          <a:cs typeface="Arial" pitchFamily="34" charset="0"/>
                        </a:rPr>
                        <a:t>не передбачалось</a:t>
                      </a:r>
                      <a:endParaRPr lang="uk-UA" sz="12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261,4</a:t>
                      </a:r>
                      <a:r>
                        <a:rPr lang="uk-UA" sz="1200" baseline="30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**</a:t>
                      </a:r>
                      <a:endParaRPr lang="uk-UA" sz="12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1722" marR="61722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4554"/>
            <a:ext cx="91440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100" b="1" i="1" spc="50" dirty="0" smtClean="0">
                <a:latin typeface="Arial" pitchFamily="34" charset="0"/>
                <a:cs typeface="Arial" pitchFamily="34" charset="0"/>
              </a:rPr>
              <a:t>Спрямування надходжень</a:t>
            </a:r>
            <a:r>
              <a:rPr lang="uk-UA" sz="2100" i="1" spc="5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100" b="1" i="1" spc="50" dirty="0" smtClean="0">
                <a:latin typeface="Arial" pitchFamily="34" charset="0"/>
                <a:cs typeface="Arial" pitchFamily="34" charset="0"/>
              </a:rPr>
              <a:t>рентної плати за лісові ресурси</a:t>
            </a:r>
            <a:endParaRPr lang="uk-UA" sz="2100" i="1" spc="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-1794" y="585842"/>
            <a:ext cx="91195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latin typeface="Arial" pitchFamily="34" charset="0"/>
                <a:cs typeface="Arial" pitchFamily="34" charset="0"/>
              </a:rPr>
              <a:t>Спрямованість коштів від рентної плати за лісові ресурси залежить від спрямованості використання:</a:t>
            </a:r>
          </a:p>
          <a:p>
            <a:r>
              <a:rPr lang="uk-UA" sz="1400" i="1" dirty="0">
                <a:latin typeface="Arial" pitchFamily="34" charset="0"/>
                <a:cs typeface="Arial" pitchFamily="34" charset="0"/>
              </a:rPr>
              <a:t>- за рубки головного користування – до Держбюджету (50 %) та обласних бюджетів (50 %);</a:t>
            </a:r>
          </a:p>
          <a:p>
            <a:r>
              <a:rPr lang="uk-UA" sz="1400" i="1" dirty="0">
                <a:latin typeface="Arial" pitchFamily="34" charset="0"/>
                <a:cs typeface="Arial" pitchFamily="34" charset="0"/>
              </a:rPr>
              <a:t>- у частині, не пов’язаній з рубками головного використання – до бюджетів </a:t>
            </a:r>
            <a:r>
              <a:rPr lang="uk-UA" sz="1400" i="1" dirty="0" err="1">
                <a:latin typeface="Arial" pitchFamily="34" charset="0"/>
                <a:cs typeface="Arial" pitchFamily="34" charset="0"/>
              </a:rPr>
              <a:t>ОМС</a:t>
            </a:r>
            <a:r>
              <a:rPr lang="uk-UA" sz="1400" i="1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uk-UA" sz="1400" b="1" i="1" u="sng" dirty="0">
                <a:latin typeface="Arial" pitchFamily="34" charset="0"/>
                <a:cs typeface="Arial" pitchFamily="34" charset="0"/>
              </a:rPr>
              <a:t>Бюджети </a:t>
            </a:r>
            <a:r>
              <a:rPr lang="uk-UA" sz="1400" b="1" i="1" u="sng" dirty="0" err="1">
                <a:latin typeface="Arial" pitchFamily="34" charset="0"/>
                <a:cs typeface="Arial" pitchFamily="34" charset="0"/>
              </a:rPr>
              <a:t>ОМС</a:t>
            </a:r>
            <a:r>
              <a:rPr lang="uk-UA" sz="1400" b="1" i="1" u="sng" dirty="0">
                <a:latin typeface="Arial" pitchFamily="34" charset="0"/>
                <a:cs typeface="Arial" pitchFamily="34" charset="0"/>
              </a:rPr>
              <a:t> не отримували</a:t>
            </a:r>
            <a:r>
              <a:rPr lang="uk-UA" sz="1400" i="1" dirty="0">
                <a:latin typeface="Arial" pitchFamily="34" charset="0"/>
                <a:cs typeface="Arial" pitchFamily="34" charset="0"/>
              </a:rPr>
              <a:t> надходжень рентної плати за спеціальне використання лісових ресурсів для рубок </a:t>
            </a:r>
            <a:r>
              <a:rPr lang="uk-UA" sz="1400" i="1" dirty="0" err="1">
                <a:latin typeface="Arial" pitchFamily="34" charset="0"/>
                <a:cs typeface="Arial" pitchFamily="34" charset="0"/>
              </a:rPr>
              <a:t>головн</a:t>
            </a:r>
            <a:r>
              <a:rPr lang="uk-UA" sz="1400" i="1" dirty="0">
                <a:latin typeface="Arial" pitchFamily="34" charset="0"/>
                <a:cs typeface="Arial" pitchFamily="34" charset="0"/>
              </a:rPr>
              <a:t>. користування. </a:t>
            </a:r>
          </a:p>
          <a:p>
            <a:r>
              <a:rPr lang="uk-UA" sz="1400" i="1" dirty="0">
                <a:latin typeface="Arial" pitchFamily="34" charset="0"/>
                <a:cs typeface="Arial" pitchFamily="34" charset="0"/>
              </a:rPr>
              <a:t>Від такої практики потерпали в першу чергу місцеві громади, на яких не здійснювалось спеціальне користування лісовими ресурсами, не пов’язане із рубками головного користування.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8060" y="5661248"/>
            <a:ext cx="91373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00" baseline="30000" dirty="0">
                <a:latin typeface="Arial" pitchFamily="34" charset="0"/>
                <a:cs typeface="Arial" pitchFamily="34" charset="0"/>
              </a:rPr>
              <a:t>*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Відповідно до п. 4 р. ХІХ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ПКУ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здійснюється індексація ставок рентної плати, визначених в абсолютних значеннях, з урахуванням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ІСЦ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ІЦВПП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(19,3 %).</a:t>
            </a:r>
          </a:p>
          <a:p>
            <a:r>
              <a:rPr lang="uk-UA" sz="1100" baseline="30000" dirty="0">
                <a:latin typeface="Arial" pitchFamily="34" charset="0"/>
                <a:cs typeface="Arial" pitchFamily="34" charset="0"/>
              </a:rPr>
              <a:t>**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Розрахунок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Держлісагентства</a:t>
            </a:r>
            <a:endParaRPr lang="uk-UA" sz="1100" dirty="0">
              <a:latin typeface="Arial" pitchFamily="34" charset="0"/>
              <a:cs typeface="Arial" pitchFamily="34" charset="0"/>
            </a:endParaRPr>
          </a:p>
          <a:p>
            <a:r>
              <a:rPr lang="uk-UA" sz="1100" baseline="30000" dirty="0">
                <a:latin typeface="Arial" pitchFamily="34" charset="0"/>
                <a:cs typeface="Arial" pitchFamily="34" charset="0"/>
              </a:rPr>
              <a:t>***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Виходячи із середньої оцінки гектара ріллі по Україні (27520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грн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land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gov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.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ua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wp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content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/.../02/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NGO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_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SG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_01_01_2018.</a:t>
            </a:r>
            <a:r>
              <a:rPr lang="ru-RU" sz="1100" i="1" dirty="0" err="1">
                <a:latin typeface="Arial" pitchFamily="34" charset="0"/>
                <a:cs typeface="Arial" pitchFamily="34" charset="0"/>
              </a:rPr>
              <a:t>xl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s</a:t>
            </a:r>
            <a:r>
              <a:rPr lang="uk-UA" sz="1100" i="1" dirty="0">
                <a:latin typeface="Arial" pitchFamily="34" charset="0"/>
                <a:cs typeface="Arial" pitchFamily="34" charset="0"/>
              </a:rPr>
              <a:t>,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середньої ставки податку за лісові землі </a:t>
            </a:r>
          </a:p>
          <a:p>
            <a:r>
              <a:rPr lang="uk-UA" sz="1100" dirty="0">
                <a:latin typeface="Arial" pitchFamily="34" charset="0"/>
                <a:cs typeface="Arial" pitchFamily="34" charset="0"/>
              </a:rPr>
              <a:t>      0,1 % (узагальнено на основі опитування) та площ лісових земель, як раніше не оподатковувались (9,5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млн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га).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186280"/>
            <a:ext cx="91159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Надходження рентної плати за спеціального використання лісових ресурсів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39031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764704"/>
            <a:ext cx="91694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00" dirty="0">
                <a:latin typeface="Arial" pitchFamily="34" charset="0"/>
                <a:cs typeface="Arial" pitchFamily="34" charset="0"/>
              </a:rPr>
              <a:t> </a:t>
            </a:r>
            <a:r>
              <a:rPr lang="uk-UA" sz="1100" b="1" dirty="0" smtClean="0">
                <a:latin typeface="Arial" pitchFamily="34" charset="0"/>
                <a:cs typeface="Arial" pitchFamily="34" charset="0"/>
              </a:rPr>
              <a:t>Три </a:t>
            </a:r>
            <a:r>
              <a:rPr lang="uk-UA" sz="1100" b="1" dirty="0">
                <a:latin typeface="Arial" pitchFamily="34" charset="0"/>
                <a:cs typeface="Arial" pitchFamily="34" charset="0"/>
              </a:rPr>
              <a:t>ключові умови формування моделі справляння обов’язкових платежів, пов’язаних зі </a:t>
            </a:r>
            <a:r>
              <a:rPr lang="uk-UA" sz="1100" b="1" dirty="0" err="1">
                <a:latin typeface="Arial" pitchFamily="34" charset="0"/>
                <a:cs typeface="Arial" pitchFamily="34" charset="0"/>
              </a:rPr>
              <a:t>спецвикористанням</a:t>
            </a:r>
            <a:r>
              <a:rPr lang="uk-UA" sz="1100" b="1" dirty="0">
                <a:latin typeface="Arial" pitchFamily="34" charset="0"/>
                <a:cs typeface="Arial" pitchFamily="34" charset="0"/>
              </a:rPr>
              <a:t> лісових ресурсів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формування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справедливої системи оподаткування, яка б виключала необ’єктивне справляння податку за земельні ділянки, розміщені під лісами, ресурси яких (в частині деревини) в принципі не можна використовувати (заповідники, розплідники, ліси, що не достигли зрілості);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наповнення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бюджетів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ОМС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на рівні, не меншому за надходження земельного податку за лісові землі, запровадженого Законом № 2497;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забезпечення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цільового використання надходжень від справляння рентної плати за спеціальне використання лісових ресурсів</a:t>
            </a:r>
            <a:r>
              <a:rPr lang="uk-UA" sz="11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 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6856557"/>
              </p:ext>
            </p:extLst>
          </p:nvPr>
        </p:nvGraphicFramePr>
        <p:xfrm>
          <a:off x="-24411" y="2420888"/>
          <a:ext cx="9143999" cy="3010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2034431"/>
                <a:gridCol w="2078182"/>
                <a:gridCol w="2515693"/>
                <a:gridCol w="2515693"/>
              </a:tblGrid>
              <a:tr h="577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Ключові параметри</a:t>
                      </a:r>
                      <a:endParaRPr lang="uk-UA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32385"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До прийняття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фермерського Закону №2497</a:t>
                      </a:r>
                      <a:endParaRPr lang="uk-UA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Після прийняття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фермерського Закону №2497</a:t>
                      </a:r>
                      <a:endParaRPr lang="uk-UA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Пропонований порядок – відміна </a:t>
                      </a:r>
                    </a:p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земельного податку за ліс. землі, підвищення ставок ренти 2019 року </a:t>
                      </a:r>
                    </a:p>
                    <a:p>
                      <a:pPr indent="-7620" algn="ctr"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у 1,</a:t>
                      </a:r>
                      <a:r>
                        <a:rPr lang="en-US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uk-UA" sz="10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рази</a:t>
                      </a:r>
                      <a:endParaRPr lang="uk-UA" sz="1000" b="1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</a:tr>
              <a:tr h="2887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 Справляння окремого </a:t>
                      </a:r>
                      <a:r>
                        <a:rPr lang="uk-UA" sz="1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земель-ного</a:t>
                      </a: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податку за лісові землі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Не передбачено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Справляються 2 фактично ідентичні платежі, наявне подвійне оподаткування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Не передбачено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</a:tr>
              <a:tr h="577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2. Підвищення ставок рентного плати за спец використання лісових ресурсів (для гол. корис.)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Передбачена лише індексація на </a:t>
                      </a:r>
                      <a:r>
                        <a:rPr lang="uk-UA" sz="10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ІСЦ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Передбачена лише індексація на ІСЦ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Додатково до індексації на ІСЦ передбачається збільшення ставки ренти з метою формування додатк. ресурсу 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</a:tr>
              <a:tr h="7218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2. Спрямування надходжень до бюджетів ОМС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Лише в частині іншого (крім головних рубок) використання лісових ресурсів (100 %)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2 джерела: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- в частині іншого (крім головних рубок) використання лісових ресурсів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- від справляння земельного податку за лісові землі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2 джерела: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- як по головних рубках (</a:t>
                      </a:r>
                      <a:r>
                        <a:rPr lang="en-US" sz="1000"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 %);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Arial" pitchFamily="34" charset="0"/>
                          <a:cs typeface="Arial" pitchFamily="34" charset="0"/>
                        </a:rPr>
                        <a:t>- так і в частині іншого  використання лісових ресурсів (100 %</a:t>
                      </a:r>
                      <a:endParaRPr lang="uk-UA" sz="100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</a:tr>
              <a:tr h="572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3. Забезпечення цільового використання надходжень рентної плати за лісові ресурси 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Не передбачено 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Не передбачено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нинішні 50 % надходжень рентної плати по рубках головного використання спрямовуються у спецфонд</a:t>
                      </a:r>
                      <a:endParaRPr lang="uk-UA" sz="1000" dirty="0">
                        <a:effectLst/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59064" marR="59064" marT="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12" y="5135"/>
            <a:ext cx="91429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Arial" pitchFamily="34" charset="0"/>
                <a:cs typeface="Arial" pitchFamily="34" charset="0"/>
              </a:rPr>
              <a:t>ПРОПОЗИЦІЯ ЩОДО ОПТИМІЗАЦІЇ РОЗПОДІЛУ НАДХОДЖЕНЬ РЕНТНОЇ ПЛАТИ ЗА </a:t>
            </a:r>
            <a:r>
              <a:rPr lang="uk-UA" sz="1600" b="1" dirty="0" err="1">
                <a:latin typeface="Arial" pitchFamily="34" charset="0"/>
                <a:cs typeface="Arial" pitchFamily="34" charset="0"/>
              </a:rPr>
              <a:t>СПЕЦВИКОРИСТАННЯ</a:t>
            </a:r>
            <a:r>
              <a:rPr lang="uk-UA" sz="1600" b="1" dirty="0">
                <a:latin typeface="Arial" pitchFamily="34" charset="0"/>
                <a:cs typeface="Arial" pitchFamily="34" charset="0"/>
              </a:rPr>
              <a:t> ЛІСОВИХ РЕСУРСІВ</a:t>
            </a:r>
            <a:endParaRPr lang="uk-UA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uk-UA" sz="1600" b="1" dirty="0">
                <a:latin typeface="Arial" pitchFamily="34" charset="0"/>
                <a:cs typeface="Arial" pitchFamily="34" charset="0"/>
              </a:rPr>
              <a:t> /з метою задоволення інтересів бюджетів територіальних громад/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93504" y="2132856"/>
            <a:ext cx="333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600" b="1" dirty="0" smtClean="0">
                <a:latin typeface="Arial" pitchFamily="34" charset="0"/>
                <a:cs typeface="Arial" pitchFamily="34" charset="0"/>
              </a:rPr>
              <a:t>Ключові параметри пропозиції</a:t>
            </a:r>
            <a:endParaRPr lang="uk-UA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24411" y="5445224"/>
            <a:ext cx="916841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00" b="1" dirty="0">
                <a:latin typeface="Arial" pitchFamily="34" charset="0"/>
                <a:cs typeface="Arial" pitchFamily="34" charset="0"/>
              </a:rPr>
              <a:t>Переваги пропонованої моделі</a:t>
            </a:r>
            <a:endParaRPr lang="uk-UA" sz="1100" dirty="0"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ü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виключаються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випадки необ’єктивного справляння податку за землі, на яких розміщені лісові ресурси, які не можна використовувати;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забезпечується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додаткове джерело формування надходжень до бюджетів </a:t>
            </a:r>
            <a:r>
              <a:rPr lang="uk-UA" sz="1100" dirty="0" err="1">
                <a:latin typeface="Arial" pitchFamily="34" charset="0"/>
                <a:cs typeface="Arial" pitchFamily="34" charset="0"/>
              </a:rPr>
              <a:t>ОМС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 в обсягах, не менших за ті, що формувались би в умовах справляння земельного податку за лісові землі;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uk-UA" sz="1100" dirty="0" smtClean="0">
                <a:latin typeface="Arial" pitchFamily="34" charset="0"/>
                <a:cs typeface="Arial" pitchFamily="34" charset="0"/>
              </a:rPr>
              <a:t>запроваджується </a:t>
            </a:r>
            <a:r>
              <a:rPr lang="uk-UA" sz="1100" dirty="0">
                <a:latin typeface="Arial" pitchFamily="34" charset="0"/>
                <a:cs typeface="Arial" pitchFamily="34" charset="0"/>
              </a:rPr>
              <a:t>практика цільового використання надходжень від справляння плати за спеціальне використання лісових ресурсів, що відповідає усталеній світовій практиці та теорії оподаткування, згідно з якою надходження рентних ресурсних платежів повинні направлятись на фінансування заходів щодо відновлення відповідних видів ресурсів</a:t>
            </a:r>
          </a:p>
        </p:txBody>
      </p:sp>
      <p:sp>
        <p:nvSpPr>
          <p:cNvPr id="1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8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48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532440" y="6347440"/>
            <a:ext cx="486544" cy="365125"/>
          </a:xfrm>
        </p:spPr>
        <p:txBody>
          <a:bodyPr/>
          <a:lstStyle/>
          <a:p>
            <a:fld id="{557A021A-1CC4-442B-86E1-AF2BF051B15B}" type="slidenum">
              <a:rPr lang="uk-UA" sz="28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pPr/>
              <a:t>9</a:t>
            </a:fld>
            <a:endParaRPr lang="uk-UA" sz="2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3998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63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1341</Words>
  <Application>Microsoft Office PowerPoint</Application>
  <PresentationFormat>Экран (4:3)</PresentationFormat>
  <Paragraphs>206</Paragraphs>
  <Slides>15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* Українське село: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ДЯКУЮ ЗА УВАГУ!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Маша</dc:creator>
  <cp:lastModifiedBy>Windows User</cp:lastModifiedBy>
  <cp:revision>32</cp:revision>
  <cp:lastPrinted>2018-10-16T13:43:45Z</cp:lastPrinted>
  <dcterms:created xsi:type="dcterms:W3CDTF">2018-10-01T08:40:35Z</dcterms:created>
  <dcterms:modified xsi:type="dcterms:W3CDTF">2018-10-17T17:46:56Z</dcterms:modified>
</cp:coreProperties>
</file>