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50" r:id="rId2"/>
  </p:sldMasterIdLst>
  <p:notesMasterIdLst>
    <p:notesMasterId r:id="rId13"/>
  </p:notesMasterIdLst>
  <p:handoutMasterIdLst>
    <p:handoutMasterId r:id="rId14"/>
  </p:handoutMasterIdLst>
  <p:sldIdLst>
    <p:sldId id="256" r:id="rId3"/>
    <p:sldId id="259" r:id="rId4"/>
    <p:sldId id="257" r:id="rId5"/>
    <p:sldId id="267" r:id="rId6"/>
    <p:sldId id="260" r:id="rId7"/>
    <p:sldId id="261" r:id="rId8"/>
    <p:sldId id="262" r:id="rId9"/>
    <p:sldId id="263" r:id="rId10"/>
    <p:sldId id="264" r:id="rId11"/>
    <p:sldId id="266" r:id="rId12"/>
  </p:sldIdLst>
  <p:sldSz cx="9144000" cy="6858000" type="screen4x3"/>
  <p:notesSz cx="6888163" cy="100203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3300"/>
    <a:srgbClr val="000000"/>
    <a:srgbClr val="1C1C1C"/>
    <a:srgbClr val="81562B"/>
    <a:srgbClr val="65482B"/>
    <a:srgbClr val="996633"/>
    <a:srgbClr val="C75806"/>
    <a:srgbClr val="00499F"/>
    <a:srgbClr val="0CC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48" autoAdjust="0"/>
    <p:restoredTop sz="94648" autoAdjust="0"/>
  </p:normalViewPr>
  <p:slideViewPr>
    <p:cSldViewPr>
      <p:cViewPr varScale="1">
        <p:scale>
          <a:sx n="80" d="100"/>
          <a:sy n="80" d="100"/>
        </p:scale>
        <p:origin x="-1675"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598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84871" cy="50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defRPr sz="1300" b="0"/>
            </a:lvl1pPr>
          </a:lstStyle>
          <a:p>
            <a:endParaRPr lang="ru-RU"/>
          </a:p>
        </p:txBody>
      </p:sp>
      <p:sp>
        <p:nvSpPr>
          <p:cNvPr id="69635" name="Rectangle 3"/>
          <p:cNvSpPr>
            <a:spLocks noGrp="1" noChangeArrowheads="1"/>
          </p:cNvSpPr>
          <p:nvPr>
            <p:ph type="dt" idx="1"/>
          </p:nvPr>
        </p:nvSpPr>
        <p:spPr bwMode="auto">
          <a:xfrm>
            <a:off x="3901698" y="0"/>
            <a:ext cx="2984871" cy="50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a:defRPr sz="1300" b="0"/>
            </a:lvl1pPr>
          </a:lstStyle>
          <a:p>
            <a:endParaRPr lang="ru-RU"/>
          </a:p>
        </p:txBody>
      </p:sp>
      <p:sp>
        <p:nvSpPr>
          <p:cNvPr id="69636"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8817" y="4759643"/>
            <a:ext cx="5510530" cy="450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69638" name="Rectangle 6"/>
          <p:cNvSpPr>
            <a:spLocks noGrp="1" noChangeArrowheads="1"/>
          </p:cNvSpPr>
          <p:nvPr>
            <p:ph type="ftr" sz="quarter" idx="4"/>
          </p:nvPr>
        </p:nvSpPr>
        <p:spPr bwMode="auto">
          <a:xfrm>
            <a:off x="0" y="9517546"/>
            <a:ext cx="2984871" cy="50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defRPr sz="1300" b="0"/>
            </a:lvl1pPr>
          </a:lstStyle>
          <a:p>
            <a:endParaRPr lang="ru-RU"/>
          </a:p>
        </p:txBody>
      </p:sp>
      <p:sp>
        <p:nvSpPr>
          <p:cNvPr id="69639" name="Rectangle 7"/>
          <p:cNvSpPr>
            <a:spLocks noGrp="1" noChangeArrowheads="1"/>
          </p:cNvSpPr>
          <p:nvPr>
            <p:ph type="sldNum" sz="quarter" idx="5"/>
          </p:nvPr>
        </p:nvSpPr>
        <p:spPr bwMode="auto">
          <a:xfrm>
            <a:off x="3901698" y="9517546"/>
            <a:ext cx="2984871" cy="50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a:defRPr sz="1300" b="0"/>
            </a:lvl1pPr>
          </a:lstStyle>
          <a:p>
            <a:fld id="{B38194D4-ED39-43FC-9523-466EEF49B60E}" type="slidenum">
              <a:rPr lang="ru-RU"/>
              <a:pPr/>
              <a:t>‹#›</a:t>
            </a:fld>
            <a:endParaRPr lang="ru-RU"/>
          </a:p>
        </p:txBody>
      </p:sp>
    </p:spTree>
    <p:extLst>
      <p:ext uri="{BB962C8B-B14F-4D97-AF65-F5344CB8AC3E}">
        <p14:creationId xmlns:p14="http://schemas.microsoft.com/office/powerpoint/2010/main" val="673684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403350" y="2133600"/>
            <a:ext cx="6337300" cy="1511300"/>
          </a:xfrm>
          <a:effectLst>
            <a:outerShdw dist="17961" dir="2700000" algn="ctr" rotWithShape="0">
              <a:schemeClr val="bg2"/>
            </a:outerShdw>
          </a:effectLst>
        </p:spPr>
        <p:txBody>
          <a:bodyPr/>
          <a:lstStyle>
            <a:lvl1pPr>
              <a:defRPr/>
            </a:lvl1pPr>
          </a:lstStyle>
          <a:p>
            <a:pPr lvl="0"/>
            <a:r>
              <a:rPr lang="ru-RU" noProof="0" smtClean="0"/>
              <a:t>Click to edit Master title style</a:t>
            </a:r>
          </a:p>
        </p:txBody>
      </p:sp>
      <p:sp>
        <p:nvSpPr>
          <p:cNvPr id="5123" name="Rectangle 3"/>
          <p:cNvSpPr>
            <a:spLocks noGrp="1" noChangeArrowheads="1"/>
          </p:cNvSpPr>
          <p:nvPr>
            <p:ph type="subTitle" idx="1"/>
          </p:nvPr>
        </p:nvSpPr>
        <p:spPr>
          <a:xfrm>
            <a:off x="1403350" y="4294188"/>
            <a:ext cx="6337300" cy="503237"/>
          </a:xfrm>
          <a:effectLst>
            <a:outerShdw dist="17961" dir="2700000" algn="ctr" rotWithShape="0">
              <a:schemeClr val="bg2"/>
            </a:outerShdw>
          </a:effectLst>
        </p:spPr>
        <p:txBody>
          <a:bodyPr/>
          <a:lstStyle>
            <a:lvl1pPr marL="0" indent="0">
              <a:buFontTx/>
              <a:buNone/>
              <a:defRPr>
                <a:latin typeface="Futura LT Book" pitchFamily="2" charset="0"/>
              </a:defRPr>
            </a:lvl1pPr>
          </a:lstStyle>
          <a:p>
            <a:pPr lvl="0"/>
            <a:r>
              <a:rPr lang="ru-RU"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0116FE6-27F3-410C-94E9-612A47F955BD}" type="slidenum">
              <a:rPr lang="en-GB"/>
              <a:pPr/>
              <a:t>‹#›</a:t>
            </a:fld>
            <a:endParaRPr lang="en-GB"/>
          </a:p>
        </p:txBody>
      </p:sp>
    </p:spTree>
    <p:extLst>
      <p:ext uri="{BB962C8B-B14F-4D97-AF65-F5344CB8AC3E}">
        <p14:creationId xmlns:p14="http://schemas.microsoft.com/office/powerpoint/2010/main" val="296947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617538"/>
            <a:ext cx="2051050" cy="5116512"/>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68313" y="617538"/>
            <a:ext cx="6003925" cy="5116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4DE95C3-F106-4F96-988F-5491ED3CE292}" type="slidenum">
              <a:rPr lang="en-GB"/>
              <a:pPr/>
              <a:t>‹#›</a:t>
            </a:fld>
            <a:endParaRPr lang="en-GB"/>
          </a:p>
        </p:txBody>
      </p:sp>
    </p:spTree>
    <p:extLst>
      <p:ext uri="{BB962C8B-B14F-4D97-AF65-F5344CB8AC3E}">
        <p14:creationId xmlns:p14="http://schemas.microsoft.com/office/powerpoint/2010/main" val="2731910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F22379D-44E8-4536-BAE2-0D8DAF500A93}" type="slidenum">
              <a:rPr lang="ru-RU"/>
              <a:pPr/>
              <a:t>‹#›</a:t>
            </a:fld>
            <a:endParaRPr lang="ru-RU"/>
          </a:p>
        </p:txBody>
      </p:sp>
    </p:spTree>
    <p:extLst>
      <p:ext uri="{BB962C8B-B14F-4D97-AF65-F5344CB8AC3E}">
        <p14:creationId xmlns:p14="http://schemas.microsoft.com/office/powerpoint/2010/main" val="1973834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9AF8E45-C031-426B-9C78-D7F2B5E8237E}" type="slidenum">
              <a:rPr lang="ru-RU"/>
              <a:pPr/>
              <a:t>‹#›</a:t>
            </a:fld>
            <a:endParaRPr lang="ru-RU"/>
          </a:p>
        </p:txBody>
      </p:sp>
    </p:spTree>
    <p:extLst>
      <p:ext uri="{BB962C8B-B14F-4D97-AF65-F5344CB8AC3E}">
        <p14:creationId xmlns:p14="http://schemas.microsoft.com/office/powerpoint/2010/main" val="2349298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0C24E9F6-A387-4A1A-BDD2-99ADA44E4479}" type="slidenum">
              <a:rPr lang="ru-RU"/>
              <a:pPr/>
              <a:t>‹#›</a:t>
            </a:fld>
            <a:endParaRPr lang="ru-RU"/>
          </a:p>
        </p:txBody>
      </p:sp>
    </p:spTree>
    <p:extLst>
      <p:ext uri="{BB962C8B-B14F-4D97-AF65-F5344CB8AC3E}">
        <p14:creationId xmlns:p14="http://schemas.microsoft.com/office/powerpoint/2010/main" val="1966318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F25ADF58-3FBD-4EAE-8A4A-96E992591353}" type="slidenum">
              <a:rPr lang="ru-RU"/>
              <a:pPr/>
              <a:t>‹#›</a:t>
            </a:fld>
            <a:endParaRPr lang="ru-RU"/>
          </a:p>
        </p:txBody>
      </p:sp>
    </p:spTree>
    <p:extLst>
      <p:ext uri="{BB962C8B-B14F-4D97-AF65-F5344CB8AC3E}">
        <p14:creationId xmlns:p14="http://schemas.microsoft.com/office/powerpoint/2010/main" val="250243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F9C5C9BF-54EC-4079-88F1-0C7DED03C9C4}" type="slidenum">
              <a:rPr lang="ru-RU"/>
              <a:pPr/>
              <a:t>‹#›</a:t>
            </a:fld>
            <a:endParaRPr lang="ru-RU"/>
          </a:p>
        </p:txBody>
      </p:sp>
    </p:spTree>
    <p:extLst>
      <p:ext uri="{BB962C8B-B14F-4D97-AF65-F5344CB8AC3E}">
        <p14:creationId xmlns:p14="http://schemas.microsoft.com/office/powerpoint/2010/main" val="2196513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1B16253F-B7E3-41EC-AA03-78D7B656DF65}" type="slidenum">
              <a:rPr lang="ru-RU"/>
              <a:pPr/>
              <a:t>‹#›</a:t>
            </a:fld>
            <a:endParaRPr lang="ru-RU"/>
          </a:p>
        </p:txBody>
      </p:sp>
    </p:spTree>
    <p:extLst>
      <p:ext uri="{BB962C8B-B14F-4D97-AF65-F5344CB8AC3E}">
        <p14:creationId xmlns:p14="http://schemas.microsoft.com/office/powerpoint/2010/main" val="1569955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0CD6C07B-81DE-4618-A8CD-7A7D15FBD1AB}" type="slidenum">
              <a:rPr lang="ru-RU"/>
              <a:pPr/>
              <a:t>‹#›</a:t>
            </a:fld>
            <a:endParaRPr lang="ru-RU"/>
          </a:p>
        </p:txBody>
      </p:sp>
    </p:spTree>
    <p:extLst>
      <p:ext uri="{BB962C8B-B14F-4D97-AF65-F5344CB8AC3E}">
        <p14:creationId xmlns:p14="http://schemas.microsoft.com/office/powerpoint/2010/main" val="663170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D75412CD-1641-468B-A3AC-3E67BC00FABA}" type="slidenum">
              <a:rPr lang="ru-RU"/>
              <a:pPr/>
              <a:t>‹#›</a:t>
            </a:fld>
            <a:endParaRPr lang="ru-RU"/>
          </a:p>
        </p:txBody>
      </p:sp>
    </p:spTree>
    <p:extLst>
      <p:ext uri="{BB962C8B-B14F-4D97-AF65-F5344CB8AC3E}">
        <p14:creationId xmlns:p14="http://schemas.microsoft.com/office/powerpoint/2010/main" val="143701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90AED40-E85F-44C2-B85C-A1E5E2B2D2D5}" type="slidenum">
              <a:rPr lang="en-GB"/>
              <a:pPr/>
              <a:t>‹#›</a:t>
            </a:fld>
            <a:endParaRPr lang="en-GB"/>
          </a:p>
        </p:txBody>
      </p:sp>
    </p:spTree>
    <p:extLst>
      <p:ext uri="{BB962C8B-B14F-4D97-AF65-F5344CB8AC3E}">
        <p14:creationId xmlns:p14="http://schemas.microsoft.com/office/powerpoint/2010/main" val="2395360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654C26F4-2EA7-4667-9404-12FF1CF863D4}" type="slidenum">
              <a:rPr lang="ru-RU"/>
              <a:pPr/>
              <a:t>‹#›</a:t>
            </a:fld>
            <a:endParaRPr lang="ru-RU"/>
          </a:p>
        </p:txBody>
      </p:sp>
    </p:spTree>
    <p:extLst>
      <p:ext uri="{BB962C8B-B14F-4D97-AF65-F5344CB8AC3E}">
        <p14:creationId xmlns:p14="http://schemas.microsoft.com/office/powerpoint/2010/main" val="3634343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0EFC2242-08E8-4BAA-BB00-EF8B8BF54D87}" type="slidenum">
              <a:rPr lang="ru-RU"/>
              <a:pPr/>
              <a:t>‹#›</a:t>
            </a:fld>
            <a:endParaRPr lang="ru-RU"/>
          </a:p>
        </p:txBody>
      </p:sp>
    </p:spTree>
    <p:extLst>
      <p:ext uri="{BB962C8B-B14F-4D97-AF65-F5344CB8AC3E}">
        <p14:creationId xmlns:p14="http://schemas.microsoft.com/office/powerpoint/2010/main" val="2827131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274638"/>
            <a:ext cx="1693862"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1908175" y="274638"/>
            <a:ext cx="49323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B2E5CDEC-C179-45A3-BFC8-2E16044499D8}" type="slidenum">
              <a:rPr lang="ru-RU"/>
              <a:pPr/>
              <a:t>‹#›</a:t>
            </a:fld>
            <a:endParaRPr lang="ru-RU"/>
          </a:p>
        </p:txBody>
      </p:sp>
    </p:spTree>
    <p:extLst>
      <p:ext uri="{BB962C8B-B14F-4D97-AF65-F5344CB8AC3E}">
        <p14:creationId xmlns:p14="http://schemas.microsoft.com/office/powerpoint/2010/main" val="743675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810F86-BF5F-4977-A671-BB4F6A76E5B5}" type="slidenum">
              <a:rPr lang="en-GB"/>
              <a:pPr/>
              <a:t>‹#›</a:t>
            </a:fld>
            <a:endParaRPr lang="en-GB"/>
          </a:p>
        </p:txBody>
      </p:sp>
    </p:spTree>
    <p:extLst>
      <p:ext uri="{BB962C8B-B14F-4D97-AF65-F5344CB8AC3E}">
        <p14:creationId xmlns:p14="http://schemas.microsoft.com/office/powerpoint/2010/main" val="4139960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68313" y="1844675"/>
            <a:ext cx="4027487" cy="388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844675"/>
            <a:ext cx="4027488" cy="388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0AFA10E-3CEE-4F62-89FD-0A1340923D9C}" type="slidenum">
              <a:rPr lang="en-GB"/>
              <a:pPr/>
              <a:t>‹#›</a:t>
            </a:fld>
            <a:endParaRPr lang="en-GB"/>
          </a:p>
        </p:txBody>
      </p:sp>
    </p:spTree>
    <p:extLst>
      <p:ext uri="{BB962C8B-B14F-4D97-AF65-F5344CB8AC3E}">
        <p14:creationId xmlns:p14="http://schemas.microsoft.com/office/powerpoint/2010/main" val="288091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236F172C-5C3F-4B12-BBCD-B1A2DA842B51}" type="slidenum">
              <a:rPr lang="en-GB"/>
              <a:pPr/>
              <a:t>‹#›</a:t>
            </a:fld>
            <a:endParaRPr lang="en-GB"/>
          </a:p>
        </p:txBody>
      </p:sp>
    </p:spTree>
    <p:extLst>
      <p:ext uri="{BB962C8B-B14F-4D97-AF65-F5344CB8AC3E}">
        <p14:creationId xmlns:p14="http://schemas.microsoft.com/office/powerpoint/2010/main" val="315700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F9813F17-9D96-42CB-A908-5E5CCA5D6BC9}" type="slidenum">
              <a:rPr lang="en-GB"/>
              <a:pPr/>
              <a:t>‹#›</a:t>
            </a:fld>
            <a:endParaRPr lang="en-GB"/>
          </a:p>
        </p:txBody>
      </p:sp>
    </p:spTree>
    <p:extLst>
      <p:ext uri="{BB962C8B-B14F-4D97-AF65-F5344CB8AC3E}">
        <p14:creationId xmlns:p14="http://schemas.microsoft.com/office/powerpoint/2010/main" val="404128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7014FB07-07B7-4A92-AF63-5DED604EF877}" type="slidenum">
              <a:rPr lang="en-GB"/>
              <a:pPr/>
              <a:t>‹#›</a:t>
            </a:fld>
            <a:endParaRPr lang="en-GB"/>
          </a:p>
        </p:txBody>
      </p:sp>
    </p:spTree>
    <p:extLst>
      <p:ext uri="{BB962C8B-B14F-4D97-AF65-F5344CB8AC3E}">
        <p14:creationId xmlns:p14="http://schemas.microsoft.com/office/powerpoint/2010/main" val="106353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C7F486-C35B-4A42-9E37-A6C44F809D87}" type="slidenum">
              <a:rPr lang="en-GB"/>
              <a:pPr/>
              <a:t>‹#›</a:t>
            </a:fld>
            <a:endParaRPr lang="en-GB"/>
          </a:p>
        </p:txBody>
      </p:sp>
    </p:spTree>
    <p:extLst>
      <p:ext uri="{BB962C8B-B14F-4D97-AF65-F5344CB8AC3E}">
        <p14:creationId xmlns:p14="http://schemas.microsoft.com/office/powerpoint/2010/main" val="207991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13D5095-82B0-4D0C-908E-A19EB0902346}" type="slidenum">
              <a:rPr lang="en-GB"/>
              <a:pPr/>
              <a:t>‹#›</a:t>
            </a:fld>
            <a:endParaRPr lang="en-GB"/>
          </a:p>
        </p:txBody>
      </p:sp>
    </p:spTree>
    <p:extLst>
      <p:ext uri="{BB962C8B-B14F-4D97-AF65-F5344CB8AC3E}">
        <p14:creationId xmlns:p14="http://schemas.microsoft.com/office/powerpoint/2010/main" val="198432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617538"/>
            <a:ext cx="820737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27" name="Rectangle 3"/>
          <p:cNvSpPr>
            <a:spLocks noGrp="1" noChangeArrowheads="1"/>
          </p:cNvSpPr>
          <p:nvPr>
            <p:ph type="body" idx="1"/>
          </p:nvPr>
        </p:nvSpPr>
        <p:spPr bwMode="auto">
          <a:xfrm>
            <a:off x="468313" y="1844675"/>
            <a:ext cx="8207375"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1035" name="Rectangle 11"/>
          <p:cNvSpPr>
            <a:spLocks noGrp="1" noChangeArrowheads="1"/>
          </p:cNvSpPr>
          <p:nvPr>
            <p:ph type="dt" sz="half" idx="2"/>
          </p:nvPr>
        </p:nvSpPr>
        <p:spPr bwMode="auto">
          <a:xfrm>
            <a:off x="457200" y="6381750"/>
            <a:ext cx="213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solidFill>
                  <a:schemeClr val="bg1"/>
                </a:solidFill>
                <a:latin typeface="Futura LT" pitchFamily="2" charset="0"/>
              </a:defRPr>
            </a:lvl1pPr>
          </a:lstStyle>
          <a:p>
            <a:endParaRPr lang="en-GB"/>
          </a:p>
        </p:txBody>
      </p:sp>
      <p:sp>
        <p:nvSpPr>
          <p:cNvPr id="1036" name="Rectangle 12"/>
          <p:cNvSpPr>
            <a:spLocks noGrp="1" noChangeArrowheads="1"/>
          </p:cNvSpPr>
          <p:nvPr>
            <p:ph type="ftr" sz="quarter" idx="3"/>
          </p:nvPr>
        </p:nvSpPr>
        <p:spPr bwMode="auto">
          <a:xfrm>
            <a:off x="3124200" y="6381750"/>
            <a:ext cx="2895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0">
                <a:solidFill>
                  <a:schemeClr val="bg1"/>
                </a:solidFill>
                <a:latin typeface="Futura LT" pitchFamily="2" charset="0"/>
              </a:defRPr>
            </a:lvl1pPr>
          </a:lstStyle>
          <a:p>
            <a:endParaRPr lang="en-GB"/>
          </a:p>
        </p:txBody>
      </p:sp>
      <p:sp>
        <p:nvSpPr>
          <p:cNvPr id="1037" name="Rectangle 13"/>
          <p:cNvSpPr>
            <a:spLocks noGrp="1" noChangeArrowheads="1"/>
          </p:cNvSpPr>
          <p:nvPr>
            <p:ph type="sldNum" sz="quarter" idx="4"/>
          </p:nvPr>
        </p:nvSpPr>
        <p:spPr bwMode="auto">
          <a:xfrm>
            <a:off x="6553200" y="6381750"/>
            <a:ext cx="213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b="0">
                <a:solidFill>
                  <a:schemeClr val="bg1"/>
                </a:solidFill>
                <a:latin typeface="Futura LT" pitchFamily="2" charset="0"/>
              </a:defRPr>
            </a:lvl1pPr>
          </a:lstStyle>
          <a:p>
            <a:fld id="{54297FBB-6A16-4D5E-ACBB-8D8D9DF32378}"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Futura LT Book" pitchFamily="2" charset="0"/>
        </a:defRPr>
      </a:lvl2pPr>
      <a:lvl3pPr algn="l" rtl="0" fontAlgn="base">
        <a:spcBef>
          <a:spcPct val="0"/>
        </a:spcBef>
        <a:spcAft>
          <a:spcPct val="0"/>
        </a:spcAft>
        <a:defRPr sz="3200">
          <a:solidFill>
            <a:schemeClr val="bg1"/>
          </a:solidFill>
          <a:latin typeface="Futura LT Book" pitchFamily="2" charset="0"/>
        </a:defRPr>
      </a:lvl3pPr>
      <a:lvl4pPr algn="l" rtl="0" fontAlgn="base">
        <a:spcBef>
          <a:spcPct val="0"/>
        </a:spcBef>
        <a:spcAft>
          <a:spcPct val="0"/>
        </a:spcAft>
        <a:defRPr sz="3200">
          <a:solidFill>
            <a:schemeClr val="bg1"/>
          </a:solidFill>
          <a:latin typeface="Futura LT Book" pitchFamily="2" charset="0"/>
        </a:defRPr>
      </a:lvl4pPr>
      <a:lvl5pPr algn="l" rtl="0" fontAlgn="base">
        <a:spcBef>
          <a:spcPct val="0"/>
        </a:spcBef>
        <a:spcAft>
          <a:spcPct val="0"/>
        </a:spcAft>
        <a:defRPr sz="3200">
          <a:solidFill>
            <a:schemeClr val="bg1"/>
          </a:solidFill>
          <a:latin typeface="Futura LT Book" pitchFamily="2" charset="0"/>
        </a:defRPr>
      </a:lvl5pPr>
      <a:lvl6pPr marL="457200" algn="l" rtl="0" fontAlgn="base">
        <a:spcBef>
          <a:spcPct val="0"/>
        </a:spcBef>
        <a:spcAft>
          <a:spcPct val="0"/>
        </a:spcAft>
        <a:defRPr sz="3200">
          <a:solidFill>
            <a:schemeClr val="bg1"/>
          </a:solidFill>
          <a:latin typeface="Futura LT Book" pitchFamily="2" charset="0"/>
        </a:defRPr>
      </a:lvl6pPr>
      <a:lvl7pPr marL="914400" algn="l" rtl="0" fontAlgn="base">
        <a:spcBef>
          <a:spcPct val="0"/>
        </a:spcBef>
        <a:spcAft>
          <a:spcPct val="0"/>
        </a:spcAft>
        <a:defRPr sz="3200">
          <a:solidFill>
            <a:schemeClr val="bg1"/>
          </a:solidFill>
          <a:latin typeface="Futura LT Book" pitchFamily="2" charset="0"/>
        </a:defRPr>
      </a:lvl7pPr>
      <a:lvl8pPr marL="1371600" algn="l" rtl="0" fontAlgn="base">
        <a:spcBef>
          <a:spcPct val="0"/>
        </a:spcBef>
        <a:spcAft>
          <a:spcPct val="0"/>
        </a:spcAft>
        <a:defRPr sz="3200">
          <a:solidFill>
            <a:schemeClr val="bg1"/>
          </a:solidFill>
          <a:latin typeface="Futura LT Book" pitchFamily="2" charset="0"/>
        </a:defRPr>
      </a:lvl8pPr>
      <a:lvl9pPr marL="1828800" algn="l" rtl="0" fontAlgn="base">
        <a:spcBef>
          <a:spcPct val="0"/>
        </a:spcBef>
        <a:spcAft>
          <a:spcPct val="0"/>
        </a:spcAft>
        <a:defRPr sz="3200">
          <a:solidFill>
            <a:schemeClr val="bg1"/>
          </a:solidFill>
          <a:latin typeface="Futura LT Book" pitchFamily="2" charset="0"/>
        </a:defRPr>
      </a:lvl9pPr>
    </p:titleStyle>
    <p:bodyStyle>
      <a:lvl1pPr marL="342900" indent="-342900" algn="l" rtl="0" fontAlgn="base">
        <a:spcBef>
          <a:spcPct val="20000"/>
        </a:spcBef>
        <a:spcAft>
          <a:spcPct val="0"/>
        </a:spcAft>
        <a:buChar char="•"/>
        <a:defRPr sz="2000">
          <a:solidFill>
            <a:schemeClr val="bg1"/>
          </a:solidFill>
          <a:latin typeface="+mn-lt"/>
          <a:ea typeface="+mn-ea"/>
          <a:cs typeface="+mn-cs"/>
        </a:defRPr>
      </a:lvl1pPr>
      <a:lvl2pPr marL="742950" indent="-285750" algn="l" rtl="0" fontAlgn="base">
        <a:spcBef>
          <a:spcPct val="20000"/>
        </a:spcBef>
        <a:spcAft>
          <a:spcPct val="0"/>
        </a:spcAft>
        <a:buChar char="–"/>
        <a:defRPr sz="2000">
          <a:solidFill>
            <a:schemeClr val="bg1"/>
          </a:solidFill>
          <a:latin typeface="+mn-lt"/>
        </a:defRPr>
      </a:lvl2pPr>
      <a:lvl3pPr marL="1143000" indent="-228600" algn="l" rtl="0" fontAlgn="base">
        <a:spcBef>
          <a:spcPct val="20000"/>
        </a:spcBef>
        <a:spcAft>
          <a:spcPct val="0"/>
        </a:spcAft>
        <a:buChar char="•"/>
        <a:defRPr sz="20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08175" y="274638"/>
            <a:ext cx="67675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190468" name="Rectangle 4"/>
          <p:cNvSpPr>
            <a:spLocks noGrp="1" noChangeArrowheads="1"/>
          </p:cNvSpPr>
          <p:nvPr>
            <p:ph type="dt" sz="half" idx="2"/>
          </p:nvPr>
        </p:nvSpPr>
        <p:spPr bwMode="auto">
          <a:xfrm>
            <a:off x="457200" y="6453188"/>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latin typeface="Futura LT" pitchFamily="2" charset="0"/>
              </a:defRPr>
            </a:lvl1pPr>
          </a:lstStyle>
          <a:p>
            <a:endParaRPr lang="ru-RU"/>
          </a:p>
        </p:txBody>
      </p:sp>
      <p:sp>
        <p:nvSpPr>
          <p:cNvPr id="190469" name="Rectangle 5"/>
          <p:cNvSpPr>
            <a:spLocks noGrp="1" noChangeArrowheads="1"/>
          </p:cNvSpPr>
          <p:nvPr>
            <p:ph type="ftr" sz="quarter" idx="3"/>
          </p:nvPr>
        </p:nvSpPr>
        <p:spPr bwMode="auto">
          <a:xfrm>
            <a:off x="3124200"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0">
                <a:latin typeface="Futura LT" pitchFamily="2" charset="0"/>
              </a:defRPr>
            </a:lvl1pPr>
          </a:lstStyle>
          <a:p>
            <a:endParaRPr lang="ru-RU"/>
          </a:p>
        </p:txBody>
      </p:sp>
      <p:sp>
        <p:nvSpPr>
          <p:cNvPr id="190470" name="Rectangle 6"/>
          <p:cNvSpPr>
            <a:spLocks noGrp="1" noChangeArrowheads="1"/>
          </p:cNvSpPr>
          <p:nvPr>
            <p:ph type="sldNum" sz="quarter" idx="4"/>
          </p:nvPr>
        </p:nvSpPr>
        <p:spPr bwMode="auto">
          <a:xfrm>
            <a:off x="6553200" y="6453188"/>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b="0">
                <a:latin typeface="Futura LT" pitchFamily="2" charset="0"/>
              </a:defRPr>
            </a:lvl1pPr>
          </a:lstStyle>
          <a:p>
            <a:fld id="{3B4130BE-C31D-41D7-9BDE-26A7B1C1ABFB}"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fontAlgn="base">
        <a:spcBef>
          <a:spcPct val="0"/>
        </a:spcBef>
        <a:spcAft>
          <a:spcPct val="0"/>
        </a:spcAft>
        <a:defRPr sz="3200">
          <a:solidFill>
            <a:srgbClr val="666666"/>
          </a:solidFill>
          <a:latin typeface="+mj-lt"/>
          <a:ea typeface="+mj-ea"/>
          <a:cs typeface="+mj-cs"/>
        </a:defRPr>
      </a:lvl1pPr>
      <a:lvl2pPr algn="l" rtl="0" fontAlgn="base">
        <a:spcBef>
          <a:spcPct val="0"/>
        </a:spcBef>
        <a:spcAft>
          <a:spcPct val="0"/>
        </a:spcAft>
        <a:defRPr sz="3200">
          <a:solidFill>
            <a:srgbClr val="666666"/>
          </a:solidFill>
          <a:latin typeface="Futura LT Book" pitchFamily="2" charset="0"/>
        </a:defRPr>
      </a:lvl2pPr>
      <a:lvl3pPr algn="l" rtl="0" fontAlgn="base">
        <a:spcBef>
          <a:spcPct val="0"/>
        </a:spcBef>
        <a:spcAft>
          <a:spcPct val="0"/>
        </a:spcAft>
        <a:defRPr sz="3200">
          <a:solidFill>
            <a:srgbClr val="666666"/>
          </a:solidFill>
          <a:latin typeface="Futura LT Book" pitchFamily="2" charset="0"/>
        </a:defRPr>
      </a:lvl3pPr>
      <a:lvl4pPr algn="l" rtl="0" fontAlgn="base">
        <a:spcBef>
          <a:spcPct val="0"/>
        </a:spcBef>
        <a:spcAft>
          <a:spcPct val="0"/>
        </a:spcAft>
        <a:defRPr sz="3200">
          <a:solidFill>
            <a:srgbClr val="666666"/>
          </a:solidFill>
          <a:latin typeface="Futura LT Book" pitchFamily="2" charset="0"/>
        </a:defRPr>
      </a:lvl4pPr>
      <a:lvl5pPr algn="l" rtl="0" fontAlgn="base">
        <a:spcBef>
          <a:spcPct val="0"/>
        </a:spcBef>
        <a:spcAft>
          <a:spcPct val="0"/>
        </a:spcAft>
        <a:defRPr sz="3200">
          <a:solidFill>
            <a:srgbClr val="666666"/>
          </a:solidFill>
          <a:latin typeface="Futura LT Book" pitchFamily="2" charset="0"/>
        </a:defRPr>
      </a:lvl5pPr>
      <a:lvl6pPr marL="457200" algn="l" rtl="0" fontAlgn="base">
        <a:spcBef>
          <a:spcPct val="0"/>
        </a:spcBef>
        <a:spcAft>
          <a:spcPct val="0"/>
        </a:spcAft>
        <a:defRPr sz="3200">
          <a:solidFill>
            <a:srgbClr val="666666"/>
          </a:solidFill>
          <a:latin typeface="Futura LT Book" pitchFamily="2" charset="0"/>
        </a:defRPr>
      </a:lvl6pPr>
      <a:lvl7pPr marL="914400" algn="l" rtl="0" fontAlgn="base">
        <a:spcBef>
          <a:spcPct val="0"/>
        </a:spcBef>
        <a:spcAft>
          <a:spcPct val="0"/>
        </a:spcAft>
        <a:defRPr sz="3200">
          <a:solidFill>
            <a:srgbClr val="666666"/>
          </a:solidFill>
          <a:latin typeface="Futura LT Book" pitchFamily="2" charset="0"/>
        </a:defRPr>
      </a:lvl7pPr>
      <a:lvl8pPr marL="1371600" algn="l" rtl="0" fontAlgn="base">
        <a:spcBef>
          <a:spcPct val="0"/>
        </a:spcBef>
        <a:spcAft>
          <a:spcPct val="0"/>
        </a:spcAft>
        <a:defRPr sz="3200">
          <a:solidFill>
            <a:srgbClr val="666666"/>
          </a:solidFill>
          <a:latin typeface="Futura LT Book" pitchFamily="2" charset="0"/>
        </a:defRPr>
      </a:lvl8pPr>
      <a:lvl9pPr marL="1828800" algn="l" rtl="0" fontAlgn="base">
        <a:spcBef>
          <a:spcPct val="0"/>
        </a:spcBef>
        <a:spcAft>
          <a:spcPct val="0"/>
        </a:spcAft>
        <a:defRPr sz="3200">
          <a:solidFill>
            <a:srgbClr val="666666"/>
          </a:solidFill>
          <a:latin typeface="Futura LT Book" pitchFamily="2" charset="0"/>
        </a:defRPr>
      </a:lvl9pPr>
    </p:titleStyle>
    <p:body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0" y="4941168"/>
            <a:ext cx="9144000" cy="1916832"/>
          </a:xfrm>
          <a:noFill/>
        </p:spPr>
        <p:txBody>
          <a:bodyPr/>
          <a:lstStyle/>
          <a:p>
            <a:pPr algn="ctr"/>
            <a:r>
              <a:rPr lang="uk-UA" b="1" spc="300" dirty="0" smtClean="0"/>
              <a:t>СПІЛЬНІ  ЗАВДАННЯ </a:t>
            </a:r>
            <a:br>
              <a:rPr lang="uk-UA" b="1" spc="300" dirty="0" smtClean="0"/>
            </a:br>
            <a:r>
              <a:rPr lang="uk-UA" b="1" spc="300" dirty="0" smtClean="0"/>
              <a:t>ЗЕМЛЕВПОРЯДНИКІВ  І  ЛІСІВНИКІВ</a:t>
            </a:r>
            <a:br>
              <a:rPr lang="uk-UA" b="1" spc="300" dirty="0" smtClean="0"/>
            </a:br>
            <a:r>
              <a:rPr lang="uk-UA" b="1" spc="300" dirty="0" smtClean="0"/>
              <a:t> В  ОХОРОНІ  ЗЕМЕЛЬ</a:t>
            </a:r>
            <a:endParaRPr lang="en-US" b="1" spc="300" dirty="0"/>
          </a:p>
        </p:txBody>
      </p:sp>
      <p:sp>
        <p:nvSpPr>
          <p:cNvPr id="34830" name="Rectangle 14"/>
          <p:cNvSpPr>
            <a:spLocks noChangeArrowheads="1"/>
          </p:cNvSpPr>
          <p:nvPr/>
        </p:nvSpPr>
        <p:spPr bwMode="auto">
          <a:xfrm>
            <a:off x="6857370" y="429898"/>
            <a:ext cx="2286630" cy="343115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uk-UA" sz="2800" spc="300" dirty="0" smtClean="0">
                <a:solidFill>
                  <a:srgbClr val="336600"/>
                </a:solidFill>
                <a:latin typeface="Futura LT Book" pitchFamily="2" charset="0"/>
              </a:rPr>
              <a:t>Юрій</a:t>
            </a:r>
            <a:r>
              <a:rPr lang="uk-UA" sz="2800" spc="300" dirty="0" smtClean="0">
                <a:solidFill>
                  <a:schemeClr val="bg1"/>
                </a:solidFill>
                <a:latin typeface="Futura LT Book" pitchFamily="2" charset="0"/>
              </a:rPr>
              <a:t> </a:t>
            </a:r>
          </a:p>
          <a:p>
            <a:pPr>
              <a:spcBef>
                <a:spcPct val="20000"/>
              </a:spcBef>
            </a:pPr>
            <a:r>
              <a:rPr lang="uk-UA" sz="2800" spc="300" dirty="0" smtClean="0">
                <a:solidFill>
                  <a:schemeClr val="bg1"/>
                </a:solidFill>
                <a:latin typeface="Futura LT Book" pitchFamily="2" charset="0"/>
              </a:rPr>
              <a:t>МАРЧУК</a:t>
            </a:r>
          </a:p>
          <a:p>
            <a:pPr>
              <a:spcBef>
                <a:spcPct val="20000"/>
              </a:spcBef>
            </a:pPr>
            <a:endParaRPr lang="uk-UA" i="1" spc="-150" dirty="0" smtClean="0">
              <a:solidFill>
                <a:schemeClr val="bg1"/>
              </a:solidFill>
              <a:latin typeface="Futura LT Book" pitchFamily="2" charset="0"/>
            </a:endParaRPr>
          </a:p>
          <a:p>
            <a:pPr>
              <a:spcBef>
                <a:spcPct val="20000"/>
              </a:spcBef>
            </a:pPr>
            <a:r>
              <a:rPr lang="uk-UA" i="1" spc="-150" dirty="0" smtClean="0">
                <a:solidFill>
                  <a:schemeClr val="bg1"/>
                </a:solidFill>
                <a:latin typeface="Futura LT Book" pitchFamily="2" charset="0"/>
              </a:rPr>
              <a:t>Завідувач  кафедри ботаніки,  дендрології  та лісової  селекції </a:t>
            </a:r>
            <a:r>
              <a:rPr lang="uk-UA" i="1" spc="-150" dirty="0" err="1" smtClean="0">
                <a:solidFill>
                  <a:schemeClr val="bg1"/>
                </a:solidFill>
                <a:latin typeface="Futura LT Book" pitchFamily="2" charset="0"/>
              </a:rPr>
              <a:t>НУБіП</a:t>
            </a:r>
            <a:r>
              <a:rPr lang="uk-UA" i="1" spc="-150" dirty="0" smtClean="0">
                <a:solidFill>
                  <a:schemeClr val="bg1"/>
                </a:solidFill>
                <a:latin typeface="Futura LT Book" pitchFamily="2" charset="0"/>
              </a:rPr>
              <a:t>  України;</a:t>
            </a:r>
          </a:p>
          <a:p>
            <a:pPr>
              <a:spcBef>
                <a:spcPct val="20000"/>
              </a:spcBef>
            </a:pPr>
            <a:r>
              <a:rPr lang="uk-UA" i="1" spc="-150" dirty="0" smtClean="0">
                <a:solidFill>
                  <a:schemeClr val="bg1"/>
                </a:solidFill>
                <a:latin typeface="Futura LT Book" pitchFamily="2" charset="0"/>
              </a:rPr>
              <a:t>Голова Товариства лісівників України</a:t>
            </a:r>
            <a:endParaRPr lang="uk-UA" i="1" spc="-150" dirty="0">
              <a:solidFill>
                <a:schemeClr val="bg1"/>
              </a:solidFill>
              <a:latin typeface="Futura LT Book"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857371" cy="39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er\Desktop\Рисунок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04664"/>
            <a:ext cx="5277950" cy="618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964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2DB6F33-C985-42E3-AB98-3834FD95971D}" type="slidenum">
              <a:rPr lang="ru-RU" sz="2000">
                <a:solidFill>
                  <a:srgbClr val="336600"/>
                </a:solidFill>
                <a:latin typeface="Arial Black" pitchFamily="34" charset="0"/>
              </a:rPr>
              <a:pPr/>
              <a:t>2</a:t>
            </a:fld>
            <a:endParaRPr lang="ru-RU" sz="2000" dirty="0">
              <a:solidFill>
                <a:srgbClr val="336600"/>
              </a:solidFill>
              <a:latin typeface="Arial Black" pitchFamily="34" charset="0"/>
            </a:endParaRPr>
          </a:p>
        </p:txBody>
      </p:sp>
      <p:sp>
        <p:nvSpPr>
          <p:cNvPr id="10" name="Прямоугольник 9"/>
          <p:cNvSpPr/>
          <p:nvPr/>
        </p:nvSpPr>
        <p:spPr>
          <a:xfrm>
            <a:off x="179512" y="869811"/>
            <a:ext cx="1512168" cy="830997"/>
          </a:xfrm>
          <a:prstGeom prst="rect">
            <a:avLst/>
          </a:prstGeom>
        </p:spPr>
        <p:txBody>
          <a:bodyPr wrap="square">
            <a:spAutoFit/>
          </a:bodyPr>
          <a:lstStyle/>
          <a:p>
            <a:r>
              <a:rPr lang="uk-UA" sz="2400" spc="600" dirty="0" smtClean="0">
                <a:solidFill>
                  <a:schemeClr val="bg1"/>
                </a:solidFill>
              </a:rPr>
              <a:t>РОЛЬ ЛІСІВ</a:t>
            </a:r>
            <a:endParaRPr lang="uk-UA" sz="2400" spc="600" dirty="0"/>
          </a:p>
        </p:txBody>
      </p:sp>
      <p:pic>
        <p:nvPicPr>
          <p:cNvPr id="2" name="Picture 3" descr="C:\Users\User\Desktop\Рисунок2.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bwMode="auto">
          <a:xfrm>
            <a:off x="0" y="1424158"/>
            <a:ext cx="9144000" cy="4766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553200" y="6381328"/>
            <a:ext cx="2133600" cy="288032"/>
          </a:xfrm>
        </p:spPr>
        <p:txBody>
          <a:bodyPr/>
          <a:lstStyle/>
          <a:p>
            <a:fld id="{F2DB6F33-C985-42E3-AB98-3834FD95971D}" type="slidenum">
              <a:rPr lang="ru-RU" sz="2000">
                <a:latin typeface="Arial Black" pitchFamily="34" charset="0"/>
              </a:rPr>
              <a:pPr/>
              <a:t>3</a:t>
            </a:fld>
            <a:endParaRPr lang="ru-RU" sz="2000" dirty="0">
              <a:latin typeface="Arial Black" pitchFamily="34" charset="0"/>
            </a:endParaRPr>
          </a:p>
        </p:txBody>
      </p:sp>
      <p:sp>
        <p:nvSpPr>
          <p:cNvPr id="31" name="Прямоугольник 30"/>
          <p:cNvSpPr/>
          <p:nvPr/>
        </p:nvSpPr>
        <p:spPr>
          <a:xfrm>
            <a:off x="660693" y="189234"/>
            <a:ext cx="7822613" cy="461665"/>
          </a:xfrm>
          <a:prstGeom prst="rect">
            <a:avLst/>
          </a:prstGeom>
        </p:spPr>
        <p:txBody>
          <a:bodyPr wrap="square">
            <a:spAutoFit/>
          </a:bodyPr>
          <a:lstStyle/>
          <a:p>
            <a:r>
              <a:rPr lang="uk-UA" sz="2400" spc="600" dirty="0" smtClean="0">
                <a:solidFill>
                  <a:schemeClr val="bg1"/>
                </a:solidFill>
              </a:rPr>
              <a:t>ЗЕМЕЛЬНІ ПРОБЛЕМИ  ЛІСІВНИКІВ</a:t>
            </a:r>
            <a:endParaRPr lang="uk-UA" sz="2400" spc="600" dirty="0"/>
          </a:p>
        </p:txBody>
      </p:sp>
      <p:pic>
        <p:nvPicPr>
          <p:cNvPr id="2050" name="Picture 2" descr="C:\Users\User\Desktop\Рисунок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749895"/>
            <a:ext cx="9132887" cy="5559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15729" y="404664"/>
            <a:ext cx="4848759" cy="2292935"/>
          </a:xfrm>
          <a:prstGeom prst="rect">
            <a:avLst/>
          </a:prstGeom>
        </p:spPr>
        <p:txBody>
          <a:bodyPr wrap="square">
            <a:spAutoFit/>
          </a:bodyPr>
          <a:lstStyle/>
          <a:p>
            <a:pPr algn="ctr"/>
            <a:r>
              <a:rPr lang="uk-UA" sz="4000" spc="600" dirty="0" smtClean="0">
                <a:solidFill>
                  <a:srgbClr val="336600"/>
                </a:solidFill>
                <a:latin typeface="Arial Black" pitchFamily="34" charset="0"/>
              </a:rPr>
              <a:t>21 </a:t>
            </a:r>
            <a:r>
              <a:rPr lang="uk-UA" sz="4400" spc="600" dirty="0" smtClean="0">
                <a:solidFill>
                  <a:srgbClr val="336600"/>
                </a:solidFill>
                <a:latin typeface="Arial Black" pitchFamily="34" charset="0"/>
              </a:rPr>
              <a:t>БЕРЕЗНЯ </a:t>
            </a:r>
          </a:p>
          <a:p>
            <a:pPr algn="ctr"/>
            <a:r>
              <a:rPr lang="uk-UA" sz="900" spc="600" dirty="0" smtClean="0">
                <a:solidFill>
                  <a:srgbClr val="336600"/>
                </a:solidFill>
                <a:latin typeface="Arial Black" pitchFamily="34" charset="0"/>
              </a:rPr>
              <a:t>  </a:t>
            </a:r>
            <a:endParaRPr lang="uk-UA" sz="1600" spc="600" dirty="0" smtClean="0">
              <a:solidFill>
                <a:srgbClr val="336600"/>
              </a:solidFill>
              <a:latin typeface="Arial Black" pitchFamily="34" charset="0"/>
            </a:endParaRPr>
          </a:p>
          <a:p>
            <a:pPr algn="ctr">
              <a:spcBef>
                <a:spcPts val="1200"/>
              </a:spcBef>
            </a:pPr>
            <a:r>
              <a:rPr lang="uk-UA" sz="4000" spc="600" dirty="0" smtClean="0">
                <a:solidFill>
                  <a:srgbClr val="92D050"/>
                </a:solidFill>
                <a:latin typeface="Arial Black" pitchFamily="34" charset="0"/>
              </a:rPr>
              <a:t>ВСЕСВІТНІЙ ДЕНЬ ЛІСУ</a:t>
            </a:r>
            <a:endParaRPr lang="uk-UA" sz="4000" spc="600" dirty="0">
              <a:solidFill>
                <a:srgbClr val="92D050"/>
              </a:solidFill>
              <a:latin typeface="Arial Black" pitchFamily="34" charset="0"/>
            </a:endParaRPr>
          </a:p>
        </p:txBody>
      </p:sp>
      <p:sp>
        <p:nvSpPr>
          <p:cNvPr id="3" name="Прямоугольник 2"/>
          <p:cNvSpPr/>
          <p:nvPr/>
        </p:nvSpPr>
        <p:spPr>
          <a:xfrm>
            <a:off x="1814116" y="2673052"/>
            <a:ext cx="7308304" cy="3970318"/>
          </a:xfrm>
          <a:prstGeom prst="rect">
            <a:avLst/>
          </a:prstGeom>
        </p:spPr>
        <p:txBody>
          <a:bodyPr wrap="square">
            <a:spAutoFit/>
          </a:bodyPr>
          <a:lstStyle/>
          <a:p>
            <a:pPr marL="1887538" indent="-87313"/>
            <a:r>
              <a:rPr lang="uk-UA" sz="2400" dirty="0" smtClean="0">
                <a:solidFill>
                  <a:srgbClr val="336600"/>
                </a:solidFill>
              </a:rPr>
              <a:t>ПЛАНУЄТЬСЯ:</a:t>
            </a:r>
          </a:p>
          <a:p>
            <a:pPr marL="1800225" indent="87313">
              <a:buAutoNum type="arabicPeriod"/>
            </a:pPr>
            <a:r>
              <a:rPr lang="uk-UA" sz="2400" dirty="0" smtClean="0">
                <a:solidFill>
                  <a:srgbClr val="336600"/>
                </a:solidFill>
              </a:rPr>
              <a:t> Посадити ліс на місці зрубаного – 40 тис. га</a:t>
            </a:r>
          </a:p>
          <a:p>
            <a:pPr marL="1800225">
              <a:buAutoNum type="arabicPeriod" startAt="2"/>
            </a:pPr>
            <a:r>
              <a:rPr lang="uk-UA" sz="2400" dirty="0" smtClean="0">
                <a:solidFill>
                  <a:srgbClr val="336600"/>
                </a:solidFill>
              </a:rPr>
              <a:t> Посадити нових лісів – 2 тис. га</a:t>
            </a:r>
          </a:p>
          <a:p>
            <a:endParaRPr lang="uk-UA" i="1" dirty="0" smtClean="0">
              <a:solidFill>
                <a:srgbClr val="336600"/>
              </a:solidFill>
            </a:endParaRPr>
          </a:p>
          <a:p>
            <a:r>
              <a:rPr lang="uk-UA" sz="2400" i="1" dirty="0" smtClean="0">
                <a:solidFill>
                  <a:srgbClr val="00B050"/>
                </a:solidFill>
              </a:rPr>
              <a:t>Всього буде висаджено близько 210 млн. шт. сіянців</a:t>
            </a:r>
          </a:p>
          <a:p>
            <a:endParaRPr lang="uk-UA" sz="1600" dirty="0" smtClean="0">
              <a:solidFill>
                <a:srgbClr val="336600"/>
              </a:solidFill>
            </a:endParaRPr>
          </a:p>
          <a:p>
            <a:r>
              <a:rPr lang="uk-UA" sz="2400" dirty="0" smtClean="0">
                <a:solidFill>
                  <a:srgbClr val="336600"/>
                </a:solidFill>
              </a:rPr>
              <a:t>РАЗОМ МИ ЗМОЖЕМО:</a:t>
            </a:r>
          </a:p>
          <a:p>
            <a:r>
              <a:rPr lang="uk-UA" sz="2400" dirty="0" smtClean="0">
                <a:solidFill>
                  <a:srgbClr val="336600"/>
                </a:solidFill>
              </a:rPr>
              <a:t>узаконити близько 300 тис. га </a:t>
            </a:r>
            <a:r>
              <a:rPr lang="uk-UA" sz="2400" dirty="0" err="1" smtClean="0">
                <a:solidFill>
                  <a:srgbClr val="336600"/>
                </a:solidFill>
              </a:rPr>
              <a:t>самосівних</a:t>
            </a:r>
            <a:r>
              <a:rPr lang="uk-UA" sz="2400" dirty="0" smtClean="0">
                <a:solidFill>
                  <a:srgbClr val="336600"/>
                </a:solidFill>
              </a:rPr>
              <a:t> лісів на сільськогосподарських землях</a:t>
            </a:r>
            <a:endParaRPr lang="uk-UA" sz="2400" dirty="0">
              <a:solidFill>
                <a:srgbClr val="336600"/>
              </a:solidFill>
            </a:endParaRPr>
          </a:p>
        </p:txBody>
      </p:sp>
      <p:pic>
        <p:nvPicPr>
          <p:cNvPr id="6146" name="Picture 2" descr="https://wishenko.org/vebliografichnij-spisok-molode-za-chiste-dovkillya/73774_html_m384599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6" y="0"/>
            <a:ext cx="4286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a:xfrm>
            <a:off x="6553200" y="6453188"/>
            <a:ext cx="2133600" cy="268287"/>
          </a:xfrm>
        </p:spPr>
        <p:txBody>
          <a:bodyPr/>
          <a:lstStyle/>
          <a:p>
            <a:fld id="{F2DB6F33-C985-42E3-AB98-3834FD95971D}" type="slidenum">
              <a:rPr lang="ru-RU" sz="2000">
                <a:solidFill>
                  <a:srgbClr val="336600"/>
                </a:solidFill>
                <a:latin typeface="Arial Black" pitchFamily="34" charset="0"/>
              </a:rPr>
              <a:pPr/>
              <a:t>4</a:t>
            </a:fld>
            <a:endParaRPr lang="ru-RU" sz="2000" dirty="0">
              <a:solidFill>
                <a:srgbClr val="336600"/>
              </a:solidFill>
              <a:latin typeface="Arial Black" pitchFamily="34" charset="0"/>
            </a:endParaRPr>
          </a:p>
        </p:txBody>
      </p:sp>
    </p:spTree>
    <p:extLst>
      <p:ext uri="{BB962C8B-B14F-4D97-AF65-F5344CB8AC3E}">
        <p14:creationId xmlns:p14="http://schemas.microsoft.com/office/powerpoint/2010/main" val="972890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588224" y="6329065"/>
            <a:ext cx="2133600" cy="340295"/>
          </a:xfrm>
        </p:spPr>
        <p:txBody>
          <a:bodyPr/>
          <a:lstStyle/>
          <a:p>
            <a:fld id="{F2DB6F33-C985-42E3-AB98-3834FD95971D}" type="slidenum">
              <a:rPr lang="ru-RU" sz="2000">
                <a:latin typeface="Arial Black" pitchFamily="34" charset="0"/>
              </a:rPr>
              <a:pPr/>
              <a:t>5</a:t>
            </a:fld>
            <a:endParaRPr lang="ru-RU" sz="2000" dirty="0">
              <a:latin typeface="Arial Black"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467047464"/>
              </p:ext>
            </p:extLst>
          </p:nvPr>
        </p:nvGraphicFramePr>
        <p:xfrm>
          <a:off x="107503" y="1741701"/>
          <a:ext cx="8928994" cy="4644390"/>
        </p:xfrm>
        <a:graphic>
          <a:graphicData uri="http://schemas.openxmlformats.org/drawingml/2006/table">
            <a:tbl>
              <a:tblPr firstRow="1" firstCol="1" bandRow="1">
                <a:tableStyleId>{5940675A-B579-460E-94D1-54222C63F5DA}</a:tableStyleId>
              </a:tblPr>
              <a:tblGrid>
                <a:gridCol w="4464497"/>
                <a:gridCol w="4464497"/>
              </a:tblGrid>
              <a:tr h="456708">
                <a:tc>
                  <a:txBody>
                    <a:bodyPr/>
                    <a:lstStyle/>
                    <a:p>
                      <a:pPr indent="450215" algn="ctr">
                        <a:lnSpc>
                          <a:spcPct val="115000"/>
                        </a:lnSpc>
                        <a:spcAft>
                          <a:spcPts val="0"/>
                        </a:spcAft>
                      </a:pPr>
                      <a:r>
                        <a:rPr lang="uk-UA" sz="1400" b="1" dirty="0">
                          <a:ln>
                            <a:noFill/>
                          </a:ln>
                          <a:solidFill>
                            <a:srgbClr val="000000"/>
                          </a:solidFill>
                          <a:effectLst/>
                        </a:rPr>
                        <a:t>Зміст положення (норми) чинного акта законодавства</a:t>
                      </a:r>
                      <a:endParaRPr lang="uk-UA" sz="1400" b="1" dirty="0">
                        <a:ln>
                          <a:noFill/>
                        </a:ln>
                        <a:solidFill>
                          <a:srgbClr val="000000"/>
                        </a:solidFill>
                        <a:effectLst/>
                        <a:latin typeface="Calibri"/>
                        <a:ea typeface="Calibri"/>
                        <a:cs typeface="Times New Roman"/>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450215" algn="ctr">
                        <a:lnSpc>
                          <a:spcPct val="115000"/>
                        </a:lnSpc>
                        <a:spcAft>
                          <a:spcPts val="0"/>
                        </a:spcAft>
                      </a:pPr>
                      <a:r>
                        <a:rPr lang="uk-UA" sz="1400" b="1" dirty="0">
                          <a:ln>
                            <a:noFill/>
                          </a:ln>
                          <a:solidFill>
                            <a:srgbClr val="000000"/>
                          </a:solidFill>
                          <a:effectLst/>
                        </a:rPr>
                        <a:t>Зміст відповідного положення (норми) проекту акта</a:t>
                      </a:r>
                      <a:endParaRPr lang="uk-UA" sz="1400" b="1" dirty="0">
                        <a:ln>
                          <a:noFill/>
                        </a:ln>
                        <a:solidFill>
                          <a:srgbClr val="000000"/>
                        </a:solidFill>
                        <a:effectLst/>
                        <a:latin typeface="Calibri"/>
                        <a:ea typeface="Calibri"/>
                        <a:cs typeface="Times New Roman"/>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0359">
                <a:tc gridSpan="2">
                  <a:txBody>
                    <a:bodyPr/>
                    <a:lstStyle/>
                    <a:p>
                      <a:pPr indent="450215" algn="ctr">
                        <a:spcAft>
                          <a:spcPts val="0"/>
                        </a:spcAft>
                      </a:pPr>
                      <a:r>
                        <a:rPr lang="uk-UA" sz="1600" b="1" dirty="0">
                          <a:ln>
                            <a:noFill/>
                          </a:ln>
                          <a:solidFill>
                            <a:srgbClr val="000000"/>
                          </a:solidFill>
                          <a:effectLst/>
                        </a:rPr>
                        <a:t>Кодекс України про адміністративні правопорушення</a:t>
                      </a:r>
                    </a:p>
                    <a:p>
                      <a:pPr indent="450215" algn="ctr">
                        <a:spcAft>
                          <a:spcPts val="0"/>
                        </a:spcAft>
                      </a:pPr>
                      <a:r>
                        <a:rPr lang="uk-UA" sz="1600" b="1" dirty="0">
                          <a:ln>
                            <a:noFill/>
                          </a:ln>
                          <a:solidFill>
                            <a:srgbClr val="000000"/>
                          </a:solidFill>
                          <a:effectLst/>
                        </a:rPr>
                        <a:t>(Відомості Верховної Ради УРСР, 1984 р., додаток до № 51, ст. 1122)</a:t>
                      </a:r>
                      <a:endParaRPr lang="uk-UA" sz="1600" b="1" dirty="0">
                        <a:ln>
                          <a:noFill/>
                        </a:ln>
                        <a:solidFill>
                          <a:srgbClr val="000000"/>
                        </a:solidFill>
                        <a:effectLst/>
                        <a:latin typeface="Calibri"/>
                        <a:ea typeface="Times New Roman"/>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uk-UA"/>
                    </a:p>
                  </a:txBody>
                  <a:tcPr/>
                </a:tc>
              </a:tr>
              <a:tr h="3525421">
                <a:tc>
                  <a:txBody>
                    <a:bodyPr/>
                    <a:lstStyle/>
                    <a:p>
                      <a:pPr marL="0" marR="285750" indent="0" algn="ctr" defTabSz="914400" rtl="0" eaLnBrk="1" latinLnBrk="0" hangingPunct="1">
                        <a:lnSpc>
                          <a:spcPct val="115000"/>
                        </a:lnSpc>
                        <a:spcBef>
                          <a:spcPts val="750"/>
                        </a:spcBef>
                        <a:spcAft>
                          <a:spcPts val="0"/>
                        </a:spcAft>
                      </a:pPr>
                      <a:r>
                        <a:rPr lang="uk-UA" sz="1400" b="1" kern="1200" dirty="0">
                          <a:ln>
                            <a:noFill/>
                          </a:ln>
                          <a:solidFill>
                            <a:srgbClr val="000000"/>
                          </a:solidFill>
                          <a:effectLst/>
                          <a:latin typeface="+mn-lt"/>
                          <a:ea typeface="+mn-ea"/>
                          <a:cs typeface="+mn-cs"/>
                        </a:rPr>
                        <a:t>Стаття 53. Порушення правил використання земель</a:t>
                      </a:r>
                    </a:p>
                    <a:p>
                      <a:pPr marL="0" indent="450215" algn="just" defTabSz="914400" rtl="0" eaLnBrk="1" latinLnBrk="0" hangingPunct="1">
                        <a:lnSpc>
                          <a:spcPct val="115000"/>
                        </a:lnSpc>
                        <a:spcAft>
                          <a:spcPts val="0"/>
                        </a:spcAft>
                      </a:pPr>
                      <a:r>
                        <a:rPr lang="uk-UA" sz="1300" kern="1200" dirty="0">
                          <a:ln>
                            <a:noFill/>
                          </a:ln>
                          <a:solidFill>
                            <a:srgbClr val="000000"/>
                          </a:solidFill>
                          <a:effectLst/>
                          <a:latin typeface="+mn-lt"/>
                          <a:ea typeface="+mn-ea"/>
                          <a:cs typeface="+mn-cs"/>
                        </a:rPr>
                        <a:t>Використання земель не за цільовим призначенням, невиконання природоохоронного режиму використання земель, розміщення, проектування, будівництво, введення в дію об'єктів, які негативно впливають на стан земель, неправильна експлуатація, знищення або пошкодження протиерозійних гідротехнічних споруд, захисних лісонасаджень -</a:t>
                      </a:r>
                    </a:p>
                    <a:p>
                      <a:pPr marL="0" indent="450215" algn="just" defTabSz="914400" rtl="0" eaLnBrk="1" latinLnBrk="0" hangingPunct="1">
                        <a:lnSpc>
                          <a:spcPct val="115000"/>
                        </a:lnSpc>
                        <a:spcAft>
                          <a:spcPts val="0"/>
                        </a:spcAft>
                      </a:pPr>
                      <a:r>
                        <a:rPr lang="uk-UA" sz="1300" kern="1200" dirty="0">
                          <a:ln>
                            <a:noFill/>
                          </a:ln>
                          <a:solidFill>
                            <a:srgbClr val="000000"/>
                          </a:solidFill>
                          <a:effectLst/>
                          <a:latin typeface="+mn-lt"/>
                          <a:ea typeface="+mn-ea"/>
                          <a:cs typeface="+mn-cs"/>
                        </a:rPr>
                        <a:t>тягнуть за собою накладення штрафу на громадян від п'яти до двадцяти п'яти неоподатковуваних мінімумів доходів громадян і на посадових осіб - від п'ятнадцяти до тридцяти неоподатковуваних мінімумів доходів громадян.</a:t>
                      </a:r>
                    </a:p>
                    <a:p>
                      <a:pPr indent="450215" algn="just">
                        <a:spcAft>
                          <a:spcPts val="0"/>
                        </a:spcAft>
                      </a:pPr>
                      <a:r>
                        <a:rPr lang="uk-UA" sz="1400" baseline="0" dirty="0">
                          <a:ln>
                            <a:noFill/>
                          </a:ln>
                          <a:solidFill>
                            <a:srgbClr val="000000"/>
                          </a:solidFill>
                          <a:effectLst/>
                          <a:highlight>
                            <a:srgbClr val="FFFF00"/>
                          </a:highlight>
                        </a:rPr>
                        <a:t> </a:t>
                      </a:r>
                      <a:endParaRPr lang="uk-UA" sz="1400" b="1" baseline="0" dirty="0">
                        <a:ln>
                          <a:noFill/>
                        </a:ln>
                        <a:solidFill>
                          <a:srgbClr val="000000"/>
                        </a:solidFill>
                        <a:effectLst/>
                        <a:latin typeface="Calibri"/>
                        <a:ea typeface="Times New Roman"/>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285750" algn="just">
                        <a:lnSpc>
                          <a:spcPct val="115000"/>
                        </a:lnSpc>
                        <a:spcAft>
                          <a:spcPts val="750"/>
                        </a:spcAft>
                      </a:pPr>
                      <a:r>
                        <a:rPr lang="uk-UA" sz="1400" dirty="0">
                          <a:ln>
                            <a:noFill/>
                          </a:ln>
                          <a:solidFill>
                            <a:srgbClr val="000000"/>
                          </a:solidFill>
                          <a:effectLst/>
                          <a:highlight>
                            <a:srgbClr val="FFFF00"/>
                          </a:highlight>
                        </a:rPr>
                        <a:t> </a:t>
                      </a:r>
                      <a:endParaRPr lang="uk-UA" sz="1400" dirty="0">
                        <a:ln>
                          <a:noFill/>
                        </a:ln>
                        <a:solidFill>
                          <a:srgbClr val="000000"/>
                        </a:solidFill>
                        <a:effectLst/>
                      </a:endParaRPr>
                    </a:p>
                    <a:p>
                      <a:pPr marL="0" indent="450215" algn="just" defTabSz="914400" rtl="0" eaLnBrk="1" latinLnBrk="0" hangingPunct="1">
                        <a:lnSpc>
                          <a:spcPct val="115000"/>
                        </a:lnSpc>
                        <a:spcAft>
                          <a:spcPts val="0"/>
                        </a:spcAft>
                      </a:pPr>
                      <a:r>
                        <a:rPr lang="uk-UA" sz="1400" b="1" kern="1200" dirty="0">
                          <a:ln>
                            <a:noFill/>
                          </a:ln>
                          <a:solidFill>
                            <a:srgbClr val="000000"/>
                          </a:solidFill>
                          <a:effectLst/>
                          <a:latin typeface="+mn-lt"/>
                          <a:ea typeface="+mn-ea"/>
                          <a:cs typeface="+mn-cs"/>
                        </a:rPr>
                        <a:t>Призупинити  до 1 січня 2025 року дію статті 53 Кодексу України про адміністративні правопорушення щодо осіб  винних у використанні не за цільовим призначенням земельних ділянок сільськогосподарського призначення що перебувають у їх власності, і заліснення яких </a:t>
                      </a:r>
                      <a:r>
                        <a:rPr lang="uk-UA" sz="1400" b="1" kern="1200" dirty="0" smtClean="0">
                          <a:ln>
                            <a:noFill/>
                          </a:ln>
                          <a:solidFill>
                            <a:srgbClr val="000000"/>
                          </a:solidFill>
                          <a:effectLst/>
                          <a:latin typeface="+mn-lt"/>
                          <a:ea typeface="+mn-ea"/>
                          <a:cs typeface="+mn-cs"/>
                        </a:rPr>
                        <a:t>пройшло (</a:t>
                      </a:r>
                      <a:r>
                        <a:rPr lang="uk-UA" sz="1400" b="1" kern="1200" dirty="0">
                          <a:ln>
                            <a:noFill/>
                          </a:ln>
                          <a:solidFill>
                            <a:srgbClr val="000000"/>
                          </a:solidFill>
                          <a:effectLst/>
                          <a:latin typeface="+mn-lt"/>
                          <a:ea typeface="+mn-ea"/>
                          <a:cs typeface="+mn-cs"/>
                        </a:rPr>
                        <a:t>відбулося) природним способом, у разі, якщо  такі земельні ділянки були у </a:t>
                      </a:r>
                      <a:r>
                        <a:rPr lang="uk-UA" sz="1400" b="1" kern="1200" dirty="0" smtClean="0">
                          <a:ln>
                            <a:noFill/>
                          </a:ln>
                          <a:solidFill>
                            <a:srgbClr val="000000"/>
                          </a:solidFill>
                          <a:effectLst/>
                          <a:latin typeface="+mn-lt"/>
                          <a:ea typeface="+mn-ea"/>
                          <a:cs typeface="+mn-cs"/>
                        </a:rPr>
                        <a:t>встановленому </a:t>
                      </a:r>
                      <a:r>
                        <a:rPr lang="uk-UA" sz="1400" b="1" kern="1200" dirty="0">
                          <a:ln>
                            <a:noFill/>
                          </a:ln>
                          <a:solidFill>
                            <a:srgbClr val="000000"/>
                          </a:solidFill>
                          <a:effectLst/>
                          <a:latin typeface="+mn-lt"/>
                          <a:ea typeface="+mn-ea"/>
                          <a:cs typeface="+mn-cs"/>
                        </a:rPr>
                        <a:t>порядку віднесені до земель лісогосподарського призначення.</a:t>
                      </a:r>
                    </a:p>
                    <a:p>
                      <a:pPr marL="0" indent="450215" algn="ctr" defTabSz="914400" rtl="0" eaLnBrk="1" latinLnBrk="0" hangingPunct="1">
                        <a:lnSpc>
                          <a:spcPct val="115000"/>
                        </a:lnSpc>
                        <a:spcAft>
                          <a:spcPts val="0"/>
                        </a:spcAft>
                      </a:pPr>
                      <a:r>
                        <a:rPr lang="uk-UA" sz="1400" kern="1200" dirty="0">
                          <a:ln>
                            <a:noFill/>
                          </a:ln>
                          <a:solidFill>
                            <a:srgbClr val="000000"/>
                          </a:solidFill>
                          <a:effectLst/>
                          <a:latin typeface="+mn-lt"/>
                          <a:ea typeface="+mn-ea"/>
                          <a:cs typeface="+mn-cs"/>
                        </a:rPr>
                        <a:t> </a:t>
                      </a: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 name="Rectangle 1"/>
          <p:cNvSpPr>
            <a:spLocks noChangeArrowheads="1"/>
          </p:cNvSpPr>
          <p:nvPr/>
        </p:nvSpPr>
        <p:spPr bwMode="auto">
          <a:xfrm>
            <a:off x="0" y="399148"/>
            <a:ext cx="9144000" cy="113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b="0" i="0" u="none" strike="noStrike" spc="300" normalizeH="0" baseline="0" dirty="0" smtClean="0">
                <a:ln w="18415" cmpd="sng">
                  <a:solidFill>
                    <a:srgbClr val="FFFFFF"/>
                  </a:solidFill>
                  <a:prstDash val="solid"/>
                </a:ln>
                <a:solidFill>
                  <a:srgbClr val="FFFFFF"/>
                </a:solidFill>
                <a:latin typeface="+mn-lt"/>
                <a:ea typeface="Calibri" pitchFamily="34" charset="0"/>
                <a:cs typeface="Times New Roman" pitchFamily="18" charset="0"/>
              </a:rPr>
              <a:t>ПОРІВНЯЛЬНА  ТАБЛИЦЯ</a:t>
            </a: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uk-UA" sz="1050" b="0" i="0" u="none" strike="noStrike" normalizeH="0" baseline="0" dirty="0" smtClean="0">
              <a:ln w="18415" cmpd="sng">
                <a:solidFill>
                  <a:srgbClr val="FFFFFF"/>
                </a:solidFill>
                <a:prstDash val="solid"/>
              </a:ln>
              <a:solidFill>
                <a:srgbClr val="FFFFFF"/>
              </a:solidFill>
              <a:latin typeface="+mn-lt"/>
              <a:cs typeface="Arial" pitchFamily="34" charset="0"/>
            </a:endParaRPr>
          </a:p>
          <a:p>
            <a:pPr marL="0" marR="0" lvl="0" indent="285750" algn="ctr" defTabSz="914400" rtl="0" eaLnBrk="0" fontAlgn="base" latinLnBrk="0" hangingPunct="0">
              <a:spcBef>
                <a:spcPct val="0"/>
              </a:spcBef>
              <a:spcAft>
                <a:spcPct val="0"/>
              </a:spcAft>
              <a:buClrTx/>
              <a:buSzTx/>
              <a:buFontTx/>
              <a:buNone/>
              <a:tabLst/>
            </a:pPr>
            <a:r>
              <a:rPr kumimoji="0" lang="uk-UA" i="0" u="none" strike="noStrike" normalizeH="0" baseline="0" dirty="0" smtClean="0">
                <a:ln w="18415" cmpd="sng">
                  <a:noFill/>
                  <a:prstDash val="solid"/>
                </a:ln>
                <a:solidFill>
                  <a:schemeClr val="accent4"/>
                </a:solidFill>
                <a:latin typeface="+mn-lt"/>
                <a:ea typeface="Calibri" pitchFamily="34" charset="0"/>
                <a:cs typeface="Times New Roman" pitchFamily="18" charset="0"/>
              </a:rPr>
              <a:t>до проекту Закону України «Про переведення </a:t>
            </a:r>
            <a:r>
              <a:rPr kumimoji="0" lang="uk-UA" i="0" u="none" strike="noStrike" normalizeH="0" baseline="0" dirty="0" err="1" smtClean="0">
                <a:ln w="18415" cmpd="sng">
                  <a:noFill/>
                  <a:prstDash val="solid"/>
                </a:ln>
                <a:solidFill>
                  <a:schemeClr val="accent4"/>
                </a:solidFill>
                <a:latin typeface="+mn-lt"/>
                <a:ea typeface="Calibri" pitchFamily="34" charset="0"/>
                <a:cs typeface="Times New Roman" pitchFamily="18" charset="0"/>
              </a:rPr>
              <a:t>сільгоспземель</a:t>
            </a:r>
            <a:r>
              <a:rPr kumimoji="0" lang="uk-UA" i="0" u="none" strike="noStrike" normalizeH="0" baseline="0" dirty="0" smtClean="0">
                <a:ln w="18415" cmpd="sng">
                  <a:noFill/>
                  <a:prstDash val="solid"/>
                </a:ln>
                <a:solidFill>
                  <a:schemeClr val="accent4"/>
                </a:solidFill>
                <a:latin typeface="+mn-lt"/>
                <a:ea typeface="Calibri" pitchFamily="34" charset="0"/>
                <a:cs typeface="Times New Roman" pitchFamily="18" charset="0"/>
              </a:rPr>
              <a:t>, зайнятих </a:t>
            </a:r>
            <a:r>
              <a:rPr kumimoji="0" lang="uk-UA" i="0" u="none" strike="noStrike" normalizeH="0" baseline="0" dirty="0" err="1" smtClean="0">
                <a:ln w="18415" cmpd="sng">
                  <a:noFill/>
                  <a:prstDash val="solid"/>
                </a:ln>
                <a:solidFill>
                  <a:schemeClr val="accent4"/>
                </a:solidFill>
                <a:latin typeface="+mn-lt"/>
                <a:ea typeface="Calibri" pitchFamily="34" charset="0"/>
                <a:cs typeface="Times New Roman" pitchFamily="18" charset="0"/>
              </a:rPr>
              <a:t>самосівними</a:t>
            </a:r>
            <a:r>
              <a:rPr kumimoji="0" lang="uk-UA" i="0" u="none" strike="noStrike" normalizeH="0" dirty="0" smtClean="0">
                <a:ln w="18415" cmpd="sng">
                  <a:noFill/>
                  <a:prstDash val="solid"/>
                </a:ln>
                <a:solidFill>
                  <a:schemeClr val="accent4"/>
                </a:solidFill>
                <a:latin typeface="+mn-lt"/>
                <a:ea typeface="Calibri" pitchFamily="34" charset="0"/>
                <a:cs typeface="Times New Roman" pitchFamily="18" charset="0"/>
              </a:rPr>
              <a:t> лісами в землі лісогосподарського призначення</a:t>
            </a:r>
            <a:r>
              <a:rPr kumimoji="0" lang="uk-UA" i="0" u="none" strike="noStrike" normalizeH="0" baseline="0" dirty="0" smtClean="0">
                <a:ln w="18415" cmpd="sng">
                  <a:noFill/>
                  <a:prstDash val="solid"/>
                </a:ln>
                <a:solidFill>
                  <a:schemeClr val="accent4"/>
                </a:solidFill>
                <a:latin typeface="+mn-lt"/>
                <a:ea typeface="Calibri" pitchFamily="34" charset="0"/>
                <a:cs typeface="Times New Roman" pitchFamily="18" charset="0"/>
              </a:rPr>
              <a:t>"</a:t>
            </a:r>
            <a:endParaRPr kumimoji="0" lang="uk-UA" sz="2400" i="0" u="none" strike="noStrike" normalizeH="0" baseline="0" dirty="0" smtClean="0">
              <a:ln w="18415" cmpd="sng">
                <a:solidFill>
                  <a:srgbClr val="FFFFFF"/>
                </a:solidFill>
                <a:prstDash val="solid"/>
              </a:ln>
              <a:solidFill>
                <a:srgbClr val="FFFFFF"/>
              </a:solidFill>
              <a:latin typeface="+mn-lt"/>
              <a:cs typeface="Arial" pitchFamily="34" charset="0"/>
            </a:endParaRPr>
          </a:p>
        </p:txBody>
      </p:sp>
    </p:spTree>
    <p:extLst>
      <p:ext uri="{BB962C8B-B14F-4D97-AF65-F5344CB8AC3E}">
        <p14:creationId xmlns:p14="http://schemas.microsoft.com/office/powerpoint/2010/main" val="3912988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588224" y="6329065"/>
            <a:ext cx="2133600" cy="340295"/>
          </a:xfrm>
        </p:spPr>
        <p:txBody>
          <a:bodyPr/>
          <a:lstStyle/>
          <a:p>
            <a:fld id="{F2DB6F33-C985-42E3-AB98-3834FD95971D}" type="slidenum">
              <a:rPr lang="ru-RU" sz="2000">
                <a:latin typeface="Arial Black" pitchFamily="34" charset="0"/>
              </a:rPr>
              <a:pPr/>
              <a:t>6</a:t>
            </a:fld>
            <a:endParaRPr lang="ru-RU" sz="2000" dirty="0">
              <a:latin typeface="Arial Black"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739539924"/>
              </p:ext>
            </p:extLst>
          </p:nvPr>
        </p:nvGraphicFramePr>
        <p:xfrm>
          <a:off x="107503" y="764704"/>
          <a:ext cx="8928993" cy="5586984"/>
        </p:xfrm>
        <a:graphic>
          <a:graphicData uri="http://schemas.openxmlformats.org/drawingml/2006/table">
            <a:tbl>
              <a:tblPr firstRow="1" firstCol="1" bandRow="1">
                <a:tableStyleId>{5940675A-B579-460E-94D1-54222C63F5DA}</a:tableStyleId>
              </a:tblPr>
              <a:tblGrid>
                <a:gridCol w="4464496"/>
                <a:gridCol w="4464497"/>
              </a:tblGrid>
              <a:tr h="462738">
                <a:tc>
                  <a:txBody>
                    <a:bodyPr/>
                    <a:lstStyle/>
                    <a:p>
                      <a:pPr indent="450215" algn="ctr">
                        <a:lnSpc>
                          <a:spcPct val="115000"/>
                        </a:lnSpc>
                        <a:spcAft>
                          <a:spcPts val="0"/>
                        </a:spcAft>
                      </a:pPr>
                      <a:r>
                        <a:rPr lang="uk-UA" sz="1400" b="1" noProof="0" dirty="0">
                          <a:ln>
                            <a:noFill/>
                          </a:ln>
                          <a:solidFill>
                            <a:srgbClr val="000000"/>
                          </a:solidFill>
                          <a:effectLst/>
                        </a:rPr>
                        <a:t>Зміст положення (норми) чинного акта законодавства</a:t>
                      </a:r>
                      <a:endParaRPr lang="uk-UA" sz="1400" b="1" noProof="0" dirty="0">
                        <a:ln>
                          <a:noFill/>
                        </a:ln>
                        <a:solidFill>
                          <a:srgbClr val="000000"/>
                        </a:solidFill>
                        <a:effectLst/>
                        <a:latin typeface="Calibri"/>
                        <a:ea typeface="Calibri"/>
                        <a:cs typeface="Times New Roman"/>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450215" algn="ctr">
                        <a:lnSpc>
                          <a:spcPct val="115000"/>
                        </a:lnSpc>
                        <a:spcAft>
                          <a:spcPts val="0"/>
                        </a:spcAft>
                      </a:pPr>
                      <a:r>
                        <a:rPr lang="uk-UA" sz="1400" b="1" noProof="0">
                          <a:ln>
                            <a:noFill/>
                          </a:ln>
                          <a:solidFill>
                            <a:srgbClr val="000000"/>
                          </a:solidFill>
                          <a:effectLst/>
                        </a:rPr>
                        <a:t>Зміст відповідного положення (норми) проекту акта</a:t>
                      </a:r>
                      <a:endParaRPr lang="uk-UA" sz="1400" b="1" noProof="0">
                        <a:ln>
                          <a:noFill/>
                        </a:ln>
                        <a:solidFill>
                          <a:srgbClr val="000000"/>
                        </a:solidFill>
                        <a:effectLst/>
                        <a:latin typeface="Calibri"/>
                        <a:ea typeface="Calibri"/>
                        <a:cs typeface="Times New Roman"/>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5174">
                <a:tc gridSpan="2">
                  <a:txBody>
                    <a:bodyPr/>
                    <a:lstStyle/>
                    <a:p>
                      <a:pPr indent="450215" algn="ctr">
                        <a:spcAft>
                          <a:spcPts val="0"/>
                        </a:spcAft>
                      </a:pPr>
                      <a:r>
                        <a:rPr lang="uk-UA" sz="1600" b="1" noProof="0" smtClean="0">
                          <a:ln>
                            <a:noFill/>
                          </a:ln>
                          <a:solidFill>
                            <a:srgbClr val="000000"/>
                          </a:solidFill>
                          <a:effectLst/>
                        </a:rPr>
                        <a:t>Земельний кодекс України</a:t>
                      </a:r>
                    </a:p>
                    <a:p>
                      <a:pPr indent="450215" algn="ctr">
                        <a:spcAft>
                          <a:spcPts val="0"/>
                        </a:spcAft>
                      </a:pPr>
                      <a:r>
                        <a:rPr lang="uk-UA" sz="1600" b="1" noProof="0" smtClean="0">
                          <a:ln>
                            <a:noFill/>
                          </a:ln>
                          <a:solidFill>
                            <a:srgbClr val="000000"/>
                          </a:solidFill>
                          <a:effectLst/>
                        </a:rPr>
                        <a:t>(Відомості Верховної Ради України (ВВР), 2002, № 3-4, ст. 27)</a:t>
                      </a:r>
                      <a:endParaRPr lang="uk-UA" sz="1600" b="1" noProof="0">
                        <a:ln>
                          <a:noFill/>
                        </a:ln>
                        <a:solidFill>
                          <a:srgbClr val="000000"/>
                        </a:solidFill>
                        <a:effectLst/>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uk-UA"/>
                    </a:p>
                  </a:txBody>
                  <a:tcPr/>
                </a:tc>
              </a:tr>
              <a:tr h="4365661">
                <a:tc>
                  <a:txBody>
                    <a:bodyPr/>
                    <a:lstStyle/>
                    <a:p>
                      <a:pPr marL="0" indent="363538" algn="ctr" defTabSz="914400" rtl="0" eaLnBrk="1" latinLnBrk="0" hangingPunct="1"/>
                      <a:r>
                        <a:rPr lang="uk-UA" sz="1400" b="1" kern="1200" noProof="0" dirty="0" smtClean="0">
                          <a:ln>
                            <a:noFill/>
                          </a:ln>
                          <a:solidFill>
                            <a:srgbClr val="000000"/>
                          </a:solidFill>
                          <a:effectLst/>
                          <a:latin typeface="+mn-lt"/>
                          <a:ea typeface="+mn-ea"/>
                          <a:cs typeface="+mn-cs"/>
                        </a:rPr>
                        <a:t>Стаття 20. Встановлення та зміна цільового призначення земельних ділянок</a:t>
                      </a:r>
                    </a:p>
                    <a:p>
                      <a:pPr marL="0" indent="363538" algn="just" defTabSz="914400" rtl="0" eaLnBrk="1" latinLnBrk="0" hangingPunct="1">
                        <a:lnSpc>
                          <a:spcPct val="90000"/>
                        </a:lnSpc>
                      </a:pPr>
                      <a:r>
                        <a:rPr lang="uk-UA" sz="1400" b="0" kern="1200" noProof="0" dirty="0" smtClean="0">
                          <a:ln>
                            <a:noFill/>
                          </a:ln>
                          <a:solidFill>
                            <a:srgbClr val="000000"/>
                          </a:solidFill>
                          <a:effectLst/>
                          <a:latin typeface="+mn-lt"/>
                          <a:ea typeface="+mn-ea"/>
                          <a:cs typeface="+mn-cs"/>
                        </a:rPr>
                        <a:t>1. Віднесення земель до тієї чи іншої категорії здійснюється на підставі рішень органів державної влади, Верховної Ради Автономної Республіки Крим, Ради міністрів Автономної Республіки Крим та органів місцевого самоврядування відповідно до їх повноважень.</a:t>
                      </a:r>
                    </a:p>
                    <a:p>
                      <a:pPr marL="0" indent="363538" algn="just" defTabSz="914400" rtl="0" eaLnBrk="1" latinLnBrk="0" hangingPunct="1">
                        <a:lnSpc>
                          <a:spcPct val="90000"/>
                        </a:lnSpc>
                      </a:pPr>
                      <a:r>
                        <a:rPr lang="uk-UA" sz="1400" b="0" kern="1200" noProof="0" dirty="0" smtClean="0">
                          <a:ln>
                            <a:noFill/>
                          </a:ln>
                          <a:solidFill>
                            <a:srgbClr val="000000"/>
                          </a:solidFill>
                          <a:effectLst/>
                          <a:latin typeface="+mn-lt"/>
                          <a:ea typeface="+mn-ea"/>
                          <a:cs typeface="+mn-cs"/>
                        </a:rPr>
                        <a:t>Зміна цільового призначення земельних ділянок здійснюється за проектами землеустрою щодо їх відведення.</a:t>
                      </a:r>
                    </a:p>
                    <a:p>
                      <a:pPr marL="0" indent="363538" algn="just" defTabSz="914400" rtl="0" eaLnBrk="1" latinLnBrk="0" hangingPunct="1">
                        <a:lnSpc>
                          <a:spcPct val="90000"/>
                        </a:lnSpc>
                      </a:pPr>
                      <a:r>
                        <a:rPr lang="uk-UA" sz="1400" b="0" kern="1200" noProof="0" dirty="0" smtClean="0">
                          <a:ln>
                            <a:noFill/>
                          </a:ln>
                          <a:solidFill>
                            <a:srgbClr val="000000"/>
                          </a:solidFill>
                          <a:effectLst/>
                          <a:latin typeface="+mn-lt"/>
                          <a:ea typeface="+mn-ea"/>
                          <a:cs typeface="+mn-cs"/>
                        </a:rPr>
                        <a:t>2. Зміна цільового призначення земельних ділянок державної або комунальної власності провадиться Верховною Радою Автономної Республіки Крим, Радою міністрів Автономної Республіки Крим, органами виконавчої влади або органами місцевого самоврядування, які приймають рішення про затвердження проектів землеустрою щодо відведення земельних ділянок та передачу цих ділянок у власність або надання у користування відповідно до повноважень, визначених статтею 122 цього Кодексу.</a:t>
                      </a:r>
                    </a:p>
                    <a:p>
                      <a:pPr marL="0" indent="363538" algn="just" defTabSz="914400" rtl="0" eaLnBrk="1" latinLnBrk="0" hangingPunct="1"/>
                      <a:endParaRPr lang="uk-UA" sz="1400" b="0" kern="1200" noProof="0" dirty="0">
                        <a:ln>
                          <a:noFill/>
                        </a:ln>
                        <a:solidFill>
                          <a:srgbClr val="000000"/>
                        </a:solidFill>
                        <a:effectLst/>
                        <a:latin typeface="+mn-lt"/>
                        <a:ea typeface="+mn-ea"/>
                        <a:cs typeface="+mn-cs"/>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363538" algn="ctr">
                        <a:lnSpc>
                          <a:spcPct val="90000"/>
                        </a:lnSpc>
                      </a:pPr>
                      <a:r>
                        <a:rPr lang="uk-UA" sz="1400" b="1" kern="1200" noProof="0" dirty="0" smtClean="0">
                          <a:ln>
                            <a:noFill/>
                          </a:ln>
                          <a:solidFill>
                            <a:srgbClr val="000000"/>
                          </a:solidFill>
                          <a:effectLst/>
                          <a:latin typeface="+mn-lt"/>
                          <a:ea typeface="+mn-ea"/>
                          <a:cs typeface="+mn-cs"/>
                        </a:rPr>
                        <a:t>Стаття 20. Встановлення та зміна цільового призначення земельних ділянок</a:t>
                      </a:r>
                    </a:p>
                    <a:p>
                      <a:pPr marL="0" indent="363538" algn="just">
                        <a:lnSpc>
                          <a:spcPct val="90000"/>
                        </a:lnSpc>
                      </a:pPr>
                      <a:r>
                        <a:rPr lang="uk-UA" sz="1400" b="0" kern="1200" dirty="0" smtClean="0">
                          <a:ln>
                            <a:noFill/>
                          </a:ln>
                          <a:solidFill>
                            <a:srgbClr val="000000"/>
                          </a:solidFill>
                          <a:effectLst/>
                          <a:latin typeface="+mn-lt"/>
                          <a:ea typeface="+mn-ea"/>
                          <a:cs typeface="+mn-cs"/>
                        </a:rPr>
                        <a:t>1. Віднесення земель до тієї чи іншої категорії здійснюється на підставі рішень органів державної влади, Верховної Ради Автономної Республіки Крим, Ради міністрів Автономної Республіки Крим та органів місцевого самоврядування відповідно до їх повноважень.</a:t>
                      </a:r>
                    </a:p>
                    <a:p>
                      <a:pPr marL="0" indent="363538" algn="just">
                        <a:lnSpc>
                          <a:spcPct val="90000"/>
                        </a:lnSpc>
                      </a:pPr>
                      <a:r>
                        <a:rPr lang="uk-UA" sz="1400" b="0" kern="1200" dirty="0" smtClean="0">
                          <a:ln>
                            <a:noFill/>
                          </a:ln>
                          <a:solidFill>
                            <a:srgbClr val="000000"/>
                          </a:solidFill>
                          <a:effectLst/>
                          <a:latin typeface="+mn-lt"/>
                          <a:ea typeface="+mn-ea"/>
                          <a:cs typeface="+mn-cs"/>
                        </a:rPr>
                        <a:t>Зміна цільового призначення земельних ділянок здійснюється за проектами землеустрою щодо їх відведення, </a:t>
                      </a:r>
                      <a:r>
                        <a:rPr lang="uk-UA" sz="1400" b="1" kern="1200" dirty="0" smtClean="0">
                          <a:ln>
                            <a:noFill/>
                          </a:ln>
                          <a:solidFill>
                            <a:srgbClr val="000000"/>
                          </a:solidFill>
                          <a:effectLst/>
                          <a:latin typeface="+mn-lt"/>
                          <a:ea typeface="+mn-ea"/>
                          <a:cs typeface="+mn-cs"/>
                        </a:rPr>
                        <a:t>крім земельних ділянок, зазначених в абзаці третьому цієї частини.</a:t>
                      </a:r>
                    </a:p>
                    <a:p>
                      <a:pPr marL="0" indent="363538" algn="just">
                        <a:lnSpc>
                          <a:spcPct val="90000"/>
                        </a:lnSpc>
                      </a:pPr>
                      <a:r>
                        <a:rPr lang="uk-UA" sz="1400" b="1" kern="1200" dirty="0" smtClean="0">
                          <a:ln>
                            <a:noFill/>
                          </a:ln>
                          <a:solidFill>
                            <a:srgbClr val="000000"/>
                          </a:solidFill>
                          <a:effectLst/>
                          <a:latin typeface="+mn-lt"/>
                          <a:ea typeface="+mn-ea"/>
                          <a:cs typeface="+mn-cs"/>
                        </a:rPr>
                        <a:t>Зміна цільового призначення земельної ділянки сільськогосподарського призначення, що перебуває у приватній власності,  заліснення якої пройшло (відбулося) природним шляхом,  з віднесенням її до земель лісогосподарського призначення здійснюється без розроблення документації із землеустрою на підставі заяви її власника  до  органу зазначеного у частині третій цієї статті, до якої додаються акт  обстеження земельної ділянки складений органом, що здійснює державний контроль за використанням та охороною земель.</a:t>
                      </a:r>
                      <a:endParaRPr lang="uk-UA" sz="1400" b="1" kern="1200" noProof="0" dirty="0">
                        <a:ln>
                          <a:noFill/>
                        </a:ln>
                        <a:solidFill>
                          <a:srgbClr val="000000"/>
                        </a:solidFill>
                        <a:effectLst/>
                        <a:latin typeface="+mn-lt"/>
                        <a:ea typeface="+mn-ea"/>
                        <a:cs typeface="+mn-cs"/>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Прямоугольник 3"/>
          <p:cNvSpPr/>
          <p:nvPr/>
        </p:nvSpPr>
        <p:spPr>
          <a:xfrm>
            <a:off x="2267744" y="188640"/>
            <a:ext cx="4320480" cy="369332"/>
          </a:xfrm>
          <a:prstGeom prst="rect">
            <a:avLst/>
          </a:prstGeom>
        </p:spPr>
        <p:txBody>
          <a:bodyPr wrap="square">
            <a:spAutoFit/>
          </a:bodyPr>
          <a:lstStyle/>
          <a:p>
            <a:pPr lvl="0" indent="450850" algn="ctr"/>
            <a:r>
              <a:rPr lang="uk-UA" b="0" spc="300" dirty="0">
                <a:ln w="18415" cmpd="sng">
                  <a:solidFill>
                    <a:srgbClr val="FFFFFF"/>
                  </a:solidFill>
                  <a:prstDash val="solid"/>
                </a:ln>
                <a:solidFill>
                  <a:srgbClr val="FFFFFF"/>
                </a:solidFill>
                <a:ea typeface="Calibri" pitchFamily="34" charset="0"/>
                <a:cs typeface="Times New Roman" pitchFamily="18" charset="0"/>
              </a:rPr>
              <a:t>ПОРІВНЯЛЬНА  ТАБЛИЦЯ</a:t>
            </a:r>
          </a:p>
        </p:txBody>
      </p:sp>
    </p:spTree>
    <p:extLst>
      <p:ext uri="{BB962C8B-B14F-4D97-AF65-F5344CB8AC3E}">
        <p14:creationId xmlns:p14="http://schemas.microsoft.com/office/powerpoint/2010/main" val="1006976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588224" y="6329065"/>
            <a:ext cx="2133600" cy="340295"/>
          </a:xfrm>
        </p:spPr>
        <p:txBody>
          <a:bodyPr/>
          <a:lstStyle/>
          <a:p>
            <a:fld id="{F2DB6F33-C985-42E3-AB98-3834FD95971D}" type="slidenum">
              <a:rPr lang="ru-RU" sz="2000">
                <a:latin typeface="Arial Black" pitchFamily="34" charset="0"/>
              </a:rPr>
              <a:pPr/>
              <a:t>7</a:t>
            </a:fld>
            <a:endParaRPr lang="ru-RU" sz="2000" dirty="0">
              <a:latin typeface="Arial Black"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527713159"/>
              </p:ext>
            </p:extLst>
          </p:nvPr>
        </p:nvGraphicFramePr>
        <p:xfrm>
          <a:off x="107503" y="764704"/>
          <a:ext cx="8928993" cy="5578976"/>
        </p:xfrm>
        <a:graphic>
          <a:graphicData uri="http://schemas.openxmlformats.org/drawingml/2006/table">
            <a:tbl>
              <a:tblPr firstRow="1" firstCol="1" bandRow="1">
                <a:tableStyleId>{5940675A-B579-460E-94D1-54222C63F5DA}</a:tableStyleId>
              </a:tblPr>
              <a:tblGrid>
                <a:gridCol w="4464496"/>
                <a:gridCol w="4464497"/>
              </a:tblGrid>
              <a:tr h="504056">
                <a:tc>
                  <a:txBody>
                    <a:bodyPr/>
                    <a:lstStyle/>
                    <a:p>
                      <a:pPr indent="450215" algn="ctr">
                        <a:lnSpc>
                          <a:spcPct val="115000"/>
                        </a:lnSpc>
                        <a:spcAft>
                          <a:spcPts val="0"/>
                        </a:spcAft>
                      </a:pPr>
                      <a:r>
                        <a:rPr lang="uk-UA" sz="1400" b="1" noProof="0" dirty="0">
                          <a:ln>
                            <a:noFill/>
                          </a:ln>
                          <a:solidFill>
                            <a:srgbClr val="000000"/>
                          </a:solidFill>
                          <a:effectLst/>
                        </a:rPr>
                        <a:t>Зміст положення (норми) чинного акта законодавства</a:t>
                      </a:r>
                      <a:endParaRPr lang="uk-UA" sz="1400" b="1" noProof="0" dirty="0">
                        <a:ln>
                          <a:noFill/>
                        </a:ln>
                        <a:solidFill>
                          <a:srgbClr val="000000"/>
                        </a:solidFill>
                        <a:effectLst/>
                        <a:latin typeface="Calibri"/>
                        <a:ea typeface="Calibri"/>
                        <a:cs typeface="Times New Roman"/>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450215" algn="ctr">
                        <a:lnSpc>
                          <a:spcPct val="115000"/>
                        </a:lnSpc>
                        <a:spcAft>
                          <a:spcPts val="0"/>
                        </a:spcAft>
                      </a:pPr>
                      <a:r>
                        <a:rPr lang="uk-UA" sz="1400" b="1" noProof="0" dirty="0">
                          <a:ln>
                            <a:noFill/>
                          </a:ln>
                          <a:solidFill>
                            <a:srgbClr val="000000"/>
                          </a:solidFill>
                          <a:effectLst/>
                        </a:rPr>
                        <a:t>Зміст відповідного положення (норми) проекту акта</a:t>
                      </a:r>
                      <a:endParaRPr lang="uk-UA" sz="1400" b="1" noProof="0" dirty="0">
                        <a:ln>
                          <a:noFill/>
                        </a:ln>
                        <a:solidFill>
                          <a:srgbClr val="000000"/>
                        </a:solidFill>
                        <a:effectLst/>
                        <a:latin typeface="Calibri"/>
                        <a:ea typeface="Calibri"/>
                        <a:cs typeface="Times New Roman"/>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0359">
                <a:tc gridSpan="2">
                  <a:txBody>
                    <a:bodyPr/>
                    <a:lstStyle/>
                    <a:p>
                      <a:pPr indent="450215" algn="ctr">
                        <a:spcAft>
                          <a:spcPts val="0"/>
                        </a:spcAft>
                      </a:pPr>
                      <a:r>
                        <a:rPr lang="uk-UA" sz="1600" b="1" noProof="0" dirty="0" smtClean="0">
                          <a:ln>
                            <a:noFill/>
                          </a:ln>
                          <a:solidFill>
                            <a:srgbClr val="000000"/>
                          </a:solidFill>
                          <a:effectLst/>
                        </a:rPr>
                        <a:t>Земельний кодекс України</a:t>
                      </a:r>
                    </a:p>
                    <a:p>
                      <a:pPr indent="450215" algn="ctr">
                        <a:spcAft>
                          <a:spcPts val="0"/>
                        </a:spcAft>
                      </a:pPr>
                      <a:r>
                        <a:rPr lang="uk-UA" sz="1600" b="1" noProof="0" dirty="0" smtClean="0">
                          <a:ln>
                            <a:noFill/>
                          </a:ln>
                          <a:solidFill>
                            <a:srgbClr val="000000"/>
                          </a:solidFill>
                          <a:effectLst/>
                        </a:rPr>
                        <a:t>(Відомості Верховної Ради України (ВВР), 2002, № 3-4, ст.27)</a:t>
                      </a:r>
                      <a:endParaRPr lang="uk-UA" sz="1600" b="1" noProof="0" dirty="0">
                        <a:ln>
                          <a:noFill/>
                        </a:ln>
                        <a:solidFill>
                          <a:srgbClr val="000000"/>
                        </a:solidFill>
                        <a:effectLst/>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uk-UA"/>
                    </a:p>
                  </a:txBody>
                  <a:tcPr/>
                </a:tc>
              </a:tr>
              <a:tr h="3525421">
                <a:tc>
                  <a:txBody>
                    <a:bodyPr/>
                    <a:lstStyle/>
                    <a:p>
                      <a:pPr marL="0" marR="285750" indent="0" algn="ctr" defTabSz="914400" rtl="0" eaLnBrk="1" fontAlgn="auto" latinLnBrk="0" hangingPunct="1">
                        <a:lnSpc>
                          <a:spcPct val="115000"/>
                        </a:lnSpc>
                        <a:spcBef>
                          <a:spcPts val="750"/>
                        </a:spcBef>
                        <a:spcAft>
                          <a:spcPts val="0"/>
                        </a:spcAft>
                        <a:buClrTx/>
                        <a:buSzTx/>
                        <a:buFontTx/>
                        <a:buNone/>
                        <a:tabLst/>
                        <a:defRPr/>
                      </a:pPr>
                      <a:r>
                        <a:rPr lang="uk-UA" sz="1400" b="1" kern="1200" noProof="0" dirty="0" smtClean="0">
                          <a:ln>
                            <a:noFill/>
                          </a:ln>
                          <a:solidFill>
                            <a:srgbClr val="000000"/>
                          </a:solidFill>
                          <a:effectLst/>
                          <a:latin typeface="+mn-lt"/>
                          <a:ea typeface="+mn-ea"/>
                          <a:cs typeface="+mn-cs"/>
                        </a:rPr>
                        <a:t>Стаття 57. Використання земель лісогосподарського призначення</a:t>
                      </a:r>
                    </a:p>
                    <a:p>
                      <a:pPr marL="0" marR="285750" indent="0" algn="ctr" defTabSz="914400" rtl="0" eaLnBrk="1" fontAlgn="auto" latinLnBrk="0" hangingPunct="1">
                        <a:lnSpc>
                          <a:spcPct val="115000"/>
                        </a:lnSpc>
                        <a:spcBef>
                          <a:spcPts val="750"/>
                        </a:spcBef>
                        <a:spcAft>
                          <a:spcPts val="0"/>
                        </a:spcAft>
                        <a:buClrTx/>
                        <a:buSzTx/>
                        <a:buFontTx/>
                        <a:buNone/>
                        <a:tabLst/>
                        <a:defRPr/>
                      </a:pPr>
                      <a:endParaRPr lang="uk-UA" sz="1400" b="1" kern="1200" noProof="0" dirty="0" smtClean="0">
                        <a:ln>
                          <a:noFill/>
                        </a:ln>
                        <a:solidFill>
                          <a:srgbClr val="000000"/>
                        </a:solidFill>
                        <a:effectLst/>
                        <a:latin typeface="+mn-lt"/>
                        <a:ea typeface="+mn-ea"/>
                        <a:cs typeface="+mn-cs"/>
                      </a:endParaRPr>
                    </a:p>
                    <a:p>
                      <a:pPr marL="0" indent="363538" algn="just"/>
                      <a:r>
                        <a:rPr lang="uk-UA" sz="1400" b="0" kern="1200" noProof="0" dirty="0" smtClean="0">
                          <a:ln>
                            <a:noFill/>
                          </a:ln>
                          <a:solidFill>
                            <a:srgbClr val="000000"/>
                          </a:solidFill>
                          <a:effectLst/>
                          <a:latin typeface="+mn-lt"/>
                          <a:ea typeface="+mn-ea"/>
                          <a:cs typeface="+mn-cs"/>
                        </a:rPr>
                        <a:t>1. Земельні ділянки лісогосподарського призначення за рішенням органів виконавчої влади або органів місцевого самоврядування надаються в постійне користування спеціалізованим державним або комунальним лісогосподарським підприємствам, іншим державним і комунальним підприємствам, установам та організаціям, у яких створено спеціалізовані підрозділи, для ведення лісового господарства.</a:t>
                      </a:r>
                    </a:p>
                    <a:p>
                      <a:pPr marL="0" indent="363538" algn="just"/>
                      <a:endParaRPr lang="uk-UA" sz="1400" b="0" kern="1200" noProof="0" dirty="0" smtClean="0">
                        <a:ln>
                          <a:noFill/>
                        </a:ln>
                        <a:solidFill>
                          <a:srgbClr val="000000"/>
                        </a:solidFill>
                        <a:effectLst/>
                        <a:latin typeface="+mn-lt"/>
                        <a:ea typeface="+mn-ea"/>
                        <a:cs typeface="+mn-cs"/>
                      </a:endParaRPr>
                    </a:p>
                    <a:p>
                      <a:pPr marL="0" indent="363538" algn="just"/>
                      <a:r>
                        <a:rPr lang="uk-UA" sz="1600" b="1" kern="1200" noProof="0" dirty="0" smtClean="0">
                          <a:ln>
                            <a:noFill/>
                          </a:ln>
                          <a:solidFill>
                            <a:srgbClr val="000000"/>
                          </a:solidFill>
                          <a:effectLst/>
                          <a:latin typeface="+mn-lt"/>
                          <a:ea typeface="+mn-ea"/>
                          <a:cs typeface="+mn-cs"/>
                        </a:rPr>
                        <a:t>Частина відсутня</a:t>
                      </a:r>
                    </a:p>
                    <a:p>
                      <a:pPr marL="0" indent="363538" algn="just"/>
                      <a:r>
                        <a:rPr lang="uk-UA" sz="1400" b="0" kern="1200" noProof="0" dirty="0" smtClean="0">
                          <a:ln>
                            <a:noFill/>
                          </a:ln>
                          <a:solidFill>
                            <a:srgbClr val="000000"/>
                          </a:solidFill>
                          <a:effectLst/>
                          <a:latin typeface="+mn-lt"/>
                          <a:ea typeface="+mn-ea"/>
                          <a:cs typeface="+mn-cs"/>
                        </a:rPr>
                        <a:t>  </a:t>
                      </a:r>
                    </a:p>
                    <a:p>
                      <a:pPr marL="0" indent="363538" algn="just"/>
                      <a:r>
                        <a:rPr lang="uk-UA" sz="1400" b="0" kern="1200" noProof="0" dirty="0" smtClean="0">
                          <a:ln>
                            <a:noFill/>
                          </a:ln>
                          <a:solidFill>
                            <a:srgbClr val="000000"/>
                          </a:solidFill>
                          <a:effectLst/>
                          <a:latin typeface="+mn-lt"/>
                          <a:ea typeface="+mn-ea"/>
                          <a:cs typeface="+mn-cs"/>
                        </a:rPr>
                        <a:t>2. Порядок використання земель лісогосподарського призначення визначається законом.</a:t>
                      </a:r>
                      <a:endParaRPr lang="uk-UA" sz="1400" b="0" kern="1200" noProof="0" dirty="0">
                        <a:ln>
                          <a:noFill/>
                        </a:ln>
                        <a:solidFill>
                          <a:srgbClr val="000000"/>
                        </a:solidFill>
                        <a:effectLst/>
                        <a:latin typeface="+mn-lt"/>
                        <a:ea typeface="+mn-ea"/>
                        <a:cs typeface="+mn-cs"/>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85750" indent="363538" algn="ctr" defTabSz="914400" rtl="0" eaLnBrk="1" fontAlgn="auto" latinLnBrk="0" hangingPunct="1">
                        <a:lnSpc>
                          <a:spcPct val="115000"/>
                        </a:lnSpc>
                        <a:spcBef>
                          <a:spcPts val="750"/>
                        </a:spcBef>
                        <a:spcAft>
                          <a:spcPts val="0"/>
                        </a:spcAft>
                        <a:buClrTx/>
                        <a:buSzTx/>
                        <a:buFontTx/>
                        <a:buNone/>
                        <a:tabLst/>
                        <a:defRPr/>
                      </a:pPr>
                      <a:r>
                        <a:rPr lang="uk-UA" sz="1400" b="1" kern="1200" noProof="0" dirty="0" smtClean="0">
                          <a:ln>
                            <a:noFill/>
                          </a:ln>
                          <a:solidFill>
                            <a:srgbClr val="000000"/>
                          </a:solidFill>
                          <a:effectLst/>
                          <a:latin typeface="+mn-lt"/>
                          <a:ea typeface="+mn-ea"/>
                          <a:cs typeface="+mn-cs"/>
                        </a:rPr>
                        <a:t>Стаття 57. Використання земель лісогосподарського призначення</a:t>
                      </a:r>
                    </a:p>
                    <a:p>
                      <a:pPr marL="0" indent="363538" algn="just">
                        <a:lnSpc>
                          <a:spcPct val="80000"/>
                        </a:lnSpc>
                      </a:pPr>
                      <a:r>
                        <a:rPr lang="uk-UA" sz="1400" kern="1200" noProof="0" dirty="0" smtClean="0">
                          <a:solidFill>
                            <a:srgbClr val="000000"/>
                          </a:solidFill>
                          <a:effectLst/>
                          <a:latin typeface="+mn-lt"/>
                          <a:ea typeface="+mn-ea"/>
                          <a:cs typeface="+mn-cs"/>
                        </a:rPr>
                        <a:t>1. Земельні ділянки лісогосподарського призначення </a:t>
                      </a:r>
                      <a:r>
                        <a:rPr lang="uk-UA" sz="1400" b="1" kern="1200" noProof="0" dirty="0" smtClean="0">
                          <a:solidFill>
                            <a:srgbClr val="000000"/>
                          </a:solidFill>
                          <a:effectLst/>
                          <a:latin typeface="+mn-lt"/>
                          <a:ea typeface="+mn-ea"/>
                          <a:cs typeface="+mn-cs"/>
                        </a:rPr>
                        <a:t>державної та комунальної власност</a:t>
                      </a:r>
                      <a:r>
                        <a:rPr lang="uk-UA" sz="1400" kern="1200" noProof="0" dirty="0" smtClean="0">
                          <a:solidFill>
                            <a:srgbClr val="000000"/>
                          </a:solidFill>
                          <a:effectLst/>
                          <a:latin typeface="+mn-lt"/>
                          <a:ea typeface="+mn-ea"/>
                          <a:cs typeface="+mn-cs"/>
                        </a:rPr>
                        <a:t>і за рішенням органів виконавчої влади або органів місцевого самоврядування надаються в постійне користування спеціалізованим державним або комунальним лісогосподарським підприємствам, іншим державним і комунальним підприємствам, установам та організаціям, у яких створено спеціалізовані підрозділи, для ведення лісового господарства.</a:t>
                      </a:r>
                    </a:p>
                    <a:p>
                      <a:pPr marL="0" indent="363538" algn="just">
                        <a:lnSpc>
                          <a:spcPct val="80000"/>
                        </a:lnSpc>
                      </a:pPr>
                      <a:r>
                        <a:rPr lang="uk-UA" sz="1400" b="1" kern="1200" noProof="0" dirty="0" smtClean="0">
                          <a:solidFill>
                            <a:srgbClr val="000000"/>
                          </a:solidFill>
                          <a:effectLst/>
                          <a:latin typeface="+mn-lt"/>
                          <a:ea typeface="+mn-ea"/>
                          <a:cs typeface="+mn-cs"/>
                        </a:rPr>
                        <a:t>1-1. Земельні</a:t>
                      </a:r>
                      <a:r>
                        <a:rPr lang="uk-UA" sz="1400" kern="1200" noProof="0" dirty="0" smtClean="0">
                          <a:solidFill>
                            <a:srgbClr val="000000"/>
                          </a:solidFill>
                          <a:effectLst/>
                          <a:latin typeface="+mn-lt"/>
                          <a:ea typeface="+mn-ea"/>
                          <a:cs typeface="+mn-cs"/>
                        </a:rPr>
                        <a:t> ділянки сільськогосподарського призначення, </a:t>
                      </a:r>
                      <a:r>
                        <a:rPr lang="uk-UA" sz="1400" b="1" kern="1200" noProof="0" dirty="0" smtClean="0">
                          <a:solidFill>
                            <a:srgbClr val="000000"/>
                          </a:solidFill>
                          <a:effectLst/>
                          <a:latin typeface="+mn-lt"/>
                          <a:ea typeface="+mn-ea"/>
                          <a:cs typeface="+mn-cs"/>
                        </a:rPr>
                        <a:t>заліснення яких пройшло (відбулося) природним шляхом, можуть бути віднесені в порядку, визначеному цим Кодексом, до земель лісогосподарського призначення. Встановлення факту заліснення природним шляхом земельної ділянки сільськогосподарського призначення здійснюється в порядку здійснення державного контролю за використанням та охороною земель.</a:t>
                      </a:r>
                      <a:endParaRPr lang="uk-UA" sz="1400" kern="1200" noProof="0" dirty="0" smtClean="0">
                        <a:solidFill>
                          <a:srgbClr val="000000"/>
                        </a:solidFill>
                        <a:effectLst/>
                        <a:latin typeface="+mn-lt"/>
                        <a:ea typeface="+mn-ea"/>
                        <a:cs typeface="+mn-cs"/>
                      </a:endParaRPr>
                    </a:p>
                    <a:p>
                      <a:pPr marL="0" indent="363538" algn="just">
                        <a:lnSpc>
                          <a:spcPct val="80000"/>
                        </a:lnSpc>
                      </a:pPr>
                      <a:r>
                        <a:rPr lang="uk-UA" sz="1400" kern="1200" noProof="0" dirty="0" smtClean="0">
                          <a:solidFill>
                            <a:srgbClr val="000000"/>
                          </a:solidFill>
                          <a:effectLst/>
                          <a:latin typeface="+mn-lt"/>
                          <a:ea typeface="+mn-ea"/>
                          <a:cs typeface="+mn-cs"/>
                        </a:rPr>
                        <a:t>2. Порядок використання земель лісогосподарського призначення визначається законом.</a:t>
                      </a:r>
                      <a:endParaRPr lang="uk-UA" sz="1100" b="0" kern="1200" noProof="0" dirty="0">
                        <a:ln>
                          <a:noFill/>
                        </a:ln>
                        <a:solidFill>
                          <a:srgbClr val="000000"/>
                        </a:solidFill>
                        <a:effectLst/>
                        <a:latin typeface="+mn-lt"/>
                        <a:ea typeface="+mn-ea"/>
                        <a:cs typeface="+mn-cs"/>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Прямоугольник 3"/>
          <p:cNvSpPr/>
          <p:nvPr/>
        </p:nvSpPr>
        <p:spPr>
          <a:xfrm>
            <a:off x="2267744" y="188640"/>
            <a:ext cx="4320480" cy="369332"/>
          </a:xfrm>
          <a:prstGeom prst="rect">
            <a:avLst/>
          </a:prstGeom>
        </p:spPr>
        <p:txBody>
          <a:bodyPr wrap="square">
            <a:spAutoFit/>
          </a:bodyPr>
          <a:lstStyle/>
          <a:p>
            <a:pPr lvl="0" indent="450850" algn="ctr"/>
            <a:r>
              <a:rPr lang="uk-UA" b="0" spc="300" dirty="0">
                <a:ln w="18415" cmpd="sng">
                  <a:solidFill>
                    <a:srgbClr val="FFFFFF"/>
                  </a:solidFill>
                  <a:prstDash val="solid"/>
                </a:ln>
                <a:solidFill>
                  <a:srgbClr val="FFFFFF"/>
                </a:solidFill>
                <a:ea typeface="Calibri" pitchFamily="34" charset="0"/>
                <a:cs typeface="Times New Roman" pitchFamily="18" charset="0"/>
              </a:rPr>
              <a:t>ПОРІВНЯЛЬНА  </a:t>
            </a:r>
            <a:r>
              <a:rPr lang="uk-UA" b="0" spc="300" dirty="0" smtClean="0">
                <a:ln w="18415" cmpd="sng">
                  <a:solidFill>
                    <a:srgbClr val="FFFFFF"/>
                  </a:solidFill>
                  <a:prstDash val="solid"/>
                </a:ln>
                <a:solidFill>
                  <a:srgbClr val="FFFFFF"/>
                </a:solidFill>
                <a:ea typeface="Calibri" pitchFamily="34" charset="0"/>
                <a:cs typeface="Times New Roman" pitchFamily="18" charset="0"/>
              </a:rPr>
              <a:t>ТАБЛИЦЯ</a:t>
            </a:r>
            <a:endParaRPr lang="uk-UA" b="0" spc="300" dirty="0">
              <a:ln w="18415" cmpd="sng">
                <a:solidFill>
                  <a:srgbClr val="FFFFFF"/>
                </a:solidFill>
                <a:prstDash val="solid"/>
              </a:ln>
              <a:solidFill>
                <a:srgbClr val="FFFFFF"/>
              </a:solidFill>
              <a:ea typeface="Calibri" pitchFamily="34" charset="0"/>
              <a:cs typeface="Times New Roman" pitchFamily="18" charset="0"/>
            </a:endParaRPr>
          </a:p>
        </p:txBody>
      </p:sp>
    </p:spTree>
    <p:extLst>
      <p:ext uri="{BB962C8B-B14F-4D97-AF65-F5344CB8AC3E}">
        <p14:creationId xmlns:p14="http://schemas.microsoft.com/office/powerpoint/2010/main" val="4200212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588224" y="6329065"/>
            <a:ext cx="2133600" cy="340295"/>
          </a:xfrm>
        </p:spPr>
        <p:txBody>
          <a:bodyPr/>
          <a:lstStyle/>
          <a:p>
            <a:fld id="{F2DB6F33-C985-42E3-AB98-3834FD95971D}" type="slidenum">
              <a:rPr lang="ru-RU" sz="2000">
                <a:latin typeface="Arial Black" pitchFamily="34" charset="0"/>
              </a:rPr>
              <a:pPr/>
              <a:t>8</a:t>
            </a:fld>
            <a:endParaRPr lang="ru-RU" sz="2000" dirty="0">
              <a:latin typeface="Arial Black"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77159356"/>
              </p:ext>
            </p:extLst>
          </p:nvPr>
        </p:nvGraphicFramePr>
        <p:xfrm>
          <a:off x="107503" y="764704"/>
          <a:ext cx="8928993" cy="5172068"/>
        </p:xfrm>
        <a:graphic>
          <a:graphicData uri="http://schemas.openxmlformats.org/drawingml/2006/table">
            <a:tbl>
              <a:tblPr firstRow="1" firstCol="1" bandRow="1">
                <a:tableStyleId>{5940675A-B579-460E-94D1-54222C63F5DA}</a:tableStyleId>
              </a:tblPr>
              <a:tblGrid>
                <a:gridCol w="4464496"/>
                <a:gridCol w="4464497"/>
              </a:tblGrid>
              <a:tr h="504056">
                <a:tc>
                  <a:txBody>
                    <a:bodyPr/>
                    <a:lstStyle/>
                    <a:p>
                      <a:pPr indent="450215" algn="ctr">
                        <a:lnSpc>
                          <a:spcPct val="115000"/>
                        </a:lnSpc>
                        <a:spcAft>
                          <a:spcPts val="0"/>
                        </a:spcAft>
                      </a:pPr>
                      <a:r>
                        <a:rPr lang="uk-UA" sz="1400" b="1" noProof="0" dirty="0">
                          <a:ln>
                            <a:noFill/>
                          </a:ln>
                          <a:solidFill>
                            <a:srgbClr val="000000"/>
                          </a:solidFill>
                          <a:effectLst/>
                        </a:rPr>
                        <a:t>Зміст положення (норми) чинного акта законодавства</a:t>
                      </a:r>
                      <a:endParaRPr lang="uk-UA" sz="1400" b="1" noProof="0" dirty="0">
                        <a:ln>
                          <a:noFill/>
                        </a:ln>
                        <a:solidFill>
                          <a:srgbClr val="000000"/>
                        </a:solidFill>
                        <a:effectLst/>
                        <a:latin typeface="Calibri"/>
                        <a:ea typeface="Calibri"/>
                        <a:cs typeface="Times New Roman"/>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450215" algn="ctr">
                        <a:lnSpc>
                          <a:spcPct val="115000"/>
                        </a:lnSpc>
                        <a:spcAft>
                          <a:spcPts val="0"/>
                        </a:spcAft>
                      </a:pPr>
                      <a:r>
                        <a:rPr lang="uk-UA" sz="1400" b="1" noProof="0" dirty="0">
                          <a:ln>
                            <a:noFill/>
                          </a:ln>
                          <a:solidFill>
                            <a:srgbClr val="000000"/>
                          </a:solidFill>
                          <a:effectLst/>
                        </a:rPr>
                        <a:t>Зміст відповідного положення (норми) проекту акта</a:t>
                      </a:r>
                      <a:endParaRPr lang="uk-UA" sz="1400" b="1" noProof="0" dirty="0">
                        <a:ln>
                          <a:noFill/>
                        </a:ln>
                        <a:solidFill>
                          <a:srgbClr val="000000"/>
                        </a:solidFill>
                        <a:effectLst/>
                        <a:latin typeface="Calibri"/>
                        <a:ea typeface="Calibri"/>
                        <a:cs typeface="Times New Roman"/>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0359">
                <a:tc gridSpan="2">
                  <a:txBody>
                    <a:bodyPr/>
                    <a:lstStyle/>
                    <a:p>
                      <a:pPr indent="450215" algn="ctr">
                        <a:spcAft>
                          <a:spcPts val="0"/>
                        </a:spcAft>
                      </a:pPr>
                      <a:r>
                        <a:rPr lang="uk-UA" sz="1600" b="1" noProof="0" dirty="0" smtClean="0">
                          <a:ln>
                            <a:noFill/>
                          </a:ln>
                          <a:solidFill>
                            <a:srgbClr val="000000"/>
                          </a:solidFill>
                          <a:effectLst/>
                        </a:rPr>
                        <a:t>Земельний кодекс України</a:t>
                      </a:r>
                    </a:p>
                    <a:p>
                      <a:pPr indent="450215" algn="ctr">
                        <a:spcAft>
                          <a:spcPts val="0"/>
                        </a:spcAft>
                      </a:pPr>
                      <a:r>
                        <a:rPr lang="uk-UA" sz="1600" b="1" noProof="0" dirty="0" smtClean="0">
                          <a:ln>
                            <a:noFill/>
                          </a:ln>
                          <a:solidFill>
                            <a:srgbClr val="000000"/>
                          </a:solidFill>
                          <a:effectLst/>
                        </a:rPr>
                        <a:t>(Відомості Верховної Ради України (ВВР), 2002, № 3-4, ст.27)</a:t>
                      </a:r>
                      <a:endParaRPr lang="uk-UA" sz="1600" b="1" noProof="0" dirty="0">
                        <a:ln>
                          <a:noFill/>
                        </a:ln>
                        <a:solidFill>
                          <a:srgbClr val="000000"/>
                        </a:solidFill>
                        <a:effectLst/>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uk-UA"/>
                    </a:p>
                  </a:txBody>
                  <a:tcPr/>
                </a:tc>
              </a:tr>
              <a:tr h="3525421">
                <a:tc>
                  <a:txBody>
                    <a:bodyPr/>
                    <a:lstStyle/>
                    <a:p>
                      <a:pPr marL="0" marR="285750" indent="0" algn="ctr" defTabSz="914400" rtl="0" eaLnBrk="1" fontAlgn="auto" latinLnBrk="0" hangingPunct="1">
                        <a:lnSpc>
                          <a:spcPct val="115000"/>
                        </a:lnSpc>
                        <a:spcBef>
                          <a:spcPts val="750"/>
                        </a:spcBef>
                        <a:spcAft>
                          <a:spcPts val="0"/>
                        </a:spcAft>
                        <a:buClrTx/>
                        <a:buSzTx/>
                        <a:buFontTx/>
                        <a:buNone/>
                        <a:tabLst/>
                        <a:defRPr/>
                      </a:pPr>
                      <a:r>
                        <a:rPr lang="uk-UA" sz="1400" b="1" kern="1200" noProof="0" dirty="0" smtClean="0">
                          <a:ln>
                            <a:noFill/>
                          </a:ln>
                          <a:solidFill>
                            <a:srgbClr val="000000"/>
                          </a:solidFill>
                          <a:effectLst/>
                          <a:latin typeface="+mn-lt"/>
                          <a:ea typeface="+mn-ea"/>
                          <a:cs typeface="+mn-cs"/>
                        </a:rPr>
                        <a:t>Стаття 208. Звільнення від відшкодування втрат сільськогосподарського та лісогосподарського виробництва</a:t>
                      </a:r>
                    </a:p>
                    <a:p>
                      <a:pPr marL="0" indent="363538" algn="just"/>
                      <a:r>
                        <a:rPr lang="uk-UA" sz="1400" b="0" kern="1200" noProof="0" dirty="0" smtClean="0">
                          <a:ln>
                            <a:noFill/>
                          </a:ln>
                          <a:solidFill>
                            <a:srgbClr val="000000"/>
                          </a:solidFill>
                          <a:effectLst/>
                          <a:latin typeface="+mn-lt"/>
                          <a:ea typeface="+mn-ea"/>
                          <a:cs typeface="+mn-cs"/>
                        </a:rPr>
                        <a:t>1. …</a:t>
                      </a:r>
                    </a:p>
                    <a:p>
                      <a:pPr marL="0" indent="363538" algn="just"/>
                      <a:endParaRPr lang="uk-UA" sz="1400" b="0" kern="1200" noProof="0" dirty="0" smtClean="0">
                        <a:ln>
                          <a:noFill/>
                        </a:ln>
                        <a:solidFill>
                          <a:srgbClr val="000000"/>
                        </a:solidFill>
                        <a:effectLst/>
                        <a:latin typeface="+mn-lt"/>
                        <a:ea typeface="+mn-ea"/>
                        <a:cs typeface="+mn-cs"/>
                      </a:endParaRPr>
                    </a:p>
                    <a:p>
                      <a:pPr marL="0" indent="363538" algn="just"/>
                      <a:endParaRPr lang="uk-UA" sz="1400" b="0" kern="1200" noProof="0" dirty="0" smtClean="0">
                        <a:ln>
                          <a:noFill/>
                        </a:ln>
                        <a:solidFill>
                          <a:srgbClr val="000000"/>
                        </a:solidFill>
                        <a:effectLst/>
                        <a:latin typeface="+mn-lt"/>
                        <a:ea typeface="+mn-ea"/>
                        <a:cs typeface="+mn-cs"/>
                      </a:endParaRPr>
                    </a:p>
                    <a:p>
                      <a:pPr marL="0" indent="363538" algn="just"/>
                      <a:endParaRPr lang="uk-UA" sz="1400" b="0" kern="1200" noProof="0" dirty="0" smtClean="0">
                        <a:ln>
                          <a:noFill/>
                        </a:ln>
                        <a:solidFill>
                          <a:srgbClr val="000000"/>
                        </a:solidFill>
                        <a:effectLst/>
                        <a:latin typeface="+mn-lt"/>
                        <a:ea typeface="+mn-ea"/>
                        <a:cs typeface="+mn-cs"/>
                      </a:endParaRPr>
                    </a:p>
                    <a:p>
                      <a:pPr marL="0" indent="363538" algn="just"/>
                      <a:endParaRPr lang="uk-UA" sz="1400" b="0" kern="1200" noProof="0" dirty="0" smtClean="0">
                        <a:ln>
                          <a:noFill/>
                        </a:ln>
                        <a:solidFill>
                          <a:srgbClr val="000000"/>
                        </a:solidFill>
                        <a:effectLst/>
                        <a:latin typeface="+mn-lt"/>
                        <a:ea typeface="+mn-ea"/>
                        <a:cs typeface="+mn-cs"/>
                      </a:endParaRPr>
                    </a:p>
                    <a:p>
                      <a:pPr marL="0" indent="363538" algn="just"/>
                      <a:r>
                        <a:rPr lang="uk-UA" sz="1600" b="1" kern="1200" noProof="0" dirty="0" smtClean="0">
                          <a:ln>
                            <a:noFill/>
                          </a:ln>
                          <a:solidFill>
                            <a:srgbClr val="000000"/>
                          </a:solidFill>
                          <a:effectLst/>
                          <a:latin typeface="+mn-lt"/>
                          <a:ea typeface="+mn-ea"/>
                          <a:cs typeface="+mn-cs"/>
                        </a:rPr>
                        <a:t>Абзац відсутній</a:t>
                      </a:r>
                    </a:p>
                    <a:p>
                      <a:pPr marL="0" indent="363538" algn="just"/>
                      <a:r>
                        <a:rPr lang="uk-UA" sz="1400" b="0" kern="1200" noProof="0" dirty="0" smtClean="0">
                          <a:ln>
                            <a:noFill/>
                          </a:ln>
                          <a:solidFill>
                            <a:srgbClr val="000000"/>
                          </a:solidFill>
                          <a:effectLst/>
                          <a:latin typeface="+mn-lt"/>
                          <a:ea typeface="+mn-ea"/>
                          <a:cs typeface="+mn-cs"/>
                        </a:rPr>
                        <a:t>  </a:t>
                      </a:r>
                    </a:p>
                    <a:p>
                      <a:pPr marL="0" indent="363538" algn="just"/>
                      <a:endParaRPr lang="uk-UA" sz="1400" kern="1200" dirty="0" smtClean="0">
                        <a:solidFill>
                          <a:srgbClr val="000000"/>
                        </a:solidFill>
                        <a:effectLst/>
                        <a:latin typeface="+mn-lt"/>
                        <a:ea typeface="+mn-ea"/>
                        <a:cs typeface="+mn-cs"/>
                      </a:endParaRPr>
                    </a:p>
                    <a:p>
                      <a:pPr marL="0" indent="363538" algn="just"/>
                      <a:endParaRPr lang="uk-UA" sz="1400" kern="1200" dirty="0" smtClean="0">
                        <a:solidFill>
                          <a:srgbClr val="000000"/>
                        </a:solidFill>
                        <a:effectLst/>
                        <a:latin typeface="+mn-lt"/>
                        <a:ea typeface="+mn-ea"/>
                        <a:cs typeface="+mn-cs"/>
                      </a:endParaRPr>
                    </a:p>
                    <a:p>
                      <a:pPr marL="0" indent="363538" algn="just"/>
                      <a:endParaRPr lang="uk-UA" sz="1400" kern="1200" dirty="0" smtClean="0">
                        <a:solidFill>
                          <a:srgbClr val="000000"/>
                        </a:solidFill>
                        <a:effectLst/>
                        <a:latin typeface="+mn-lt"/>
                        <a:ea typeface="+mn-ea"/>
                        <a:cs typeface="+mn-cs"/>
                      </a:endParaRPr>
                    </a:p>
                    <a:p>
                      <a:pPr marL="0" indent="363538" algn="just"/>
                      <a:r>
                        <a:rPr lang="uk-UA" sz="1400" kern="1200" dirty="0" smtClean="0">
                          <a:solidFill>
                            <a:srgbClr val="000000"/>
                          </a:solidFill>
                          <a:effectLst/>
                          <a:latin typeface="+mn-lt"/>
                          <a:ea typeface="+mn-ea"/>
                          <a:cs typeface="+mn-cs"/>
                        </a:rPr>
                        <a:t>2. Здійснення внутрігосподарського будівництва сільськогосподарськими або лісогосподарськими підприємствами, організаціями, установами, а також громадянами провадиться без відшкодування втрат сільськогосподарського та лісогосподарського виробництва.</a:t>
                      </a:r>
                      <a:endParaRPr lang="uk-UA" sz="1100" b="0" kern="1200" noProof="0" dirty="0">
                        <a:ln>
                          <a:noFill/>
                        </a:ln>
                        <a:solidFill>
                          <a:srgbClr val="000000"/>
                        </a:solidFill>
                        <a:effectLst/>
                        <a:latin typeface="+mn-lt"/>
                        <a:ea typeface="+mn-ea"/>
                        <a:cs typeface="+mn-cs"/>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85750" indent="0" algn="ctr" defTabSz="914400" rtl="0" eaLnBrk="1" fontAlgn="auto" latinLnBrk="0" hangingPunct="1">
                        <a:lnSpc>
                          <a:spcPct val="115000"/>
                        </a:lnSpc>
                        <a:spcBef>
                          <a:spcPts val="750"/>
                        </a:spcBef>
                        <a:spcAft>
                          <a:spcPts val="0"/>
                        </a:spcAft>
                        <a:buClrTx/>
                        <a:buSzTx/>
                        <a:buFontTx/>
                        <a:buNone/>
                        <a:tabLst/>
                        <a:defRPr/>
                      </a:pPr>
                      <a:r>
                        <a:rPr lang="uk-UA" sz="1400" b="1" kern="1200" noProof="0" dirty="0" smtClean="0">
                          <a:ln>
                            <a:noFill/>
                          </a:ln>
                          <a:solidFill>
                            <a:srgbClr val="000000"/>
                          </a:solidFill>
                          <a:effectLst/>
                          <a:latin typeface="+mn-lt"/>
                          <a:ea typeface="+mn-ea"/>
                          <a:cs typeface="+mn-cs"/>
                        </a:rPr>
                        <a:t>Стаття 208. Звільнення від відшкодування втрат сільськогосподарського та лісогосподарського виробництва</a:t>
                      </a:r>
                    </a:p>
                    <a:p>
                      <a:pPr marL="0" indent="363538" algn="just"/>
                      <a:r>
                        <a:rPr lang="uk-UA" sz="1400" b="0" kern="1200" noProof="0" dirty="0" smtClean="0">
                          <a:ln>
                            <a:noFill/>
                          </a:ln>
                          <a:solidFill>
                            <a:srgbClr val="000000"/>
                          </a:solidFill>
                          <a:effectLst/>
                          <a:latin typeface="+mn-lt"/>
                          <a:ea typeface="+mn-ea"/>
                          <a:cs typeface="+mn-cs"/>
                        </a:rPr>
                        <a:t>1. …</a:t>
                      </a:r>
                    </a:p>
                    <a:p>
                      <a:pPr marL="0" indent="363538" algn="just">
                        <a:lnSpc>
                          <a:spcPct val="80000"/>
                        </a:lnSpc>
                      </a:pPr>
                      <a:endParaRPr lang="uk-UA" sz="1400" b="1" kern="1200" dirty="0" smtClean="0">
                        <a:solidFill>
                          <a:srgbClr val="000000"/>
                        </a:solidFill>
                        <a:effectLst/>
                        <a:latin typeface="+mn-lt"/>
                        <a:ea typeface="+mn-ea"/>
                        <a:cs typeface="+mn-cs"/>
                      </a:endParaRPr>
                    </a:p>
                    <a:p>
                      <a:pPr marL="0" indent="363538" algn="just">
                        <a:lnSpc>
                          <a:spcPct val="80000"/>
                        </a:lnSpc>
                      </a:pPr>
                      <a:r>
                        <a:rPr lang="uk-UA" sz="1400" b="1" kern="1200" dirty="0" smtClean="0">
                          <a:solidFill>
                            <a:srgbClr val="000000"/>
                          </a:solidFill>
                          <a:effectLst/>
                          <a:latin typeface="+mn-lt"/>
                          <a:ea typeface="+mn-ea"/>
                          <a:cs typeface="+mn-cs"/>
                        </a:rPr>
                        <a:t>Від відшкодування втрат сільськогосподарського виробництва звільняються також фізичні та юридичні особи у разі зміни цільового призначення земельних </a:t>
                      </a:r>
                      <a:r>
                        <a:rPr lang="uk-UA" sz="1400" b="1" kern="1200" noProof="0" dirty="0" smtClean="0">
                          <a:solidFill>
                            <a:srgbClr val="000000"/>
                          </a:solidFill>
                          <a:effectLst/>
                          <a:latin typeface="+mn-lt"/>
                          <a:ea typeface="+mn-ea"/>
                          <a:cs typeface="+mn-cs"/>
                        </a:rPr>
                        <a:t>ділянок сільськогосподарського призначення з віднесенням їх до земель лісогосподарського призначення, природно-заповідного фонду та іншого природоохоронного призначення, земель історико-культурного призначення.</a:t>
                      </a:r>
                    </a:p>
                    <a:p>
                      <a:pPr marL="0" indent="363538" algn="just"/>
                      <a:endParaRPr lang="uk-UA" sz="1400" kern="1200" noProof="0" dirty="0" smtClean="0">
                        <a:solidFill>
                          <a:srgbClr val="000000"/>
                        </a:solidFill>
                        <a:effectLst/>
                        <a:latin typeface="+mn-lt"/>
                        <a:ea typeface="+mn-ea"/>
                        <a:cs typeface="+mn-cs"/>
                      </a:endParaRPr>
                    </a:p>
                    <a:p>
                      <a:pPr marL="0" indent="363538" algn="just"/>
                      <a:r>
                        <a:rPr lang="uk-UA" sz="1400" kern="1200" dirty="0" smtClean="0">
                          <a:solidFill>
                            <a:srgbClr val="000000"/>
                          </a:solidFill>
                          <a:effectLst/>
                          <a:latin typeface="+mn-lt"/>
                          <a:ea typeface="+mn-ea"/>
                          <a:cs typeface="+mn-cs"/>
                        </a:rPr>
                        <a:t>2. Здійснення внутрігосподарського будівництва сільськогосподарськими або лісогосподарськими підприємствами, організаціями, установами, а також громадянами провадиться без відшкодування втрат сільськогосподарського та лісогосподарського виробництва.</a:t>
                      </a:r>
                      <a:endParaRPr lang="uk-UA" sz="1100" b="0" kern="1200" noProof="0" dirty="0">
                        <a:ln>
                          <a:noFill/>
                        </a:ln>
                        <a:solidFill>
                          <a:srgbClr val="000000"/>
                        </a:solidFill>
                        <a:effectLst/>
                        <a:latin typeface="+mn-lt"/>
                        <a:ea typeface="+mn-ea"/>
                        <a:cs typeface="+mn-cs"/>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Прямоугольник 3"/>
          <p:cNvSpPr/>
          <p:nvPr/>
        </p:nvSpPr>
        <p:spPr>
          <a:xfrm>
            <a:off x="2267744" y="188640"/>
            <a:ext cx="4320480" cy="369332"/>
          </a:xfrm>
          <a:prstGeom prst="rect">
            <a:avLst/>
          </a:prstGeom>
        </p:spPr>
        <p:txBody>
          <a:bodyPr wrap="square">
            <a:spAutoFit/>
          </a:bodyPr>
          <a:lstStyle/>
          <a:p>
            <a:pPr lvl="0" indent="450850" algn="ctr"/>
            <a:r>
              <a:rPr lang="uk-UA" b="0" spc="300" dirty="0">
                <a:ln w="18415" cmpd="sng">
                  <a:solidFill>
                    <a:srgbClr val="FFFFFF"/>
                  </a:solidFill>
                  <a:prstDash val="solid"/>
                </a:ln>
                <a:solidFill>
                  <a:srgbClr val="FFFFFF"/>
                </a:solidFill>
                <a:ea typeface="Calibri" pitchFamily="34" charset="0"/>
                <a:cs typeface="Times New Roman" pitchFamily="18" charset="0"/>
              </a:rPr>
              <a:t>ПОРІВНЯЛЬНА  </a:t>
            </a:r>
            <a:r>
              <a:rPr lang="uk-UA" b="0" spc="300" dirty="0" smtClean="0">
                <a:ln w="18415" cmpd="sng">
                  <a:solidFill>
                    <a:srgbClr val="FFFFFF"/>
                  </a:solidFill>
                  <a:prstDash val="solid"/>
                </a:ln>
                <a:solidFill>
                  <a:srgbClr val="FFFFFF"/>
                </a:solidFill>
                <a:ea typeface="Calibri" pitchFamily="34" charset="0"/>
                <a:cs typeface="Times New Roman" pitchFamily="18" charset="0"/>
              </a:rPr>
              <a:t>ТАБЛИЦЯ</a:t>
            </a:r>
            <a:endParaRPr lang="uk-UA" b="0" spc="300" dirty="0">
              <a:ln w="18415" cmpd="sng">
                <a:solidFill>
                  <a:srgbClr val="FFFFFF"/>
                </a:solidFill>
                <a:prstDash val="solid"/>
              </a:ln>
              <a:solidFill>
                <a:srgbClr val="FFFFFF"/>
              </a:solidFill>
              <a:ea typeface="Calibri" pitchFamily="34" charset="0"/>
              <a:cs typeface="Times New Roman" pitchFamily="18" charset="0"/>
            </a:endParaRPr>
          </a:p>
        </p:txBody>
      </p:sp>
    </p:spTree>
    <p:extLst>
      <p:ext uri="{BB962C8B-B14F-4D97-AF65-F5344CB8AC3E}">
        <p14:creationId xmlns:p14="http://schemas.microsoft.com/office/powerpoint/2010/main" val="1298786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588224" y="6329065"/>
            <a:ext cx="2133600" cy="340295"/>
          </a:xfrm>
        </p:spPr>
        <p:txBody>
          <a:bodyPr/>
          <a:lstStyle/>
          <a:p>
            <a:fld id="{F2DB6F33-C985-42E3-AB98-3834FD95971D}" type="slidenum">
              <a:rPr lang="ru-RU" sz="2000">
                <a:latin typeface="Arial Black" pitchFamily="34" charset="0"/>
              </a:rPr>
              <a:pPr/>
              <a:t>9</a:t>
            </a:fld>
            <a:endParaRPr lang="ru-RU" sz="2000" dirty="0">
              <a:latin typeface="Arial Black"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817111394"/>
              </p:ext>
            </p:extLst>
          </p:nvPr>
        </p:nvGraphicFramePr>
        <p:xfrm>
          <a:off x="107503" y="692696"/>
          <a:ext cx="8928993" cy="5629829"/>
        </p:xfrm>
        <a:graphic>
          <a:graphicData uri="http://schemas.openxmlformats.org/drawingml/2006/table">
            <a:tbl>
              <a:tblPr firstRow="1" firstCol="1" bandRow="1">
                <a:tableStyleId>{5940675A-B579-460E-94D1-54222C63F5DA}</a:tableStyleId>
              </a:tblPr>
              <a:tblGrid>
                <a:gridCol w="4464496"/>
                <a:gridCol w="4464497"/>
              </a:tblGrid>
              <a:tr h="360040">
                <a:tc>
                  <a:txBody>
                    <a:bodyPr/>
                    <a:lstStyle/>
                    <a:p>
                      <a:pPr indent="450215" algn="ctr">
                        <a:lnSpc>
                          <a:spcPct val="80000"/>
                        </a:lnSpc>
                        <a:spcAft>
                          <a:spcPts val="0"/>
                        </a:spcAft>
                      </a:pPr>
                      <a:r>
                        <a:rPr lang="uk-UA" sz="1400" b="1" noProof="0" dirty="0" smtClean="0">
                          <a:ln>
                            <a:noFill/>
                          </a:ln>
                          <a:solidFill>
                            <a:srgbClr val="000000"/>
                          </a:solidFill>
                          <a:effectLst/>
                        </a:rPr>
                        <a:t>Зміст </a:t>
                      </a:r>
                      <a:r>
                        <a:rPr lang="uk-UA" sz="1400" b="1" noProof="0" dirty="0">
                          <a:ln>
                            <a:noFill/>
                          </a:ln>
                          <a:solidFill>
                            <a:srgbClr val="000000"/>
                          </a:solidFill>
                          <a:effectLst/>
                        </a:rPr>
                        <a:t>положення (норми) чинного акта законодавства</a:t>
                      </a:r>
                      <a:endParaRPr lang="uk-UA" sz="1400" b="1" noProof="0" dirty="0">
                        <a:ln>
                          <a:noFill/>
                        </a:ln>
                        <a:solidFill>
                          <a:srgbClr val="000000"/>
                        </a:solidFill>
                        <a:effectLst/>
                        <a:latin typeface="Calibri"/>
                        <a:ea typeface="Calibri"/>
                        <a:cs typeface="Times New Roman"/>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450215" algn="ctr">
                        <a:lnSpc>
                          <a:spcPct val="80000"/>
                        </a:lnSpc>
                        <a:spcAft>
                          <a:spcPts val="0"/>
                        </a:spcAft>
                      </a:pPr>
                      <a:r>
                        <a:rPr lang="uk-UA" sz="1400" b="1" noProof="0">
                          <a:ln>
                            <a:noFill/>
                          </a:ln>
                          <a:solidFill>
                            <a:srgbClr val="000000"/>
                          </a:solidFill>
                          <a:effectLst/>
                        </a:rPr>
                        <a:t>Зміст відповідного положення (норми) проекту акта</a:t>
                      </a:r>
                      <a:endParaRPr lang="uk-UA" sz="1400" b="1" noProof="0">
                        <a:ln>
                          <a:noFill/>
                        </a:ln>
                        <a:solidFill>
                          <a:srgbClr val="000000"/>
                        </a:solidFill>
                        <a:effectLst/>
                        <a:latin typeface="Calibri"/>
                        <a:ea typeface="Calibri"/>
                        <a:cs typeface="Times New Roman"/>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5181">
                <a:tc gridSpan="2">
                  <a:txBody>
                    <a:bodyPr/>
                    <a:lstStyle/>
                    <a:p>
                      <a:pPr indent="450215" algn="ctr">
                        <a:lnSpc>
                          <a:spcPct val="80000"/>
                        </a:lnSpc>
                        <a:spcAft>
                          <a:spcPts val="0"/>
                        </a:spcAft>
                      </a:pPr>
                      <a:r>
                        <a:rPr lang="uk-UA" sz="1600" b="1" noProof="0" smtClean="0">
                          <a:ln>
                            <a:noFill/>
                          </a:ln>
                          <a:solidFill>
                            <a:srgbClr val="000000"/>
                          </a:solidFill>
                          <a:effectLst/>
                        </a:rPr>
                        <a:t>Земельний кодекс України</a:t>
                      </a:r>
                    </a:p>
                    <a:p>
                      <a:pPr indent="450215" algn="ctr">
                        <a:lnSpc>
                          <a:spcPct val="80000"/>
                        </a:lnSpc>
                        <a:spcAft>
                          <a:spcPts val="0"/>
                        </a:spcAft>
                      </a:pPr>
                      <a:r>
                        <a:rPr lang="uk-UA" sz="1600" b="1" noProof="0" smtClean="0">
                          <a:ln>
                            <a:noFill/>
                          </a:ln>
                          <a:solidFill>
                            <a:srgbClr val="000000"/>
                          </a:solidFill>
                          <a:effectLst/>
                        </a:rPr>
                        <a:t>(Відомості Верховної Ради України (ВВР), 2002, № 3-4, ст.27)</a:t>
                      </a:r>
                      <a:endParaRPr lang="uk-UA" sz="1600" b="1" noProof="0">
                        <a:ln>
                          <a:noFill/>
                        </a:ln>
                        <a:solidFill>
                          <a:srgbClr val="000000"/>
                        </a:solidFill>
                        <a:effectLst/>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uk-UA"/>
                    </a:p>
                  </a:txBody>
                  <a:tcPr/>
                </a:tc>
              </a:tr>
              <a:tr h="4803229">
                <a:tc>
                  <a:txBody>
                    <a:bodyPr/>
                    <a:lstStyle/>
                    <a:p>
                      <a:pPr algn="ctr"/>
                      <a:r>
                        <a:rPr lang="uk-UA" sz="1400" b="1" kern="1200" noProof="0" dirty="0" smtClean="0">
                          <a:solidFill>
                            <a:srgbClr val="000000"/>
                          </a:solidFill>
                          <a:effectLst/>
                          <a:latin typeface="+mn-lt"/>
                          <a:ea typeface="+mn-ea"/>
                          <a:cs typeface="+mn-cs"/>
                        </a:rPr>
                        <a:t>Розділ Х «Перехідні положення»</a:t>
                      </a:r>
                    </a:p>
                    <a:p>
                      <a:pPr algn="ctr"/>
                      <a:r>
                        <a:rPr lang="uk-UA" sz="1400" b="1" kern="1200" noProof="0" dirty="0" smtClean="0">
                          <a:solidFill>
                            <a:srgbClr val="000000"/>
                          </a:solidFill>
                          <a:effectLst/>
                          <a:latin typeface="+mn-lt"/>
                          <a:ea typeface="+mn-ea"/>
                          <a:cs typeface="+mn-cs"/>
                        </a:rPr>
                        <a:t>…</a:t>
                      </a:r>
                    </a:p>
                    <a:p>
                      <a:pPr marL="0" indent="363538" algn="just">
                        <a:lnSpc>
                          <a:spcPct val="80000"/>
                        </a:lnSpc>
                        <a:spcBef>
                          <a:spcPts val="0"/>
                        </a:spcBef>
                        <a:spcAft>
                          <a:spcPts val="0"/>
                        </a:spcAft>
                      </a:pPr>
                      <a:r>
                        <a:rPr lang="uk-UA" sz="1400" kern="1200" noProof="0" dirty="0" smtClean="0">
                          <a:solidFill>
                            <a:srgbClr val="000000"/>
                          </a:solidFill>
                          <a:effectLst/>
                          <a:latin typeface="+mn-lt"/>
                          <a:ea typeface="+mn-ea"/>
                          <a:cs typeface="+mn-cs"/>
                        </a:rPr>
                        <a:t>15.  До набрання чинності законом про обіг земель сільськогосподарського призначення, але не раніше 1 січня 2020 року, не допускається:</a:t>
                      </a:r>
                    </a:p>
                    <a:p>
                      <a:pPr marL="0" marR="0" indent="0" algn="ctr" defTabSz="914400" rtl="0" eaLnBrk="1" fontAlgn="auto" latinLnBrk="0" hangingPunct="1">
                        <a:lnSpc>
                          <a:spcPct val="80000"/>
                        </a:lnSpc>
                        <a:spcBef>
                          <a:spcPts val="0"/>
                        </a:spcBef>
                        <a:spcAft>
                          <a:spcPts val="0"/>
                        </a:spcAft>
                        <a:buClrTx/>
                        <a:buSzTx/>
                        <a:buFontTx/>
                        <a:buNone/>
                        <a:tabLst/>
                        <a:defRPr/>
                      </a:pPr>
                      <a:r>
                        <a:rPr lang="uk-UA" sz="1400" b="1" kern="1200" noProof="0" dirty="0" smtClean="0">
                          <a:solidFill>
                            <a:srgbClr val="000000"/>
                          </a:solidFill>
                          <a:effectLst/>
                          <a:latin typeface="+mn-lt"/>
                          <a:ea typeface="+mn-ea"/>
                          <a:cs typeface="+mn-cs"/>
                        </a:rPr>
                        <a:t>…</a:t>
                      </a:r>
                    </a:p>
                    <a:p>
                      <a:pPr marL="0" marR="0" indent="363538" algn="just" defTabSz="914400" rtl="0" eaLnBrk="1" fontAlgn="auto" latinLnBrk="0" hangingPunct="1">
                        <a:lnSpc>
                          <a:spcPct val="80000"/>
                        </a:lnSpc>
                        <a:spcBef>
                          <a:spcPts val="0"/>
                        </a:spcBef>
                        <a:spcAft>
                          <a:spcPts val="0"/>
                        </a:spcAft>
                        <a:buClrTx/>
                        <a:buSzTx/>
                        <a:buFontTx/>
                        <a:buNone/>
                        <a:tabLst/>
                        <a:defRPr/>
                      </a:pPr>
                      <a:r>
                        <a:rPr lang="uk-UA" sz="1400" kern="1200" noProof="0" dirty="0" smtClean="0">
                          <a:solidFill>
                            <a:srgbClr val="000000"/>
                          </a:solidFill>
                          <a:effectLst/>
                          <a:latin typeface="+mn-lt"/>
                          <a:ea typeface="+mn-ea"/>
                          <a:cs typeface="+mn-cs"/>
                        </a:rPr>
                        <a:t>б) купівля-продаж або іншим способом відчуження земельних ділянок і зміна цільового призначення (використання) земельних ділянок, які перебувають у власності громадян та юридичних осіб для ведення товарного сільськогосподарського виробництва, земельних ділянок, виділених в натурі (на місцевості) власникам земельних часток (паїв) для ведення особистого селянського господарства, а також земельних часток (паїв), крім передачі їх у спадщину, обміну (міни) відповідно до частини другої статті 37 цього Кодексу земельної ділянки на іншу земельну ділянку з однаковою нормативною грошовою оцінкою або різниця між нормативними грошовими оцінками яких становить не більше 10 відсотків та вилучення (викупу) земельних ділянок для суспільних потреб, </a:t>
                      </a:r>
                      <a:r>
                        <a:rPr lang="uk-UA" sz="1400" b="1" kern="1200" noProof="0" dirty="0" smtClean="0">
                          <a:solidFill>
                            <a:srgbClr val="000000"/>
                          </a:solidFill>
                          <a:effectLst/>
                          <a:latin typeface="+mn-lt"/>
                          <a:ea typeface="+mn-ea"/>
                          <a:cs typeface="+mn-cs"/>
                        </a:rPr>
                        <a:t>а також крім зміни цільового призначення (використання) земельних ділянок з метою їх надання інвесторам - учасникам угод про розподіл продукції для здійснення діяльності за такими угодами.</a:t>
                      </a:r>
                      <a:endParaRPr lang="uk-UA" sz="1400" kern="1200" noProof="0" dirty="0">
                        <a:solidFill>
                          <a:srgbClr val="000000"/>
                        </a:solidFill>
                        <a:effectLst/>
                        <a:latin typeface="+mn-lt"/>
                        <a:ea typeface="+mn-ea"/>
                        <a:cs typeface="+mn-cs"/>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uk-UA" sz="1400" b="1" kern="1200" noProof="0" dirty="0" smtClean="0">
                          <a:solidFill>
                            <a:srgbClr val="000000"/>
                          </a:solidFill>
                          <a:effectLst/>
                          <a:latin typeface="+mn-lt"/>
                          <a:ea typeface="+mn-ea"/>
                          <a:cs typeface="+mn-cs"/>
                        </a:rPr>
                        <a:t>Розділ Х «Перехідні положення»</a:t>
                      </a:r>
                    </a:p>
                    <a:p>
                      <a:pPr algn="ctr"/>
                      <a:r>
                        <a:rPr lang="uk-UA" sz="1400" b="1" kern="1200" noProof="0" dirty="0" smtClean="0">
                          <a:solidFill>
                            <a:srgbClr val="000000"/>
                          </a:solidFill>
                          <a:effectLst/>
                          <a:latin typeface="+mn-lt"/>
                          <a:ea typeface="+mn-ea"/>
                          <a:cs typeface="+mn-cs"/>
                        </a:rPr>
                        <a:t>…</a:t>
                      </a:r>
                    </a:p>
                    <a:p>
                      <a:pPr marL="0" indent="363538" algn="just">
                        <a:lnSpc>
                          <a:spcPct val="80000"/>
                        </a:lnSpc>
                        <a:spcBef>
                          <a:spcPts val="0"/>
                        </a:spcBef>
                        <a:spcAft>
                          <a:spcPts val="0"/>
                        </a:spcAft>
                      </a:pPr>
                      <a:r>
                        <a:rPr lang="uk-UA" sz="1400" kern="1200" noProof="0" dirty="0" smtClean="0">
                          <a:solidFill>
                            <a:srgbClr val="000000"/>
                          </a:solidFill>
                          <a:effectLst/>
                          <a:latin typeface="+mn-lt"/>
                          <a:ea typeface="+mn-ea"/>
                          <a:cs typeface="+mn-cs"/>
                        </a:rPr>
                        <a:t>15.  До набрання чинності законом про обіг земель сільськогосподарського призначення, але не раніше 1 січня </a:t>
                      </a:r>
                      <a:r>
                        <a:rPr lang="uk-UA" sz="1400" b="1" kern="1200" noProof="0" dirty="0" smtClean="0">
                          <a:solidFill>
                            <a:srgbClr val="000000"/>
                          </a:solidFill>
                          <a:effectLst/>
                          <a:latin typeface="+mn-lt"/>
                          <a:ea typeface="+mn-ea"/>
                          <a:cs typeface="+mn-cs"/>
                        </a:rPr>
                        <a:t>2021</a:t>
                      </a:r>
                      <a:r>
                        <a:rPr lang="uk-UA" sz="1400" kern="1200" noProof="0" dirty="0" smtClean="0">
                          <a:solidFill>
                            <a:srgbClr val="000000"/>
                          </a:solidFill>
                          <a:effectLst/>
                          <a:latin typeface="+mn-lt"/>
                          <a:ea typeface="+mn-ea"/>
                          <a:cs typeface="+mn-cs"/>
                        </a:rPr>
                        <a:t> року, не допускається:</a:t>
                      </a:r>
                    </a:p>
                    <a:p>
                      <a:pPr marL="0" marR="0" indent="0" algn="ctr" defTabSz="914400" rtl="0" eaLnBrk="1" fontAlgn="auto" latinLnBrk="0" hangingPunct="1">
                        <a:lnSpc>
                          <a:spcPct val="80000"/>
                        </a:lnSpc>
                        <a:spcBef>
                          <a:spcPts val="0"/>
                        </a:spcBef>
                        <a:spcAft>
                          <a:spcPts val="0"/>
                        </a:spcAft>
                        <a:buClrTx/>
                        <a:buSzTx/>
                        <a:buFontTx/>
                        <a:buNone/>
                        <a:tabLst/>
                        <a:defRPr/>
                      </a:pPr>
                      <a:r>
                        <a:rPr lang="uk-UA" sz="1400" b="1" kern="1200" noProof="0" dirty="0" smtClean="0">
                          <a:solidFill>
                            <a:srgbClr val="000000"/>
                          </a:solidFill>
                          <a:effectLst/>
                          <a:latin typeface="+mn-lt"/>
                          <a:ea typeface="+mn-ea"/>
                          <a:cs typeface="+mn-cs"/>
                        </a:rPr>
                        <a:t>…</a:t>
                      </a:r>
                    </a:p>
                    <a:p>
                      <a:pPr marL="0" indent="363538" algn="just">
                        <a:lnSpc>
                          <a:spcPct val="80000"/>
                        </a:lnSpc>
                      </a:pPr>
                      <a:r>
                        <a:rPr lang="uk-UA" sz="1400" kern="1200" noProof="0" dirty="0" smtClean="0">
                          <a:solidFill>
                            <a:srgbClr val="000000"/>
                          </a:solidFill>
                          <a:effectLst/>
                          <a:latin typeface="+mn-lt"/>
                          <a:ea typeface="+mn-ea"/>
                          <a:cs typeface="+mn-cs"/>
                        </a:rPr>
                        <a:t>б) купівля-продаж або іншим способом відчуження земельних ділянок і зміна цільового призначення (використання) земельних ділянок, які перебувають у власності громадян та юридичних осіб для ведення товарного сільськогосподарського виробництва, земельних ділянок, виділених в натурі (на місцевості) власникам земельних часток (паїв) для ведення особистого селянського господарства, а також земельних часток (паїв), крім передачі їх у спадщину, обміну (міни) відповідно до частини другої статті 37 цього Кодексу земельної ділянки на іншу земельну ділянку з однаковою нормативною грошовою оцінкою або різниця між нормативними грошовими оцінками яких становить не більше 10 відсотків та вилучення (викупу) земельних ділянок для суспільних потреб, </a:t>
                      </a:r>
                      <a:r>
                        <a:rPr lang="uk-UA" sz="1400" b="1" kern="1200" noProof="0" dirty="0" smtClean="0">
                          <a:solidFill>
                            <a:srgbClr val="000000"/>
                          </a:solidFill>
                          <a:effectLst/>
                          <a:latin typeface="+mn-lt"/>
                          <a:ea typeface="+mn-ea"/>
                          <a:cs typeface="+mn-cs"/>
                        </a:rPr>
                        <a:t>а також крім зміни цільового призначення (використання) земельних ділянок з віднесенням їх до земель лісогосподарського, історико-культурного призначення</a:t>
                      </a:r>
                      <a:r>
                        <a:rPr lang="uk-UA" sz="1400" b="1" kern="1200" baseline="0" noProof="0" dirty="0" smtClean="0">
                          <a:solidFill>
                            <a:srgbClr val="000000"/>
                          </a:solidFill>
                          <a:effectLst/>
                          <a:latin typeface="+mn-lt"/>
                          <a:ea typeface="+mn-ea"/>
                          <a:cs typeface="+mn-cs"/>
                        </a:rPr>
                        <a:t> </a:t>
                      </a:r>
                      <a:r>
                        <a:rPr lang="uk-UA" sz="1400" b="1" kern="1200" noProof="0" dirty="0" smtClean="0">
                          <a:solidFill>
                            <a:srgbClr val="000000"/>
                          </a:solidFill>
                          <a:effectLst/>
                          <a:latin typeface="+mn-lt"/>
                          <a:ea typeface="+mn-ea"/>
                          <a:cs typeface="+mn-cs"/>
                        </a:rPr>
                        <a:t>або земель природно-заповідного та іншого природоохоронного призначення земель.</a:t>
                      </a:r>
                      <a:endParaRPr lang="uk-UA" sz="1400" b="1" kern="1200" noProof="0" dirty="0">
                        <a:solidFill>
                          <a:srgbClr val="000000"/>
                        </a:solidFill>
                        <a:effectLst/>
                        <a:latin typeface="+mn-lt"/>
                        <a:ea typeface="+mn-ea"/>
                        <a:cs typeface="+mn-cs"/>
                      </a:endParaRPr>
                    </a:p>
                  </a:txBody>
                  <a:tcPr marL="59690" marR="59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Прямоугольник 3"/>
          <p:cNvSpPr/>
          <p:nvPr/>
        </p:nvSpPr>
        <p:spPr>
          <a:xfrm>
            <a:off x="2267744" y="188640"/>
            <a:ext cx="4320480" cy="369332"/>
          </a:xfrm>
          <a:prstGeom prst="rect">
            <a:avLst/>
          </a:prstGeom>
        </p:spPr>
        <p:txBody>
          <a:bodyPr wrap="square">
            <a:spAutoFit/>
          </a:bodyPr>
          <a:lstStyle/>
          <a:p>
            <a:pPr lvl="0" indent="450850" algn="ctr"/>
            <a:r>
              <a:rPr lang="uk-UA" b="0" spc="300" dirty="0">
                <a:ln w="18415" cmpd="sng">
                  <a:solidFill>
                    <a:srgbClr val="FFFFFF"/>
                  </a:solidFill>
                  <a:prstDash val="solid"/>
                </a:ln>
                <a:solidFill>
                  <a:srgbClr val="FFFFFF"/>
                </a:solidFill>
                <a:ea typeface="Calibri" pitchFamily="34" charset="0"/>
                <a:cs typeface="Times New Roman" pitchFamily="18" charset="0"/>
              </a:rPr>
              <a:t>ПОРІВНЯЛЬНА  </a:t>
            </a:r>
            <a:r>
              <a:rPr lang="uk-UA" b="0" spc="300" dirty="0" smtClean="0">
                <a:ln w="18415" cmpd="sng">
                  <a:solidFill>
                    <a:srgbClr val="FFFFFF"/>
                  </a:solidFill>
                  <a:prstDash val="solid"/>
                </a:ln>
                <a:solidFill>
                  <a:srgbClr val="FFFFFF"/>
                </a:solidFill>
                <a:ea typeface="Calibri" pitchFamily="34" charset="0"/>
                <a:cs typeface="Times New Roman" pitchFamily="18" charset="0"/>
              </a:rPr>
              <a:t>ТАБЛИЦЯ</a:t>
            </a:r>
            <a:endParaRPr lang="uk-UA" b="0" spc="300" dirty="0">
              <a:ln w="18415" cmpd="sng">
                <a:solidFill>
                  <a:srgbClr val="FFFFFF"/>
                </a:solidFill>
                <a:prstDash val="solid"/>
              </a:ln>
              <a:solidFill>
                <a:srgbClr val="FFFFFF"/>
              </a:solidFill>
              <a:ea typeface="Calibri" pitchFamily="34" charset="0"/>
              <a:cs typeface="Times New Roman" pitchFamily="18" charset="0"/>
            </a:endParaRPr>
          </a:p>
        </p:txBody>
      </p:sp>
    </p:spTree>
    <p:extLst>
      <p:ext uri="{BB962C8B-B14F-4D97-AF65-F5344CB8AC3E}">
        <p14:creationId xmlns:p14="http://schemas.microsoft.com/office/powerpoint/2010/main" val="2350050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TotalTime>
  <Words>1193</Words>
  <Application>Microsoft Office PowerPoint</Application>
  <PresentationFormat>Экран (4:3)</PresentationFormat>
  <Paragraphs>108</Paragraphs>
  <Slides>10</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10</vt:i4>
      </vt:variant>
    </vt:vector>
  </HeadingPairs>
  <TitlesOfParts>
    <vt:vector size="12" baseType="lpstr">
      <vt:lpstr>template</vt:lpstr>
      <vt:lpstr>Custom Design</vt:lpstr>
      <vt:lpstr>СПІЛЬНІ  ЗАВДАННЯ  ЗЕМЛЕВПОРЯДНИКІВ  І  ЛІСІВНИКІВ  В  ОХОРОНІ  ЗЕМЕЛЬ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Mashystik</cp:lastModifiedBy>
  <cp:revision>190</cp:revision>
  <cp:lastPrinted>2020-03-13T06:52:40Z</cp:lastPrinted>
  <dcterms:created xsi:type="dcterms:W3CDTF">2006-06-29T12:15:01Z</dcterms:created>
  <dcterms:modified xsi:type="dcterms:W3CDTF">2020-03-13T07:06:08Z</dcterms:modified>
</cp:coreProperties>
</file>