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Ex2.xml" ContentType="application/vnd.ms-office.chartex+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Ex1.xml" ContentType="application/vnd.ms-office.chartex+xml"/>
  <Override PartName="/ppt/authors.xml" ContentType="application/vnd.ms-powerpoint.authors+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4"/>
    <p:sldMasterId id="2147483912" r:id="rId5"/>
    <p:sldMasterId id="2147483926" r:id="rId6"/>
    <p:sldMasterId id="2147483931" r:id="rId7"/>
    <p:sldMasterId id="2147483944" r:id="rId8"/>
    <p:sldMasterId id="2147483951" r:id="rId9"/>
  </p:sldMasterIdLst>
  <p:notesMasterIdLst>
    <p:notesMasterId r:id="rId61"/>
  </p:notesMasterIdLst>
  <p:handoutMasterIdLst>
    <p:handoutMasterId r:id="rId62"/>
  </p:handoutMasterIdLst>
  <p:sldIdLst>
    <p:sldId id="282" r:id="rId10"/>
    <p:sldId id="483" r:id="rId11"/>
    <p:sldId id="395" r:id="rId12"/>
    <p:sldId id="413" r:id="rId13"/>
    <p:sldId id="422" r:id="rId14"/>
    <p:sldId id="426" r:id="rId15"/>
    <p:sldId id="427" r:id="rId16"/>
    <p:sldId id="408" r:id="rId17"/>
    <p:sldId id="430" r:id="rId18"/>
    <p:sldId id="428" r:id="rId19"/>
    <p:sldId id="436" r:id="rId20"/>
    <p:sldId id="434" r:id="rId21"/>
    <p:sldId id="431" r:id="rId22"/>
    <p:sldId id="432" r:id="rId23"/>
    <p:sldId id="433" r:id="rId24"/>
    <p:sldId id="464" r:id="rId25"/>
    <p:sldId id="485" r:id="rId26"/>
    <p:sldId id="476" r:id="rId27"/>
    <p:sldId id="471" r:id="rId28"/>
    <p:sldId id="473" r:id="rId29"/>
    <p:sldId id="465" r:id="rId30"/>
    <p:sldId id="474" r:id="rId31"/>
    <p:sldId id="484" r:id="rId32"/>
    <p:sldId id="424" r:id="rId33"/>
    <p:sldId id="435" r:id="rId34"/>
    <p:sldId id="412" r:id="rId35"/>
    <p:sldId id="384" r:id="rId36"/>
    <p:sldId id="482" r:id="rId37"/>
    <p:sldId id="399" r:id="rId38"/>
    <p:sldId id="400" r:id="rId39"/>
    <p:sldId id="397" r:id="rId40"/>
    <p:sldId id="480" r:id="rId41"/>
    <p:sldId id="414" r:id="rId42"/>
    <p:sldId id="481" r:id="rId43"/>
    <p:sldId id="416" r:id="rId44"/>
    <p:sldId id="423" r:id="rId45"/>
    <p:sldId id="383" r:id="rId46"/>
    <p:sldId id="392" r:id="rId47"/>
    <p:sldId id="266" r:id="rId48"/>
    <p:sldId id="271" r:id="rId49"/>
    <p:sldId id="269" r:id="rId50"/>
    <p:sldId id="401" r:id="rId51"/>
    <p:sldId id="390" r:id="rId52"/>
    <p:sldId id="396" r:id="rId53"/>
    <p:sldId id="463" r:id="rId54"/>
    <p:sldId id="388" r:id="rId55"/>
    <p:sldId id="403" r:id="rId56"/>
    <p:sldId id="404" r:id="rId57"/>
    <p:sldId id="387" r:id="rId58"/>
    <p:sldId id="391" r:id="rId59"/>
    <p:sldId id="290" r:id="rId60"/>
  </p:sldIdLst>
  <p:sldSz cx="12192000" cy="6858000"/>
  <p:notesSz cx="9931400" cy="67945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first slide" id="{A277FB0D-7746-4F9C-8C9E-EDA4B1AC3FBB}">
          <p14:sldIdLst>
            <p14:sldId id="282"/>
          </p14:sldIdLst>
        </p14:section>
        <p14:section name="main info" id="{8F891789-8E64-4542-8B20-1CC262C431B2}">
          <p14:sldIdLst>
            <p14:sldId id="483"/>
            <p14:sldId id="395"/>
            <p14:sldId id="413"/>
            <p14:sldId id="422"/>
            <p14:sldId id="426"/>
            <p14:sldId id="427"/>
            <p14:sldId id="408"/>
            <p14:sldId id="430"/>
            <p14:sldId id="428"/>
            <p14:sldId id="436"/>
            <p14:sldId id="434"/>
            <p14:sldId id="431"/>
            <p14:sldId id="432"/>
            <p14:sldId id="433"/>
            <p14:sldId id="464"/>
            <p14:sldId id="485"/>
            <p14:sldId id="476"/>
            <p14:sldId id="471"/>
            <p14:sldId id="473"/>
            <p14:sldId id="465"/>
            <p14:sldId id="474"/>
            <p14:sldId id="484"/>
            <p14:sldId id="424"/>
            <p14:sldId id="435"/>
            <p14:sldId id="412"/>
            <p14:sldId id="384"/>
            <p14:sldId id="482"/>
            <p14:sldId id="399"/>
            <p14:sldId id="400"/>
            <p14:sldId id="397"/>
            <p14:sldId id="480"/>
            <p14:sldId id="414"/>
            <p14:sldId id="481"/>
            <p14:sldId id="416"/>
            <p14:sldId id="423"/>
            <p14:sldId id="383"/>
            <p14:sldId id="392"/>
            <p14:sldId id="266"/>
            <p14:sldId id="271"/>
            <p14:sldId id="269"/>
            <p14:sldId id="401"/>
            <p14:sldId id="390"/>
            <p14:sldId id="396"/>
            <p14:sldId id="463"/>
            <p14:sldId id="388"/>
            <p14:sldId id="403"/>
            <p14:sldId id="404"/>
            <p14:sldId id="387"/>
            <p14:sldId id="391"/>
            <p14:sldId id="290"/>
          </p14:sldIdLst>
        </p14:section>
        <p14:section name="final slide" id="{8A555D6C-B08B-4D39-9833-7832442B955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09BC19-4981-05B8-B07E-1AC2D2321D8E}" name="Kate Czaplicka" initials="KC" userId="65cec35b29506be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RC" initials="NRC" lastIdx="4" clrIdx="0"/>
  <p:cmAuthor id="1" name="Nicole Franz" initials="NF" lastIdx="1" clrIdx="1"/>
  <p:cmAuthor id="2" name="Walter Williams (ESA)" initials="W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92C9"/>
    <a:srgbClr val="A81E3B"/>
    <a:srgbClr val="79B9CF"/>
    <a:srgbClr val="DDA63A"/>
    <a:srgbClr val="1A648C"/>
    <a:srgbClr val="EFA91F"/>
    <a:srgbClr val="EF791F"/>
    <a:srgbClr val="AB967C"/>
    <a:srgbClr val="518932"/>
    <a:srgbClr val="008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89754" autoAdjust="0"/>
  </p:normalViewPr>
  <p:slideViewPr>
    <p:cSldViewPr>
      <p:cViewPr varScale="1">
        <p:scale>
          <a:sx n="63" d="100"/>
          <a:sy n="63" d="100"/>
        </p:scale>
        <p:origin x="636"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69" d="100"/>
          <a:sy n="169" d="100"/>
        </p:scale>
        <p:origin x="216" y="6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handoutMaster" Target="handoutMasters/handoutMaster1.xml"/></Relationships>
</file>

<file path=ppt/charts/_rels/chartEx1.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file:///C:\Users\revni\OneDrive\Desktop\&#1040;&#1057;&#1055;&#1048;&#1056;&#1040;&#1053;&#1058;\&#1042;&#1048;&#1055;&#1040;&#1044;&#1050;&#1048;%20&#1040;&#1063;&#1057;%20&#1079;&#1072;%20&#1087;&#1077;&#1088;&#1110;&#1086;&#1076;%20(version%20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revni\OneDrive\Desktop\&#1040;&#1057;&#1055;&#1048;&#1056;&#1040;&#1053;&#1058;\&#1042;&#1048;&#1055;&#1040;&#1044;&#1050;&#1048;%20&#1040;&#1063;&#1057;%20&#1079;&#1072;%20&#1087;&#1077;&#1088;&#1110;&#1086;&#1076;%20(version%201).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entityId">
        <cx:lvl ptCount="24">
          <cx:pt idx="0">35340</cx:pt>
          <cx:pt idx="1">10066807</cx:pt>
          <cx:pt idx="2">9172</cx:pt>
          <cx:pt idx="3">9278</cx:pt>
          <cx:pt idx="4">37570</cx:pt>
          <cx:pt idx="5">10066814</cx:pt>
          <cx:pt idx="6">37461</cx:pt>
          <cx:pt idx="7">8959672</cx:pt>
          <cx:pt idx="8">16671</cx:pt>
          <cx:pt idx="9">10066813</cx:pt>
          <cx:pt idx="10">10066812</cx:pt>
          <cx:pt idx="11">8954731</cx:pt>
          <cx:pt idx="12">23364</cx:pt>
          <cx:pt idx="13">24175</cx:pt>
          <cx:pt idx="14">26278</cx:pt>
          <cx:pt idx="15">10066808</cx:pt>
          <cx:pt idx="16">10066806</cx:pt>
          <cx:pt idx="17">8943795</cx:pt>
          <cx:pt idx="18">10066810</cx:pt>
          <cx:pt idx="19">16602</cx:pt>
          <cx:pt idx="20">10066809</cx:pt>
          <cx:pt idx="21">10066811</cx:pt>
          <cx:pt idx="22">8962928</cx:pt>
          <cx:pt idx="23">10067354</cx:pt>
        </cx:lvl>
      </cx:strDim>
      <cx:strDim type="cat">
        <cx:f>ЗАГАЛОМ!$B$3:$B$26</cx:f>
        <cx:lvl ptCount="24">
          <cx:pt idx="0">Vinnytsia Oblast</cx:pt>
          <cx:pt idx="1">Volyn Oblast</cx:pt>
          <cx:pt idx="2">Dnipropetrovsk Oblast</cx:pt>
          <cx:pt idx="3">Donetsk Oblast</cx:pt>
          <cx:pt idx="4">Zhytomyr Oblast</cx:pt>
          <cx:pt idx="5">Zakarpattia Oblast</cx:pt>
          <cx:pt idx="6">Zaporizhia Oblast</cx:pt>
          <cx:pt idx="7">Ivano-Frankivsk Oblast</cx:pt>
          <cx:pt idx="8">Kiev Oblast</cx:pt>
          <cx:pt idx="9">Kirovohrad Oblast</cx:pt>
          <cx:pt idx="10">Luhansk Oblast</cx:pt>
          <cx:pt idx="11">Lviv Oblast</cx:pt>
          <cx:pt idx="12">Mykolaiv Oblast</cx:pt>
          <cx:pt idx="13">Odessa Oblast</cx:pt>
          <cx:pt idx="14">Poltava Oblast</cx:pt>
          <cx:pt idx="15">Rivne Oblast</cx:pt>
          <cx:pt idx="16">Sumy Oblast</cx:pt>
          <cx:pt idx="17">Ternopil Oblast</cx:pt>
          <cx:pt idx="18">Kharkiv Oblast</cx:pt>
          <cx:pt idx="19">Kherson Oblast</cx:pt>
          <cx:pt idx="20">Khmelnytskyi Oblast</cx:pt>
          <cx:pt idx="21">Cherkasy Oblast</cx:pt>
          <cx:pt idx="22">Chernivtsi Oblast</cx:pt>
          <cx:pt idx="23">Chernihiv Oblast</cx:pt>
        </cx:lvl>
      </cx:strDim>
      <cx:numDim type="colorVal">
        <cx:f>ЗАГАЛОМ!$AH$3:$AH$26</cx:f>
        <cx:lvl ptCount="24" formatCode="General">
          <cx:pt idx="0">18</cx:pt>
          <cx:pt idx="1">10</cx:pt>
          <cx:pt idx="2">12</cx:pt>
          <cx:pt idx="3">25</cx:pt>
          <cx:pt idx="4">12</cx:pt>
          <cx:pt idx="5">26</cx:pt>
          <cx:pt idx="6">13</cx:pt>
          <cx:pt idx="7">3</cx:pt>
          <cx:pt idx="8">32</cx:pt>
          <cx:pt idx="9">21</cx:pt>
          <cx:pt idx="10">19</cx:pt>
          <cx:pt idx="11">2</cx:pt>
          <cx:pt idx="12">50</cx:pt>
          <cx:pt idx="13">62</cx:pt>
          <cx:pt idx="14">50</cx:pt>
          <cx:pt idx="15">32</cx:pt>
          <cx:pt idx="16">26</cx:pt>
          <cx:pt idx="17">16</cx:pt>
          <cx:pt idx="18">28</cx:pt>
          <cx:pt idx="19">30</cx:pt>
          <cx:pt idx="20">8</cx:pt>
          <cx:pt idx="21">18</cx:pt>
          <cx:pt idx="22">20</cx:pt>
          <cx:pt idx="23">36</cx:pt>
        </cx:lvl>
      </cx:numDim>
    </cx:data>
  </cx:chartData>
  <cx:chart>
    <cx:title pos="t" align="ctr" overlay="0">
      <cx:tx>
        <cx:rich>
          <a:bodyPr spcFirstLastPara="1" vertOverflow="ellipsis" horzOverflow="overflow" wrap="square" lIns="0" tIns="0" rIns="0" bIns="0" anchor="ctr" anchorCtr="1"/>
          <a:lstStyle/>
          <a:p>
            <a:pPr algn="ctr" rtl="0">
              <a:defRPr/>
            </a:pPr>
            <a:r>
              <a:rPr lang="uk-UA" sz="1600" b="0" i="0" u="none" strike="noStrike" baseline="0">
                <a:solidFill>
                  <a:sysClr val="windowText" lastClr="000000">
                    <a:lumMod val="65000"/>
                    <a:lumOff val="35000"/>
                  </a:sysClr>
                </a:solidFill>
                <a:latin typeface="Calibri" panose="020F0502020204030204"/>
              </a:rPr>
              <a:t>Кількість офіційно підтверджених спалахів АЧС в Україні з 2012-2023</a:t>
            </a:r>
            <a:endParaRPr lang="en-US" sz="1600" b="0" i="0" u="none" strike="noStrike" baseline="0">
              <a:solidFill>
                <a:sysClr val="windowText" lastClr="000000">
                  <a:lumMod val="65000"/>
                  <a:lumOff val="35000"/>
                </a:sysClr>
              </a:solidFill>
              <a:latin typeface="Calibri" panose="020F0502020204030204"/>
            </a:endParaRPr>
          </a:p>
        </cx:rich>
      </cx:tx>
    </cx:title>
    <cx:plotArea>
      <cx:plotAreaRegion>
        <cx:series layoutId="regionMap" uniqueId="{84C477A2-8630-47CF-BD25-BD4F7F033064}">
          <cx:dataLabels>
            <cx:txPr>
              <a:bodyPr spcFirstLastPara="1" vertOverflow="ellipsis" horzOverflow="overflow" wrap="square" lIns="0" tIns="0" rIns="0" bIns="0" anchor="ctr" anchorCtr="1"/>
              <a:lstStyle/>
              <a:p>
                <a:pPr algn="ctr" rtl="0">
                  <a:defRPr sz="1400" b="1">
                    <a:solidFill>
                      <a:schemeClr val="tx1"/>
                    </a:solidFill>
                  </a:defRPr>
                </a:pPr>
                <a:endParaRPr lang="en-US" sz="1400" b="1" i="0" u="none" strike="noStrike" baseline="0">
                  <a:solidFill>
                    <a:schemeClr val="tx1"/>
                  </a:solidFill>
                  <a:latin typeface="Calibri" panose="020F0502020204030204"/>
                </a:endParaRPr>
              </a:p>
            </cx:txPr>
            <cx:dataLabel idx="13">
              <cx:txPr>
                <a:bodyPr spcFirstLastPara="1" vertOverflow="ellipsis" horzOverflow="overflow" wrap="square" lIns="0" tIns="0" rIns="0" bIns="0" anchor="ctr" anchorCtr="1"/>
                <a:lstStyle/>
                <a:p>
                  <a:pPr algn="ctr" rtl="0">
                    <a:defRPr sz="1600"/>
                  </a:pPr>
                  <a:r>
                    <a:rPr lang="en-US" sz="1600" b="1" i="0" u="none" strike="noStrike" baseline="0">
                      <a:solidFill>
                        <a:schemeClr val="tx1"/>
                      </a:solidFill>
                      <a:latin typeface="Calibri" panose="020F0502020204030204"/>
                    </a:rPr>
                    <a:t>62</a:t>
                  </a:r>
                </a:p>
              </cx:txPr>
            </cx:dataLabel>
          </cx:dataLabels>
          <cx:dataId val="0"/>
          <cx:layoutPr>
            <cx:geography cultureLanguage="en-US" cultureRegion="UA" attribution="Powered by Bing">
              <cx:geoCache provider="{E9337A44-BEBE-4D9F-B70C-5C5E7DAFC167}">
                <cx:binary>fHpbl6WqmuVf2SOf270BQfSM2vWAuu4rVtwy8vLiiIyMFBVBQQT89U3kOV11xqjufiHCy9JYwDe/
eYn/ePP/eBPvr/oPPwpp/vHm//7El2X6x19/mTf+Pr6aP8fuTSujfi1/vqnxL/XrV/f2/tdP/eo6
2f6FAMR/vfFXvbz7T//5H/Fp7buqXpfXWi7dEh7suw6P78aKxfx/r/4/Lv7x/vsxz2F6//vTm7Jy
+Xhc2yn56V+Xjj///oQw/PTHX//+iH9dvHsd4+c+D/q1k+//4xPvr2b5+xMGfyKAMwTSDKYoh4h8
+sO9f1xB6E+YUpjleY4RpSnGn/6QSi/8708E/ZlSklIAEMlSTLPs0x9G2Y9LGP+Z5gQhGp+YZgWM
f9v/+cvulQitkv81E/86/kPa8V51cjF/f4rPmf5518cXo4DEp2BQoKLIcJGmkMbrb6+PcerjzfB/
zatuitEEWbWN2jcJepuVvu/TUOsUvf3bpPxfXgXTIo3z9u+vQwTkkFJCICwymAEQv/G/vw5DOAtB
urXKZGceRJfUaEH5A+Vd8ZDz1hxk0S8sB6G1lREb3eckeSk23JwlDXbn83VhWmL9oNOfRLiBJbSQ
h5wbft98DCJtsipL7dFNzcqmbdHXVCQ31Dlwk1M+7uS0ooOVcHwB/alZl34HXKGZUwhfwn8NRb4w
lFF3SCeAXiZpyjYH/VE6ulW9gvmpGYPa86EvKkOa16VPvmme9fdQL7/ohn25OT3sswy2h9B2sEwd
+IzpqA6u4VsJLZiudqApc2Tgp972foczcSbzCp+5TrNzU0xFyYPbDjPdfLUmcDn4QES5qhk+DqYB
j3TZr1M+MI1XcwSwNw+DENeWqu2yrQowPfTuMGM1PACM7+HQobOPy1OZlo613By6Nxkay4KEtEJD
4U9bLsIJfgx89e60VINIpoc0OaaNMDcMpDgilxWs27zbEz3Z08CCaIYL3QDaU5Q8ZUjii4S2OGgi
P3u7dsehJ2MpsDqOOog9dOhZ+gE8jRqTKnkqIEo+G6Xhk61hsqgzHD+vVBmWe2cvWdOEY08MPYSx
si5kuxV68iS3jDDabss+AeAZ6mY+gnq2RXuBnoKLASAtSVrwkg6trdHYHVbFt/sJ6aYkGLlD7qF5
7tVlmbL1KWma82SJZr3TM8tmYF+Mkd/6Il3Pg83tGYJkYnORHdzq3KNxw/To+jU7JPjEjZxOdm5C
iWOhHQEFXxUZ8MV0QO6DJfRunshpBtt0CD5Lmeq39XmaeXYP8bBH8uyKebyZtqC3pQ/0Ng2DZRlx
fOe0AOc2S8G5UE1yGDQ+GoHd/e/BmvlkOxku/32qW1NYkVVi5gbRM4hk+Dz1bcIInbqv8Q0VnVN1
aMTw5lV3SVEwd3mrD/myHEcywCrpScEgz59Mp97wkPOqEMNaZ1AVN7LA/iBWG0tv6JfKpim9s4TY
3brl3wlNrmSawtdmTt77uROHXgRSUSUSlsyjuqyDJFUssa7UCpPLKoZrvzXFITc+Oy/2ud2G7uKW
tLtgm4Id9P1nnjdPiWjdS9cj1uB5qXAASwU6xUWFQkh3sT40k4rAo0NQsTQvwkNnQngY+VYr6iCb
/YKueq5m2W4js4sDJ6nWoU7axDKer/60rs195mZ/amS3lTPVu3zzIwtpfyRePEnufElE9i10uGNN
i/ckR4HBrXMlJ0npw7AeAB5+6cUesIA9G+2w3LcFGHZ8BI+jmUHV+op7ODCzkJzJnMFOLaXpm6Ya
LTprbn7MydjVanBPAGaBFahN9mu+7dQQPqus899g0saqX+eB+Zls9+lsnkeazjuEUlJuY+Kftjk5
dJnpvw55hdMiqba5XU4dTM2/Db/P9ZrMVcuXdj8kGBwlWEINwKgefeEfknQJbOisuEja9Bdlu/f4
fR/ECobzupKu6me3y+Zhq+ZBid1aFP1uckE/TKI9a5l2Rz/Apz7h/Hnh4z4ij9mng1krT9P0XmNw
QZncm8lzxiM4llKp5UIHaC4ONeaCN0XPE9gbF3/KMcn+OaT9VprN+HprZF+jNUOfxwh63uIv68r7
gy/I11bl/XmIH6nBmtNXmQdfz6LRZe62niX5NB8nNz/m2Pd31MKsVEvT7rgW4ZGQpmXTvNa8WYtz
S938BHF/M7bp7raEtrXQ9uICLcre+Fe8jWQvVzQwNRegprO0LDisL2JcXmyuXN23fcFIOq/nhXak
mjO6lJ0hkvEe8c9qXY4pN8W3oZ1i49vwLh+oOigjv+QE2oPD6Xhyq9SXZlrLZaHuola/XRMwPDQw
48dikdu17chz4NadEkLRfUEJL4cNmb36wHSexXNbcMO+T8lu7FC5buRNALK+EOvG8+pBV0K6uZdx
8eqAAsCVEFzVxSDgkYPkVSAknrtWLwcci2aftsB+RkQ9izV0b/m4cTY6pZ4U0a7eZHGyTeMvM1qK
usH9+KxD7hjuMH7zCy9J4/2vzs/7uU9ZPwD/pp3/HvsaeRZbtu2x2OBhhLJ7Au00MrXmrGhE/pL3
uC3VJJKnELahpmuR3PUbjt1UUnyajIFnaQAv8Yi+jbQbvqzK98zHmrtbPey/zF4xQTZdYknsucm5
PCaL6HeLCOrV2WqwI/y+LmmoYDNfOIqXFFH28+hlsutcN9e/D4HK8r3rs77sQ17bRAwPvweXqqF2
gGYlzUWZDWjybLB2vo4fw4aHrcwc1FWXtnA/LeNDQFdEfImmtL16rFWldDFdswhvI7TDd4iEirDQ
ZmUGwxslPb3C7EBQwNeiGMn192/d6sUVdUcQAWZI1+aMgsV3czo1bFBoOrosU6UYDTyNc9x7W5HZ
aoYmuS8IrACV5Ckdx9J4mNYdBvxpcxZe+17eG0Xv/Fx0j5kAw5EU+gsd+fBzarZTA4fsZeQtG0zy
1fkE1Y0R6op7uZR9N4BD6ztTxz5ZBmLSo8eLqJth7XbCS7LLZbaeJmoQayNydn5cT0p1oipgKvaU
TLoS3kw3RcbTVqRF1RqiyxBnG3m/42qpumRYOjaaI+nQzBnpzTGbM37Anm/7+KSNJauBT2ANZjcZ
CM6pnpcLcpjWOtn0vskFquYkKBbMQN7VMZ22Euh2vFkO/P3vgfbDy5qiWKcQ8hJsbXFdLcqvi9fm
Ovhz18T2qOGkT1m2zl/E2DCJx/SbGN13ReXXTqZD3Idk2MUNqc5J0/X3xcfQWalrjJ2MLWvIdra3
c6y8WTyki7InnmVvv49GPDxsvW8ufpsRAxjS76jz94bzMkhHXqxMdaXCON/1xVCcyAxVtRp9ElNh
n7D1mOFVoh8CyLoZJ/jLYndpMBV7vliyVzPN2diO83MCZVurgssbz4diP+c0PxV5ImNvzLpKuVY8
zAh5Fqco/WEmd9f3fR5p29yVW4Kzu62Vr6letz1YV1fOm8LXxoD0SsWqaprCO+A2wIxL+ctSdOGU
ESxLHQb3CPPhmEGwVorQ9IZTmUTmNi6nbcjAJQW52iVmCncZH79ak11DZLSPcowf7IORtfLJUukp
LWHco8+ZSelpm5qIJhlXT0b/iEpG3MSM1N6LuMvSOMO3j4m9+VlOZZ5OQySH1l8Sjv1l0+F7rOJp
v9FcHfFGL6LdTNVJ72r30adcD64Uh/zoJffX30NIfRtZQbbVfB4Oo1tOCS/cDSbZ9qDboV7C3MUt
QYYXHOImXUd3ahW0u2LLkljebYS0QPR1iv2qbqRcr6Dg/FwIpGpI2++Q5EWJuO5vw0zu8mIMVVAF
vpGU1Lm00ykuZncc7V7BD0Kf66wObaqPGC4/1jwNN9/K+24jxRNaHqWMtFwbTPdeD2dLpvAr3rIr
uO5+wDVu3XxF9FGsHOz42oUzJ2vKOBxNBTKpY3mY9VR0MJyadlRHYYtQj23hS0NIW3Ixj18mZNJd
OzZ614uxu6Z8+YVXKG9RELEGxvaUD628Tdksb/JjGIm/IZ+H03+f4oXQEXN91RKNT7Lp8GnTejzK
JAolpLNIT+MwIdDWSdokVaexO48gQo4Sov0qMwNK0f9suR0f+QjvB5l0X9MPPrTwuDq23SccpVfd
tz5KtKHSi2p3RqJpF9SUxSYT+cGiOXkcx3YXUCsqiTF8muZg2RRm9/61M9sPzRfxIOeGn8a0n6t8
6PTXSamp5HZrL6NIzD6bxlAaDOI5YIbHNi7Zrpvmhq2N2ErsZ/OiE1xalYpvKmyO+XRBB6kPcurC
LV9Tf4u9pmBuLPqDU/MWSWW77d1HAXBv1kc9PUdCm7NEFxEQDQV3g51UmeLJ7a2ZtqpFz1ln870H
LrtOjnPWAN1sbJjnvs5Wm0b+G6kA8MNzyEfOTBizskMTPEqc2XINTXGeBvtjpeF5/ZDOTQQyBs0p
gwi8j4LvIRbuB1YCMLJOWz3E3bGThHdV3izJI5cCVtOMtgcnyFQnHba3dmgwONgcdLu1Qd2NIkWZ
CuvG8lxuB9hre9cH2ETpvrlaG8j3ovF1pG0PsabwbVQ9w/1EL2nTb4e0w18nNyDWhVjJZIXd2fQw
2YuCnwor+7NF8KxpeBLGrXuwLS3L3JSeKProFwDfA2fUY7QF8D4ZUs76HJdoa/k+2WbH6BpqYRZ5
11k7PChNYougWLFuJPTeduRklzw/9xnikZs230jfjK9bNlYR3H7GZhWfmdvT1mJ/RFbuULvByKuk
KAfVTXue84FJOKc1aLsj7NJIdabO7luvxZ1ui/VE22z+jPPsENVt/+CsTqtpEqG2PCSsWHj4PLuB
lFDI7QjpKGq8dBPL8OwOyqMq215dprdSAvJiKH6SOvNV1OgJ48Ke+w0WDKw6LxulIGuUoKVtk68r
WY5CAFDSkKMo/FJeLgkMTP3yqf6Sz1lT+iEqSZXasregjTqr/ZlY+xAlDB5aHcFA3SXkMhqTn/B1
GZaRdYar0hXUl+vYNZVzc8JQb3dEw2s34YFhP8F6QvgLxOSURgtoj3kUNjpDtqIRqQ/RSvk8NZ6e
Bb6hDGwsEy9oySJ/nyAq52ZLWRt/yRb6OetSz+Rk9B4s8KHJ3QVuTWDjMArWDG6vMnhrIlYxBZ83
mEXYcBcCC8xMv0aexsM3e5c27lnN4jpSUo95cSuG8I5k1+wK0U4REZOqBUt+DLZ1lZ5bWmr82uEw
lDPAvPQLzlgvwClNeVM3aLjz2SSOrRo0C105h3Rk0wg0M4JRta4V1+PExrhUvfNt1btsY+nSx0Y/
VGmXbIegfxgC4gxuNL48zFXIxj6KGPB12sRTt42oNC0v59RHb4ROqDLmbhGiOCOLbplXvto2e0nb
gCrNJxMNgDQwLIuWCddIJiK7K8fYadgUPQ8GPtaiGNhkJr1bBtSLOMuZOv0ecNFNJ+V0cSS6phvx
DA2TijegsTZ0unhTfA5ARAhe6aubsse8QN8SGxdzWvluxMVl2FpfCqBP49SGeiHNfefRC1qLIxyS
4TjKtR4aYE9N1LcMo3ndTcm862SuqjD1Salqi5efeuleQcAr26D+3Hfulnv6XAz2yUECGC7mJ58A
wdYqyp7XjIToKNKujPw+Av5Gjt4nXYn73pTjnB77FvSHdIEtc/4Qoj5imhjP6JB/pdFOYa34tcy5
jNyaRAfiSbh5Fy2y4+Tdo5vn71uX32TfP/AwPRWR3F30gi+u7SM8JOdhmao2Xy5qRkM5NckTseve
G/pKJvcTbegFi5atmr/7pX2Xcccw27s7BIMuC8QPtmlrFwVKmZNxYH0qZtZ0DaNww7XW6jlTEbF4
ToYSNaA/A2X8DkzpZ75m26lwVNcQxAXMRN6VCJsPhwNFSWcnBnx/blN0E1NHWR5RAQQ9smQEUzyy
a+kW9TSEH1RCzbSwhsVeFAs48HnvcZzaMd2eHHF11k9NqX0jy8borYouv2R4/tHnoCmNpr9Uwq/F
LE40L56jRwEYSGzPOOht6SYdWOxFuNpk1FDpawHFWEHB37Zg15OV7S/nM1zKkS9lpPpb79rKzDMs
+RAdGi2+CY4jsnD+JQfigfYrZBYMmDV+gVVbPKy8eB2awu6MobpME7wPYfgFtkGUapt61nf5123L
nrbOXnmi+koG/N3Z3bzytbJTEvGgh6+T7NSdk/g5ARhdkKeoFG0X/SsaKm7IzJJesTVQw0SazbH/
6vshWvdxa3ZpjQf8RFHTVa7bBoa6Oa+jx2JKXSxdjQT+tmL0FctRVlvfxYWi3a6XScPmLCFMT+Yg
JmSvERHUVohdqrOODStls+0OQk4HZYEpqU6jQ6/tYwPNdZahY2uiREmyz8RtmqmMvA/p9K7TezHE
AvS+OKTtmQT0c6J0jFZCkjMayMGG8ZKOC2TIzvYBmNAyEjJQYxoiaOiVDZ5G1F83Vw44mnFdZ8sk
h3sQ3UAmRbLsx9S4XeLpUY5gjoAwhkM2tg/CrxFruJVVL2QVXWR1m/OmCr5pjgjM6Dyus6nRXBRl
GwD7MELtytFpi/EEU7JP9kO/j0w3KiB0UsV6VYZuT520iC2uYD6Zp+8F3qoMNoTJxPLY0uNEUQAN
U6jIorPr8mPmIiGlcp8kBrNpaWyJs0hcldffbXqNjlQUcSSNMz2DrGzwss/HGVXFSihL3MorF422
Svk8enkNaKsOiCibFhzXg2/MB9RVw/iytnOxa3T+kHBC2GoD3m3cmV2AAhwSMjLSrm9AbOiSh5nc
6+5LGnOcYyyiQ1e4lJm02M5FxythVFN50mQx79DNSWH3rUlBlOjxW5ctmfxOjX1eLlEWpJakpedm
vWmwLtVKBKxFdMz2SbHtYEtkLagc66Ud7kDId1NOTWmBuq16N/bi1BkXWcO6s6sTDKb614LW52FJ
7loaO0tk+e9cuPd8WJYyNpesjJnFk+XjadKmLQHVC2tNNAEiGd5BsYwHSNyOZrGqtR+HPTZJYBt6
1c3SXGb3GArwXiz4V5bjh8mHX6ibOEsySticLhdNJ3ghiYx+0RaaqvfJVudeZ1UR0DnTo4qEzD6Y
pDvORFjmEtrcjdH4KnPgYewm+NULLnc0klWHRs/8Jrc9t1GCyWgo+yyBu5j2CMYTX+Z6mvYm6/Mq
zc3IgHSobIZxb+F0iT47ZFEJ+xK2La3bramyIqQs64o93gbD1iEd6w1JzezYy7jL+mk3CVnjHr82
PdAVV/y1iXyYic4csLHFaSlGzaZoDvPeRlY1RzN36ZFj7eoeVmpw6TQqx+h+HbIlWtk2yr2p7AcU
0dz3+U7yTEURRZ/jVsxgXHrVjrQCWxIhZyCIST0e4qZuDpAvN9kMSyxqq/r71E1RguAe7P55sh1b
dIdcH1F9Y1sR6QeSYuckMpXZRn/ebGr2qEmK24wTUMmBn6OUj3lOg9q6peay+Iw1uR5PsC9o2bg0
NgHkvqytg/dzun4D+bAHM8FfprHvy4CibdlCq78kUcjctq058MzYWPwOnvC2hGsRwNHbVl0jh23P
iM+K9UbfRI6mckTmR0xqmgrJZQdINtR5w3/0onnIfB9YD7qXJchzaN0p90B/c2P6psRIj8XHokf7
i20GFTs5PPEi8GMwPhoeZuIPWdPXHYAvpJ/pBUdWVBP3C4IvA+pqHY3ZKmujwl5DW60+ex2HsN+W
6IovSyNqxYGtdMIWO6O7LnpJzHbrY0emotqgUZU3pI15S3Q4owsF9uDjXSYURZXwy5A2yymmvMsJ
izonXVZF4RYtMIHyWgyx+WZ0PLaRtZxHPZ75TPrIzRtaK4sUk0tfRd2KmEVIsrxDt3Rsrxyh7n0e
MhYJVTgsUAyHNHq8rCEdOAu6xmaTelG6zZln42BaOnlPx8Vdu74Yz0T6AwnY7RMJxH6J0qvMLHV1
pMTXpeG0JJTLy9ZHUyXBOlIy7F96HkWbaCZ1xqPJo77N112kl+RDGUXBOjTylPc9m0d+3eDsY8xW
zLVVHz0xlXVG6S7eZytJVnoz0eW+4TGKy8HHJTG6OXr42U7bGj1wF3G0yVy58jTGOpA+mRh/vFIY
beo+2PQEQhTRSPBdMxavaMXJ3tF+ZnyZ4V6n9Cc227JbcVxKIgm4QUT3iIzmiRbBPKUhRoWh8/D4
+1DBtGV9777RyJqmhZIPah/5m88foobb0ZC8djHMfDAAfx2iGeSbaNlSKa5csGHK0F2exWiogft0
Ta+5sNkJAgfKaCPpKso/Amw4tUnEudyItDJ57KIJAuJIxqWaFKy3AcknhcJ2dTTGY9E6jgGFvhub
oVrU7I6ZLnQ582mojErR5W3j1N7NHaqWPDqvgKRLjVvPX+SK92jNk4voxmubT+Mpi+vIaJHDK4lG
LRcbLmP+69mSTvIhlVmZZjGgUboHbCV8jKpv2Sosw34oZvrEUz9VKIX9Kccggt8Sk8nNxvw0iohR
NqLsuu4O4zXq63XGEQClisIy5GcwAx8ndIouXQzX96RwXy3J7OOmQeQMLgaG7dDtE5+R84S67bYO
brrLIwuPod6DnKQ499ZF9Vh0yT4Hqi+19DLmC0mMECInvvfe83vYmq/FqmiNprYrYxxWw9Sv3ygP
910UxhGGNT3BBJVJLIQdoPdcuio+92WxU14mCbp1o/i+0gg6ZG7oHZmH5DgCUAcX20e/3C1JDKRB
rIPsrVdtVlunwzM32jCbAVkmWb/dHB1i+g1ejMrSKCZ5Wy7Tag4Lj7amPxFvRBmSjjlzK+LaX+nW
RFmeTskOaHne3FywxCZR7PHYrKaJPBUt99WYzYxuqjmAQcSgJv+OYiheUHgyMUMZ46tKAKLXNbXJ
wFaot13nm+cZh+lsIXLHWMkRVUM0Y3GHTqtqbroja61h/H8G3w7HhSymknky7Rr1eUh1jCG7mNX4
mPc+goIc5awZz0Z17QCYoz0vQ+2X9dYWFtV8I2E3Z0N/Z5pU7LBMlshI5bHY1N1WhN0A6Y+1TdKY
sXlchWTntxhb587+auf/zcGZLcmNqkH4iRShDYFutdXa1dW73TcKL2MEkkC7gKc/WefGMeEZ22MJ
Qf6ZX6J6oBxbfdRR0mWLSftbxCzebRSLQwfFVtgJCXEHn2F3drlgtRbWnxAuYoLPjW5g09IUc/A8
f2uLkw3OG819qe1N2ylbIH0IfMvM84c4Tx4RnJDty+hN/LbJBX6QSzLCjqmpMVRuv21Nz4ndvj1F
st732C2mqX5eY7+MEktzGFjZYr29apgesyWrU8Weh4GxA40wLvftr3TAEh1BfZTrHN4UPKCMEQxD
0+Mdh8y2hZTppVdrnQV1b6CJ1VI22Y6488YnnZaui7G2ki06i6XbMkvZXLUi+cLJJ7NtxqHEJnuo
DSbDrfX+EtlMebulpEhEe6E2+aDDUER0C58VNvGEpfzQ2HjJx9Acxx2cAn04iVvamOcFVjeSqFw4
vlVLSDCxxWvm6/bLdc8axnexJwgWWumdZ1/5Rd+kpw3HzT+ehlW/I1vc4lwGvq22cCpSE0f3WNqq
b0vf4ffMyNADJQEt4fcYdHWyQYd5Sb6PkFgTCWi21ntbBaqnGXTkUOiW3/cea6c2Q/duu2B+iRxy
HVrDO0GUlDlh2S0htZ/LYeqLxoeN7AEV+athNLkOW5VFcHcF1KALRix7kmvUXYe97stNyaCUDeJ8
N4SHHnbkCZvin3rgP5rQx8yAQ6tow0QXQ2BjJG4I6ZKR/ArYUgZ7GOeiNZCxxM4l2Kmm6AMKMbap
c5qOeOmYD7tQ/GV7DHKnbk6AIz7gKrlTi8jYGhLfY5pA94XqMZ8mQfX/H3QfBplV03axYvcy28k5
a9YtrJDwPUUqDio6Nv8l+HRg/DTqSNOlNH7PoETNz261l5ANNtfwR0svDexd6r0iGAfq3axP+6rK
cMchLFcsPTY/XDLhxorU62+6tUvlJUbk6zwlkJ2AjXijt3ycmz4zvjyIIV1eyN7tGTKP+rjgJabY
eLMEeNXd673vkUfLORqAPyTKnEHvmZBeOMRd2fSgV6JasKNO1VXZekIOGLUQA1tw/v8Piteq0nb9
HmmKuAoDboZgfD3Lh+0AL+M04he6uFswHYE/sulC7zhC/i9325NIu9XDeLGFRbwi85nMksDD9PYD
khTvuaYYs9lKSY5cFMgKcJuV4CQe4ruO1L+NDu9x35MfUmFPJ9NLsiSYiXXtwxMMxtKE3Vr6kgcZ
7Kr2isEKGixxYUbxDCK9b8hSzM9hGcpo1qqKvPUuOfPACfFSJH5BnIM3ss9r3vC2vxJikurPAW7O
P0HbyzjH9kLqqFph2L6nSzvi/cfjZcKqfAu+BfHsUWv/w9ar/YxUcMCptL+Gbvn2J9pd07Ex2UqT
qtVNWkgXkqqJeJeNbviWe5O7JInuweMHhDZTToKtLWwoLZRFn5aTdcmtneGF9Z0+eOuWlL07qGHs
YUj73xMMpEL1i8w32WGDfYwDqtXAJzaatx2i3fjxFr2tOTe69186P1qKiLsPjjeQGZUE10RPXtnS
WGUQYDyXoxcUUAnsqpEl5DrwKYTO1gNsC97Ihhh1w5de7IbuFwSj5vL/f1qRn1Z96v2O6ZCc1/Uo
tJuBdGwrAilsrHUXp/m8mMqtUMo9hFFovd8kmirbLM3DZSuWnnYVZh/xyWw9lFsadRlbeASBQshr
uvTXtp+as8fcfxFNwmqn9aHtQ371R6TGsSc+1mlsKl8GfTazkiVwSeuQRH/ihOWrN79GeNIACdPn
Bt/UQS5fqVnDQkiLEYVjnpQBHNYV7ABGNwmAoBXV6O/y2cMBIHrr3Rbfbtl22XYd/bBEnLoAQYCV
Q3RAsJy8K84tQJ70kmDkqBQHvSCpGnNlvLiKJwXcYpI53WC8wYfHxt9eA71VvFuWbCXAIfbAP2jN
XDZ2ZnrntfGzdUyPPsUq8Re/K4BjXWm4mkvsa8gH6ePYYnbJkIEjtVyrbjV97s+ertiqT0kjM9Jr
jhlH2VOwNT+tTvrj1A7+U8qDzw0yuhqofPO8nWQNfaxJkFK5r/v2FodffRCGb5PK2r4e80E0v3TU
4h/Gfj6anf7X9UME2ZbAqGJVS3fvqPT+aZOlO28Cf/Te6/E09V2UL3Q+yedOuv2FbP6E9yjgHgp1
Et2FdjPOsXigWT3UfYFQ0ztN+OqyPdF/EjA+WNPQYniYpCD+orH6Iv9Et/hp+5NisEYYdQaypMpo
gDGzMPx1V2vXIoURBkRMIbeJKM9cmw4HcLjYAORwTpD5kWHJNn1WjLdHl9TFEKY9RoYECNeZtKs5
dHPWLqO6wZjNsB8+S7HazAxWHkMjC2HVi1r3OvdjqksmG5qFjYHVEKUa9u8WZ06r9SbG9s5txyvq
C7zXFK8uHLoDGdyDcKz5w8CokE3/wnF17hVC8Cb1pixZ8evtJg+mb/6RAWcTgeBvZn+6RTH9j+6u
ffY/EmzzmR1xyKoG9smCfD0jAXBIqY9WHvgmIgz5cItMMu9Xx2B2CLMcg/5YC8Gu8TQ+qdjP6M7P
LMKHPA85b6fpMsdzYRz4ROcb74odGtOIapefNg78dzyig3LY0njD3XUz/TVWwL6SoP+lk4VdYH/v
JYLeS+hjj578nSNU2/+Zud5Oi3DTTXo6c9tknvxm1jDeYpgC9RqAHYDC75Crl4rHLRzIyDt2uylB
vKXVojK5dV25gpnOvVYC0iVbodbGFQFvXgenSTW65K6WWF5H5H6hxoYzBfGAA2PDWwnaPA1YU441
x5HU11uVILfvti26rs3HijB14wgdpUE+kzSmK4aOvrJaY+5j+2c3w2dCODO/Dho7MIkQRLGUPbGl
+ymcH5chY+VgVfu1Lniy8ypL3fG7H361TcROwpug+AHP9en+2i+gDaWmvLCRX2D+oSfj2ujQabXg
tT186GV+ZoGeym7zhhIE4vZlAvNLaK1hqe1TyfCCPHxP2STxB4Kdm0w3Ilsyh36MYdASHGRGsyOX
/r2mvjlHspdFvEVTvuzz2yrlZ+L3+NqiZTsMMc9SwnUha2QwW7p98nr7QSBkCwy/MwzWFqBz23q5
WtNqs7cAFCpU4QhKxXPPyO1g0dF/+7ysWRrsY6ES4+f1mPQ3tiWfWrZf3r7Tl0eINuB4KOohLUkc
aVC5c9YLxy6Aub5k9MFHnh5lO2KqNQC3ZHLo+pjf2p4+PDkOO2cs9yFGJkZ2zK3xBMIxBZ/YeVGF
YV2U+xhPJ7tAXHPPVtBYGsEntxlifAkjFZzV/3/Ah0qeGs3+i8zSVx3Zp/NETyQL56m9LXOQaSrJ
DZIoAOcTf9JZL6XqyC1cW36o+fgMYCw6gyZZTm2IsA3x/1nL5aNOpLwNy3Re5XAbGnZk/haWiWqe
OgksBjPhoAg2tflnqpJymMfm4EJwPqldyqQdlkMqU51Dw2LnwCEkQnij+iw88k+MPTvNkUlvoZ7/
rmy6kzHcYKghxeWyxXYngYbNoS9A9a49oDiD6fyFWGNzO9o2ozEkQje2z2aWVVIjY24D7bKUd02+
h/CSG+mgYHn/JPvta6sRIxnRwExrxAV8IcsFZMesX5LUO7V0mrExhd8ujbeS2v1pXBTGoXHEXsLE
9kQRbok1yDaXIhMdIdo87AzVxvkb4etYTdJ5AKr2w2RMC5MtrM+CBRlRP4IujJ9ZpF+11LcayTGX
618TBTlqHUDOuzqzk4aw8evfLsBbAZX6bXHIZpAM/5F5OmrWR8+YNqo4bftSpqN6TBwHqsTdj2by
5HcK+TN9YCDSwxa2Qvra2cu6SeUY8ecjnV3hL1569NoBEYnCWqU400sR+QT49J4FfRhdmjdvNl9G
yKpWnlecurpvjvgaRCkMZIfsmb3Plp7XeRc4Wfu5RKKkssQKD3PuOOftouE600Xj99NvhvAQwgUx
++C/wBcWh3lJhgwzBHgZF0fl2BxVBPvf9WIvUIOQx6END3bAPIYkzkDgeTKbadcUm9IhrHoKTU74
eYuirtwW2AUc+8qUdPKqJA6trmU19sN9yCabwMMETZ1yVCpqH8FbPOozErhXx/yXcI1xKDiDKG5p
sJ0DKCjXDvgEfMoPMCvPRILzRzvFz0TU/wwhKPMtiGekr1UbBjk4gBIyYij8Hm4maRK0LjzbwyWY
L62/+SUOkIvhPD2F0ocoqL3XGKT4GeP5XO7EmXyNxHMTI5hhxpvLqam7QzgAg/Ef8SLX8isIlrGI
KcKA5fF/t/QnluJfdXFzYKaviyWMHHYq/it1K8oUgY8Mtt5qUD76b48kPp/pDDHG9sIfMYCI1tvz
WqX+lYHnyl2wBnj8PMXmgjlwoim59bFFzD9j32by1Gs4SMoEz3OIGCtNRmSv/sOvTbeg6jQKG3Bd
Gup9zwCzkJst2Eeb5get23vCgrfNA0Ua1t9+krRwR7eg2Mcmeh+Uy6GM9so9ZvxeCK8CIvTH85vg
sOzIf8NpyMLoikc33AVUOfg0GTy1AvMzaBM/NdOZdzp6o075xwjrEDvtWriOL8C1Zxjo1v1Ioh1q
CQ6VnLENKuinGb5LDqS1gMSlBU7pA2XuS00xy5F32dwN99BcNgDz8CkXU8ow/JmM3ZDF3tSXntqH
ghANr3fvfi3JsuEpqD8eVLJfN+thE0GStWEISwSymOJrKlBhuYsG7Fvazj+MhcjhC58+khSPfplM
g3MmAINPZdmYATNeoPSbTJG/THYpwrFNi8VRfqdiKl1A+sM8x2WATzvvaT+UBjajCdiQ16F8EbWq
MfGo7xZhXmYlg9Udx/LIQ/Ux0X1+cimCApQJzoDmAUQuJ+cNdRn68jVhv4c5DIpYIBHtvidrAVYn
O4QjfhYQSsMwtePYWag5yZ1+YkkwWP5NfRhHsAcrcKqjl1pwgnoW2FjDfy7UPN9qmCoh9G2lxyTI
1AgMMeBD5QMCr6xhP1Q3IW7uDomtYcLCWpddMh/oPiCsb2+Yo+9Brknyhs5BVM1rI6p+BLjlEdUX
Mv7hEoNXBMA8M/G7WQTPE0uuIXYSFDSQ8Dt1CkcJwNv463FEsyPzEFDnOB3EMeHuLukMVtCH8JlA
q88dBDVg8cO69Z8Bpx+Qo/yYgvLJWxv/4woeeRdujzZM4SLLD9JpfKYy/OUQhFcudUh1hvawNd2T
DRV5itxAKtTfVFGL6QMOtZet2zDmhrXRkTL5ZtKWFKL25wrSqMl05+StaaZL5EcvhMzqefX2u3P6
Ww8tPOYOdkxvzvvCGzhyOgSbTsE+wkA9LJdgJm8NmktnlH3CQ61RUgCNyYu0WQj8fUR4msi2DBYo
aiv5tVFDtSUo78An0mf4fy8BZHKQzsCNV0TlHTZ0nNFgOZ0EPQztdZ5hTl4BK53WaGXHsNm9C2qB
MickmgsATOQCiyS5dOH+I449UqSkLaVz5Ew0+e2WsS+oYh8O7Mr7wHA4ccehyddLklIffa74qzZT
BuOf3Bx10JhB+ryS/9SK4ceSUhAOj5LajJstembZ7idvUtAYvt60H8YpeA9go1bbgtFKIfJkU/Ri
PGZyMEQ6T4XX53uk5scn9hIvJrgOKsjJtstiniyAnUToO2kq5VMY+01UxOBb8kGi0BHoM2QfBI5z
RR/FaSVWH32avgtv09KXNITXNHYkuo4/SABQQHSUXlC/+rO3flglq5gzkNRNFXve7ynAbzJpeARt
WLtySXqBjwa5FkJYLxzig0924F72M2A7dmNYJDkLpiOaZevLgPoQxqGmIryGLV3j8PA2gvM7qTWe
EEpCE0uuMyb53G8W1NyUeI+2Zs26mH/YicNJY/xvv5xm+Sf0kYAwqX6ptcvsumO6s1A9cc1+tA35
GQQEVSnW+GWzfhqvhbtnMaK0cZenacOypddpPlCkGbtGFLHMh6XB59cD+7guEy8lG3nRjNgu15Ea
sNlIRpLmnobwPJpA/g5j/Id1v0EEN96tXvffxpoOpwst/YX/SQShhwDAa+aWtCl0IknmbtRQdsAU
9dRz6ENw1nrg8CvSmpy7ByLBAQX5Au9j1KUn0zuypT2DBt/yMFou0hJIsGk8dypdjoyGv1JpShqh
vQNt1HvR+253zCYwwbK+dxBK5j3yHVosqk6xvNlljdUrKMKv0e+aLEr8IK8bsxS/rJngV/vpO2B/
cN7TnCtMOOV9GQdzQdCbAQMAgDNE40GvQLDHKxn7utyaZa+66b4h+XzAgHfQk8++QdswXJd/vulK
ilXca5bPPQYSYAf7v3r7DMPQL3d30eP67TVAdddYnHeDnhBBwRQBEf0XyPq4DforgWdB8F1mDlwx
+oG+inOLSgry8uS/VmOOdzi8AmTz0p4ReA0l+kbnvY06hFSIeZEiHtRISwid64A1X6H69kmtrUy3
n9UIGw8PF3RLdJw2g87DDtZm1umZR0FpXFpnnRlKB3ChlAJPlePvnDxks/qNZsJ9IPIjkdPfuRnG
woTg+HZRGgCbQ32IjTggbwuP06xPNkacMLy0dPsbrsla9siiQv4NNPZ5tBYE16hgdfTLCAIX+E0/
kc8Gu0CUSuQ5wfxFNzgcHUKXhAlQARLQ146aIro2MldhVAPLhKtrR9aDu1vC0hn6Rmatc4huWvQa
zNDuMCyuwdnrfy/RtOBr835juoVRvvRAbUDDAzyAyfVIUCK25TR9bZHcFnO93Cnz3h5vxDWOXly0
vS3/1n5aKgzqsC8smNxkyDFWh5dOQj6SWQSHlrQXg2At9wVEl9rxnmr1Qn0HX3FHiah1CN5qA4a/
ZfgOyCsiSVP+TNwGtH3Ul4V3aTZsf2Cww3OwRB97e+DNVFfoHNx2NoSIDcWltnBVSBuWE7o/OMpQ
6ki3DYzvVvDAdlnkML8gjfoXJfNpWZ3IYFlfYWiDRKGITpAdPqVO4SMnT9vOP7WD4E9hYpj9qyeO
VR2PSxo3c1Vv4BkCZAajQRoexTeGJIeT5bDM3knNOJAj2ZhynDc4cG3zD4MfHBEwNBmLFoq8Tf7y
Vf+2LkH8gTxlyOpT5HnkHb3Je4tkourSccJpI25NtAw/rbxkEP54oSZ0IObaQi+CPrMRaFmD0Dgi
U52lKfkb0QnazLTg7Nwe46cEUmjA3EWAHnyuAvGmNX1GC9zgQMAaxYj5e4jgSK2pF2Vj+IbCaNVP
aA+v2KrjgcVF0ziU7WQcYKE29jglQICjdZeXWG/rQW7NExhAdQTEXPWJWa6CovjE31Tt2DFBMFs1
3gBnBgvYbiAORkBiq7/pvLfmL8a//ZhKeLCt2k8ugeQaIwweXa+xh0X7Z+SFUS6mwB5HD588wxcp
Vh496178VCuzWeg33QnrJMBwqKZc9xoubv8ULTVDqLWyjPsL5jobFGOcsmc/Mm8Lwf8uqNtv9GBP
VEMAbGwtEYrVT6E/8ExwbMNhD7NPJgBIzFojmIDDn4EcGlHsFAekpx9wWX9GkZeeNWZ6vwcMxwFN
hDMV2RLO43XBehthOKOU2MQFjcLPua5h+3sxOE61/ttIIs7TwiIEADE5QgsxcdG+Rw6z2v+KsQ6B
L6Snpl8A9/hLSdsYS3V6t9iUt5isgIFB1rdtGhakJ9A2lJ3g98Z5lMb8XNsXg0juqgT/ydzWZ24f
xB2VSsxX+iRR0bnvqSeBzSxd5id8L1tepWvLTuAwv2HG5WkXw31oo0vUhX42zi0ekQcaauT+CTUy
/L29BgdULd4mHyeAQr8PNPYrTB6Qbe3iKp54H9ChWdPAHPXMBhLT934mBIw0Y/VFGvHU1KO8hjp5
DxNQDAksWnwd8yXxOcp5ffTAf3IH+uSpc+5v1BeEBo/mkUqeuu4rnMwvz3bRd8MZhW1BEQWrICiS
1dO5twIWQCkQ1dn5aQ9gayV0PviY/h+9mrkaLa32Fj3yGi5EOSEzzoxsPyzzVlA19JYiIrttPj/b
CPi7N8RvevY/m3QJD97ej2d/xdZLHz0tTEYoqJqfrPse8SR+jDXB8EMnNLinBqTtEH/43XPLk74S
HaZ+iEuRBWiJPcdTKfYxzKmp08PeJ03BhBizblnnHEV/USoanMiiaBEFUC+Lbg49Ca7KgXDwutGD
0+7vpWdGr2ArrMJYcH0QEqIKaukc1nhjhi+nBV/mK3AGdHeYwGpeWSkJXIaErJlYgCZFHOW+DY7A
mOxT1Rp75BtmgiBFwTCcf0dDfPNbB39gwMTRuInjmEpytSddJZn8BMHxeHh2ORI/5IfRW+q8bdr9
Cgr1tUcx7LLI4Bg7MJpRk74sjyofxA3NMPv5pz4OfsfDpivY+TL3H3XiWARPGpGfB9g8S3EEEdGD
KZWHZWjJk2jD932F+Sba/T73wXhbYQ64lh4EtMafGllBNqV0KPEIY5QfABSHhpNj1wHOCxuOmy3G
vziGUEftKGLZRoy5wD0h+U7SBCEI8HU2qGJQCA9MbI8RwwMNUY+YUgupHES0pAF+Pq09LGvQ9qZz
+2UiPyxLYDS1+OxrP5W4wSFkh7qGX/fI01BY+Aqi5L+YJRxyYwBlhpb5SmVUzmBg4VhCargbH0iI
eRjJTqjmY+BsWgxrwKvFjf8iPn1Hu0ZHKHC/hC9tUT9WT0phpYcb/wmTxTsnXuIVOgazytBsL2IG
e3li2Ls8OtzqCf4f0apcBxo/rd99Gs9n+M3oQPNhxKLc6AGVsiafY8zDYqr1yaA8VSaIxBWnGMLx
Cw4wOF46pVlJTHymOv1KUf0UogdG2YwX29MNIdeOpMg+pwhW4P577VO68BROGgbhnv3cBKuvMTso
v7XVw8iZvAiT6SsosbrgCD8f1KEqOdDDm0ALQrb4o5mBtd22aCSg7l0Msjk2XYoslSdp1RuaL9rf
Mj7629lQghZuGqwZrjcol9CRYpXznAOBxshEltIbRgIfRd/SAIVaXKMBVoz45UDsGcoaa2LtIS6M
d5kiDOfpVJctqPsigpkAnAQ5uIlUtu3IfXyexHfHw2M9fremi1+oZ187INAFGPQNrZ2iaclbVzff
/gLTd06GU8x3KLQhODM//jMG7m8aB7kzKcvIb5ABDC5i5A5saXMOaPJUK/tmY/bY30/W9kg/xujS
9WDTDBy0XW6Aw2ECHF0EQEena1Q6MkDWwDlEE6oITYu8zdH7OowJ/GrNzqr793/yMzaheoKj/hcr
gObR2C347RqLQRNMYrquv2iiL7gcB74H6OV8agRSglijQIdVF2PGRU0f07KsnxwuFlApOEXoDvMU
tf4B+OtHrJekDAUmpMQ3f710RwTlBSLnnf9hJnxLW4AvSLey4BypcHuGF2dAJeMOFjZMpz50tEw6
70dH4vgMpYsC9YiTyI+IyIdwJwjdRw9NLO9vzZSHzk+0grmmYMpSJwBqb1sWAGSK2wCGZ6IQtK7H
dvOPU7cB1ozXv7j3JimNoJ8OiAvZGpOPXvQKMBeeKhK7ogOJPOKWlY8wIMeZL2OmEQqV8wbXfkLV
v0A3xWR7B20fN6BBYTZh9HtHv8/HTieTMtDe/pXQ5jn9P/rbIE4nGLVQNpJV1LafcyvfAeYBz9Gy
yRny9LyXqJyYzud51wS4voWzS63ZH6hpALVuwIDXz/iQJrQVJtbdpSfkhYnfChZfoUBlFiNX4RMI
fiS08lSH4x8JbuYZ5scKwxNDOwUysAatyWjY6xsWMbSWWMGvbLDfxDjlAYJbQMEC16nU09ekXUXE
TnIbBDU4EzBy4chjjOCzrnxgG3Tlv5D/+bmLFeoozsD8WWHcNRyUm2H+L6RYtBgfPFG/+vY48Php
0ih4DEs5dCAAG9ZtB2qgnFmPVrL6gP8QX/lg/GL3ujVv++EZVfSmQnD6gcJ6dEi8kZfEje/YXuJs
xQBaKPqThYhUGwwLxyB+Bi9V34D2OG0cuCcorhTd1dgxlYepwZUbWEp5ZB43pojTuhQEmgmDH/Dc
SAHOn7rTwLQpO+W5okbQDgt4P7RxUwPeiS4BaoUZKk1jtev4snqqRCBaH2dcFLLatITo6zLYqrYA
TgNYO6o/FVLk405VLjag3cKnDt9C21ZrO1x3jTkARXyJGvQBvXfYHkjqYSDhVoC202XieSgL1RBc
KaqWIF/OfELjgIv+P7NLlHRterSxUE+OdN8iBkyfNsN+DhEgWX8w1y6o/6yLA/h4H2pLn3xKAWOG
7BjXnBYLQeVLOO++BY07GT38RGRkYe/+Mw1o5J50QEDQGzeYTvJt1gcrxHQKgILhFo2Lv74EI27B
SdEsyAkXU05lrQrdoCQtthmgM4hB1/aVS+ABaw5nexxPc+1gugdiyRuxxiVkPMGCMrgaaCXygiEB
lviACf0z2V1wAena+2EDAw2xNjImkQ0K9P/YcnaedLQ9j3t4wNJeT9bD++0ghe7rtJ9sbcjF4rqQ
LFKfLQuSCwRF0XQqOfaLDXGx0mxLsQLClA03V4WLUZDYaRzx2wtujfDOao68M+61QcCsa11EK+C/
yckRaw/eTj3ZPAS/e3Ia+0TokbQyG+7EaWCJXuCE3i1aLEdjmzV3oZuP88BgWTSpOc4WDtpjPCs3
REf5svo9sLwIQLVe/0GCuwvqqP4FLZPfbSDbanJAibIOJb6cwYgq/GnyLsibkGCnuGoCN+J8J8tA
LwA7/4jaEgxmZMjt4tghSnRQYHJVYHkcLtaS6BgGcU2eZ0HPv1Bmb08bStVLh6k7CobxsAXoWfhw
g8uhXxMwwrF5RgkT/dmm5n9GuiNRQd7GunfT99GriKejDAX/soqH1/9xdB47rltLFP0iAsxhyqws
tTpPiE6XOWd+vZc8eIAN+z53S+Q5VbX3XpXXZKb+/9uok8zAspoaxYF/qtFqUlHlxW7g2MFmLdSn
pJk0m8TKdEgVfZ/gjNuPiXkShATHQ01fUNZRvK8jxZ0IFZ+2SvgSEuUf/IvUH7SdIkWb30T1+4Jx
zC7W/isV1NRlMMjlO+nrelml+DwwQNnLHW2LvI2DLzVBOwzii4HS6ZSbso96DlKMcuT6HUtR60MR
a707SDiy1nWdnIYCiuCbJNqFkVpeqWJAG9N6xUGou9MUi7dqIlwvjomrLJJwWNriOa+RQAaVBNRo
cFYvI+1aLpwIeRl0SIdtKoZX00DMR2rTkUDqGeNRaUXlqbUm+dEuZVhiOnnf02OvS2XRfKaO2Tzy
ZloVn2WxwyjwObRdfxFrIcJZqL/k7VtqfqxJ7Jfmc8xcYmM2YlRUCDUBPBpFVb/FXXmcDPPUd2mo
Sqnf1B9LXYbitGHXKQ/UI0GMJbc1n+cowvKQkrezVqclSdVTDxp8m2kOTuaKchaUy+yUJXQrzBFz
b9kEo14aTADbYrp6gidE3g+cvaJkPUtIfP0INWBpd0tHYkshyrN0pL/RCJY3qV/tsR8c04xfo+Gg
TVim4p2wGTi1071UnKVhdgcEV6MlFlmiWCyDcugnEgVYBRhAHSsybPUWuyW/kZzpjtm+WUzAWgAc
GM33LSbuZXGZLikZfqfmPKff5qB6rSyEbUULiPwpgLSS1g/BZMwUm8hKfbhoK3G+2md+HM7ixqCw
+0g03sQ1aby6fC51GYEYXWKkhcI8J8JRGeFdVF1/bCzrQOtBLONLaPUnvntXGwxvUt/EZduL7eAU
80h+ar0i2AOxG14kAdezGvM7X4TXOJPvY/yiaVUAF8vTSzsSvhuoeyHRgyp9k9f3GLyPEc/MR2kj
BPqFFq2fnkppj0uLTFg3XjT8K4lq4nIGg+Cs3YyranHzvMEdXGPW/DbMe9ECayCYE7n9BL/LEl4M
CfdWfgJ0UGRE8bNPE21DzRs7HvA2bKZDex/jqcJ7bLWjLdSNvzEOKUzai3HPd+wMU0PLvRyyrnNB
0jgoEG+AA+0J+7YgdsGg4CSorqg5JLbP2Gv9nGw8FdAifpBzc9SHHYxKz7LuDfGJpjxIjNLgS6An
MXpP8H3MdqXPXqscCX2NGqZvtWYKgiA7eGl9KdXytGyf4+zjQnQEDZP7IjkiH+Om+0LZ7DJD2y/M
woyIUplgKgOwEwbLYAPIsGFB39rCyfqfiFGLxTU8VfdC5evBFlji9lOjwMi7TxwcHqkyP1mil0ae
ggmU1zDbQkTDqeo+0LJN+lKRnhvmofn2l9b6QZYKO9ZOKPrCqmGSKF15IlzaJbz3/CzrfB9RgMy4
pH57jOyc3IztJZI9pYqOCSy0TIH6wQw511W/SfZNeiBlFuoK9dfyjus8jKn+gWdQ6yi7GsvGpH/H
7T2XvgZtC4bySWTIm1vP8vDXa+mvwjNbZT8aQSax2QN702jR9OGrEQ/CXOAn6sKRj0q/0/y6oDCc
4rTgKKkBzEDssiWCIyiMaAu7jgdOjM5VCxbhmPIs5bqBeJ8FM8G2OPMEMqaydRv78aOo6IwYEiBn
h+u87pT0dSh+cHzbJHxFBOG0uYjlqRkmTj4CETKqfnrOH0CEiRdd++yr5xLPiqANkLouRfcKPizE
9XEWtb2IRTWqrmbdBFKxIrWcWmHPC+Lk+ZEIhDPJi1M+qw3a+tp5U1o7USE5vb4zi0sVh9VjMLrk
OPbfHzJ4nB8FFErcm6J26qMAJRnL6z5f8r2BE760uO96xmD8bAlh6ZaIZTphMf3Chpqmw2nGglDO
/oSkPW2iIwlH3H9BVfW2PGKeZdbXvsmF4BRBic2hIlcp8X2EJrbPjGNRIGg8ysTW+zDrLK9dfx5y
4DB9tMP4OpBAsubVlZiLGqNL7jEU8Ahj3nQJdPqIm+6QbKGWvZFFbtXBVpiZL2MbzPLkLSOdVAXW
o/tLUSMshrKxdR5NnDk1EMI5d0XtIBCvbmDqLflABO00d4at0Dn3aBZMHhgZEwbVvWImzInxOT8D
L9kb46WLeOmK5GS0OyE/DqRp5fUCl4eswmhLVJBT5nXQkLRuPxQME+XUqQfZqa3UH0sU4Zh2vPdH
IJqkKjng/X5SGVuAvci96o8KyNFRA8REtLnekXj4vnu/EI0DNQ7krYfDBupWBFEC4AiWxXYenqqk
vqVg/7ipnTnFSaBgv8ov48JJEvV7ylzHIhETKx2jSpoShNW1SHa3Zc1upJkDkeYGCwJG/Q7i2aXB
2IqZxNXwK8UWkzqC0JH+sS6KQ/jVjlHrISXZdXIrO/rZKfJUbKYZ1myZ+orABHrD4HTpn7Q8P9AT
Gb5sxDUUEL8Cptd3VH+Gx5O2IDI1WEoL6UeM+O9Ub62U+VVT2GpPamQg8NuigZJbz6KFduIG1MfW
FYimnFtVcoNhQFPibnHkF33kYAJxxerhgWF+sTKzr224KHavSnBTBLBYv49sAsHwU630OxO385BL
OxP7yCy9iaRkNvkwxXfByByha0ji6yfLvJfpQFq7D54e4XB9vXYVd4MivECSQJXiEjFtLGEzV+32
8GXtk1LzMjU5dQ9V62GzGudwweuDZW8GulenuEDKMgRCYjOiDzqAXXmuljaCSVyMe3pkJ5NPJbED
WmK+4oty1eqT+JDuMzANPkoGLbh2mzjGF17qtd8j2o5lTyaqcAW5xqUyUbfSoMn4zbL0oUK/icI7
Zi2DKPRYBe26Kyr0McCx6P9MwJ7j4Ty2P1H/o8xvacf87sVYxDtmNT+J0V5o24ckcseaMHyyfqur
xd+HnfVPmzCT85rWU0eUan7u9O9ZxOJYM/sQnwp+R5U3NemZpx/krb5L2rWa93PPxFkrD71ywTP3
oFF5ZXTtmuxmVqldR4fUTD2IX26VNMc8MgJK+32Vho0mvqf6b6qrzuBE5s3szzqGpMqwcK8tsD5n
x5TbfSbx1iCx5GvLj0uxP7ahMjCgzh1AdvumfpGHA67KMDYLTPWMzGBsmj9qdZKqcWdAX9GLwpfG
CqZSQh2Q2aAMOvXcN0RQ0wwi7ODFvG65EV1ljvukNM4Qwz4SGTpHbhFf+R4L5tAPqumK6eZUMnAm
ii6YiZ/n661X5b3AAEdb9t2yi5gMNwrequjcqzlG7X/CpjhoS4eie5f7PxW0T8x8c0oEzBvvhVz5
izLfriV5KqCwhpwzCH/kfUkI12ctw15OSHTlGu+fDEt3pcnYKVrsGSYDESwAnOrmnASrFohyTvvz
3nbUTdgPGLANl15lrrFgmFve4pxzCj/YQ52EHnKi2fQkk0O47EuvzQgjdn49dBL3WL2rM9Xjefqx
OnAMsbKj//HF9R+t+KEa65vcpvQg1uBX8yNUYvGGqIecl1OL/pniS8rkqc2Ufbe9z/pzof7OESZF
AdgO3DtwbzUMVWO7VZV5m63KXkzBiyPhV43bQ7mhrQoveNSfZ0YhCCu/goCxSyuZ/WACnhmoAU54
0Qk2WsSBVdQIIlj0OdyR66kUjIFBp+rrqXRsE+EEEaowl0NiqJ8b3RgVE3wiznVdPNa1TNJwtqHC
UA9T4lN3EfrLk+5iZvFhWfN33FRUpxA7VWp+1XhWn1Ysi+tKvQPaD/uIkL3yVriy2R5r/FCK3t22
JGb4WWDrZpIQSa5l0H+3/T3acsZC9R0ULrZQBXcBZj1ZcIQ5OZrqtm/1LiCRqWnHTkt29bLuiP0M
ChGITeDdP9KoBGsthQLEwuzSJYVfhC101bXRjnBMvbikIIzM+DvNxIvBpACJagd8NOjU98E6W0lv
QzKzDbr9mhLDagTuQCScydT8YqiDkX9Ty0NrwMRnteGAQNn2lpvED3W6B3An/GwPo1TGzHhEmDtI
TeQWShJoa7hpvdfITIUfhYXQo7fXr7pZO1nNDEjyI3wYPCxKGRaTAonzWyAF3ajyc1FVd1Cnnkjz
V6okLHncRahG+gS6TN4v6k6sLfye/CxZnobGGpoaTCRh9CwQV4rxnE3TcwQU6NFvitBfe6cWdcbl
UE5UTGtMkx8g0HGnysmFQT5F4OzO1WUyFF9TN3vAWD0U79njRx2u4MyQlRPofS2wtyZ2tPFFEYlX
dAZdrn7ZxqeHI0SavnRDOWgPbTH+XBW6z3FxG+OmbWS1V7Jq+JzfqzLjLF8dkwleqmMCoV3qTw1R
2yjT90pKQbrttuFcgHnM9eu0QqpF2reEtwZWBvEan+Nnqw+WUAey2b31CFEqSb4eWBNRg6opd4zc
vUjUQhl6cMY5vAqnTZju81I9pXlEnwEKfat8FVxu0vZhbcz+GJOZYoqdRp8dMRKjHG1Zxj1v8F0D
3/jtoABDyHFnsN59m+6XHnTUHGxp50vEf8z0A2DlMWa+12+7cUZWVK99/9R1twf+BcKwoF4N5bzR
IOFaKKCwL5TJie5lC+S4mCQQQn8rChe9hrFuelVEBwyQKX8AW2WEKFzYYra9Wir+mxFLVgHWWMSl
K6o1SCIMdJlhhpzQ3kI1QRlXUUk30eCsD1IcWl7K7yZLu3KV7IR3oOFsYBjky3LsztlrLWlBrGDG
T14ijaJcgjByo1N3uiDT3yYpMOPqZAxAWUntm8ecUsVqbkRY5/GLezR7ZAtIPJLtjPGhtpxyfJ4D
bp14/OsajUIJWTDRCXj+isJCsAsEKL26xCB6XLw496vup8TvPI2JLeWN1zc37Lc7U3loqLjaZpAI
NtBiu4CagDFrzvZ0jJ7FQHasL+nQAGvDAb+62lJiyqucuOuukhgiV0Kl3xNrObTcZH1a+pQ4QOkc
VJh3Cn78ypKC18yHULrTo2P6yL2K8xmLAdAIc0/llWoRdAoi2U3p9uqHznBYFM4SiYUlrikJrSvK
LpKwVGPNOiiCeJgMmSKPOnV7iqW9AnFKRMlJGawwJvSH5Irwptpd7/VgjeVEcA1+M9xrCM2V30Xh
DA04Bly5Dk+0CXKrA/barbJup+LqdE3+LMdXIBF5h9pyrsFERPon2Q1sgpAuiuZtXHCAPI11fNBR
oJB6nKo99CbRQ1L1Re63KVmIt0gZaNYNR9V6v3wUMiog39jvsL+WQ/kFIvZzUQ86HV1RRaFM8sdo
1XCOIXsz+mxq42uj1ZuqKrTQYY0aihhzlnpfk5xqmKXB3hn0qwVVjectsRKCNbwoa8XdfTbEf40Q
h0IJKHSHB6YqJb+3KJM4c039Ke7veUkSu2G4bPhokFn5pwvAUH7y5LO2dnNXX4CpuBED/25jQDUz
5Rkvk8Sh7zXmVyyJO+BCdgnUs+jJWrh17ObC6EjdQ24zHYZTIJd2eXcchtBIjxLl5ARWsK4XHK/A
4NAzoawkepggEiBN+drUuVsvgZifgnY0wbhaX0W6Pm/y4I9k7po8Gk95NR1VgRpM17pjDcTTmdUJ
iNIo3pXuV5umzIcMsI9kuFHKvLSeJUqTPzWQN6xZ68+gFmxU+8HPH2MWbZ8ClWBhgvWSa+oIfha5
GJoew5koj3daM4fTwBesr4pKI5OAVezJS4xKJrrNI5JVGkl+hGfFdP88WT0+xUTJgyVW73nTpruW
SHSKAcNbs7Ky09xUwz6R70vXzxd8l5WHnytmBgnbKlNjTlQ8nBh5ZnwctlXVoteX5S9chYmzvPxK
25rJkMKIRUFBy1BvI+wKl7jNzqaSneNpUQNpZEJXTibzSAWPzuw2MEDDEcPqbkNuUkvFdC1rfSv4
BU+M7V77h5+g7NwyF9J9jhCDiP/oBUlUt1b7M9bYeFJS12q8JicIWK/VTHhxMNvxIGQMjWG77lS9
942Nts8oUvMlY0oZjGoGCqjuXV2nZ7AGxSNWfllSfQnByZBZn6YqTHlytN4i3GC9oTc8TRVQH1ES
Xxjnv7JwAisU2yAga401JtGhfJZ02nG+7nozCTMseN8qY/hu2pnpW9TAyTde6BJGD0i13zAC9dJ0
kpymj5bAwEajilMgD+l4eaQZmkIkhQFZHS6C/sRB/pQvE7DnGnjwKHImlrP6T8KUfgYar+gRbHzO
/ghYxGBs6xkhX8o20LHz8of/e9zjX0ycKlLGYFkIaEmFpNwYcX9HSXcbdKP5KUA4Q9jaaaNU7qaC
2mbKEvQkLfFW7vD6twaoG84WjW25ZlcTmNcsKbLdRx+dBrAoWFt+qm5myl0/5Bo9ikMdZLzdu2ua
/EmGgDC1EaeVk63xIFJYs/AnRaQeKn5TULnYAeRybzF+rSEkqpdMg5q8CRXdawbBpxszhrRy5ehp
nLlfiULxMqu058YE4JUNJ5teX8scz+0G1uKnznsrlCbhD6s3/SlqjW1E0XszZ9xJcGcAruvvorZy
QRLk4mi46VrMoaOkjGMwk82yODvNhrrR5/1fkliPwmfiWllWrxFlwUXiQf9ZUz83Bb5DZeIREkBJ
bncTL9vjuWgnSw03FUBdKVlt0OnRyyzA4tLiYm8m+iGNBVDVjCUkLX3FE27sVTK9Y4q4vLXpjyG/
Swslv1NxCQndSVr1JVC2QrZXbFQTfk6w1EAxu3yn1oygo0dFvADmUjT9WbXm8rxKxqlo+r1s5Zx+
5HHrRmJuCIXcnlJcOaAQMeoO+ehnjbSRx+feXBJdYuSQT7ZeEfzDiTAPyRc4cA6sZa6P8vA+QRCP
lPm7UNrQTLn5WjnmZhcOeE9tJe92G0NFqzf8cVNOQtsGCjARRSv267jhEYawpmOBVS5K0jI0vZV5
7xK929fpy5CZe0kevRzTazwVfmco8Cu+O12BNClhaso8CdsW7ABDFvjP/mkAZzu52ZsVsVJat+xc
wZdxkhpEIRd0SOzIo173VQa+WXxndENKevUb7rW2WPHfc23XLwRHfAzkoHBZMIMsLojVk5Y+1an1
TX9cginRxZo81vei/rD9gSnqZ/WYXvBgWdlMribI8WlvDfGFL8O8SB3WVWvPhgdEidKOq/FNT/IA
khS5ntY1prd4W0O5B5kc/TBNe86jOmxT49BJLA7x1q51CBL5aR/x0aJswQTNc/JXunJIEzGw+tyf
WBKgW1d9GAJZfmm3f7n8teD3nMFSNTSREfPjiIG11K4Ogeez9FE2VA9nwTI9RXpVCc0s4N4fH1PF
nKUxX3uRomw8dYFGCFIJxPErZ+4CjZExOHprzlqGfHJgg1w3hgxKQmcBcjDrvITDbyP8Lyr/QENg
R+d2WrBy0V+kNH5ph+847/eS+pwngHCwU8183MTuSPhZTxNjmzxHHcQkPlaLDW1zr2S2bH4aZVBl
O13zCstJo5vSvS7mUeehSh7Y7d/K3HYNJDF22dCsZMeCaZVA45aWXkzVUEFvNNPlWkjHbbyAZHHi
pnKauXVWBUj9eJNV7TorL6blpubz/1NfI4SVwSwGibmj2Hz4KcxRd6zoaSKnouUKjg7MpOtyysvN
TePIMfS7WZ/lssUUse3VAepNXp0qcPerBP+FJ2pR7mNYMWLMkxY4FMY7BeN0Je9azB20ZkU0E0ND
g+M1ELMTjTYtD2B43kuGKHjI2DeUpAw5DKdJhN1m4b7BBqYqBk879nNhB8zjstZbSDwG5al0c5XW
hBK//MnUN1aL0AuCORvgn/j6bGGR8HiZRq13pvwzw6dUKG+k5QOFFqPHpGx3goj0o0BZBzLKfHEa
ghr1YlvJdWqMWSkDSpob6biMtU2R7cXqcVyZaJjS05abvjWPfw1NfIWZqSAZsB9h9k7Mk6BwOgta
c45Bcjn05QeMhW3GkWTusVwQqns49LDBO8ymCIk4dY2hDvqnNTL89tWCRGfzBazmMToan6TxUuP2
nAfgJKx3mXF4ZY1rItyVxQnXk6mRL0h4R2JXrcMtuiYp2x4yHuTOjvoZrShg5woUX4Y859q8pTo7
IkhhsVLA5tNK44Aa2lhOksDUZbuf0Qee6vbNaJ5kbJZAKB1B+ejAe3UK8ScMZmaEiXonZP0R8D3K
72uGUgeoykOqhhj8m3GALj0E6ZQ3CrOr+CVQ4RXjwEX5KeB3GgouTuyby0QyHzHDwsleS2dd+mqL
z5JXRIwCbEaOLNesPpGcFsgHG1iEmZ/9NBYfraT5FvXLUoMUYSiUybi6WqAzBRWX+SPGZF2YSYh5
4iHf2lHRQSPmddIIwkCL6LLHEgvpnpsiX05NF9Id2qS/bKtKO2Cdhsw4D/RLmxgf1fIO98/nnmHu
DMIoJS/XiPhbXyZ5+pXa9gosOOnzfWosz10hBRlsJ7oLuxui9ymrHC1fznqT/E5y8mZkj20zzHf4
EGeLkipR8BOtxvhvAUeclmwsAksSHYwFEG9ktNxiimTrS++yO+gWEbAVt+vUK95YqZ+QzW/Dg4pJ
RZecjdj0DclDOH8yRxJ0keVUvYxJhbRdZuvM56d2Oa5WRq0zV/9LRVMnkEfiGjQbalNyBMXwMmJu
BPTylmPMkeSvSaq/J7jIxVCcq5IOkTu1jMcHYx59Kd0nyqcsvelNfNW/pOHWET6L+t9COERK8q32
4r6XUyLH5scsLL68PY7K/CNbWPbDJ8MB/tGPDJuoaQ2e5kfMFzlkAioflR3mt/xakeJGv2Xo39HQ
TIlJTKjex2nqjjGGHYthetNYPML6LrbUYAT2aYnNru1QZNSHUPIhSgUO4/VtLvLnsa+fhNkIRd66
SvnqoVFo8kjHYh625UsaQfUoUKPqeZfC3a7AE+jmRsVii3b9Ox97HU6vU3jy5IxRifG2sSXDRFtO
d1sCyrp56ojnyR0O/jG5lFbCnxh2TQIqqj0Ij+wc2Vs5W57x5O2tZnTa4/Os0jvS5IiTcNWljbyc
4jSix0cgGKwNu5QIhmhaBC4OdaM9Rysa0fpNYSjRH7sDyCGToTp8OSRwdaM0R2E1u3MnTKxKSilY
B5tnCO5c8iAzNjiH+J/Kea7jh5e47UXSLbH6h4ugIkqPA0/aLonlKJEXtycl24v9R2GZNzENrPUJ
Czj1bCodtk6HpyuFGTD++pjgJUg4Zrf658r75q/JC3uHXJzEh1E3AqH8N1RS+HgppvQtae4aiZ0K
qFVcKhz3F4yq8C201QNspEFRPJXlpWt9BBBsbIYUGjnkZ5fwuN6SdYITOXJ3sklvEInauLB5iRIZ
XCSKz9EIEhU5izQrewsUADS37JXDm8S6AGSdKIzG7BIHJLeYY4gBlWuFW5hdBXeEYf3II9BptvAq
/1qtD9zAYxGEODoydV5+tzCB2ukRwwmKtLzDDtH9yxT5pZA1QFsM/WW4IxZBeBMsySihKzfXTK9C
ndvO6ADldSUiZW/chlJ1fgqUwMQUd7LEN0Po1iO3LrY7M2kctgfsipow1TgzBOWuH4tdmWOnhPSq
SbErMSqxEH64URgUzE3Ier9iSN2UPHrI5yGdaBXwhC4vOe55Fzdp0TlRZJdX5V/1teLHv9S4MQGM
CPt0t+765+WFwOmWuyalcOO2H0wFLOzMk/MRv9fPvG4Px/HV2rVX0Ls2kZaVkOITdmIy2WrxHONb
mLnJ+R4vBZyBqcRCNK1sfSuYnZBZQk2kllwRzhbpO41qRufG9E+YXOVzRrxt3c2x9hgFxmf1KHEL
yUSeWXTmWH80HBaEdiymTD4QR4CQ/JZXLHWE52j8KuEN9jnSrrR6anvS7zVBGDPgaxvy/dJws9qd
1xARJVmOO2A7LdiBV6DtdvVvfYdKgE+Z3AVl6EYcvvIs5aN8JFdC5r54h2ObNG5lmpjfeHYpgmxq
BZ57frRpYzEPPyA/CpnzcfNbJMJiz466oeBnwnVI8M6PGleo72RqsAeQ4ZzjYyF6lhTSknrztFfj
g2AeyuTA7desO4rieGBuHArNAZcQPpgRvtG+hlbHFwgZnmvzvfaHEyEJObJ745eQr/HHPjgcszWU
sTlEOWGMgr4HCa/dzhJyenxqje/OZHK6HPQRHpHbwsPZ4XaVtPOqvKAqx8Wz2N+Vxtfal467i2Y0
vjeftRpq5nHULnm9i/NL3/IjLHjWYeaMl6jn9ji9aDFvwpuY+aUWDrgCAGNQtUX8ovp95K9q+UlY
TiW0eh0bsPQTFb7wrxl8WQTG5/WxnTxxEmGQZsxGgI9iMHVwrONiQ23JfyScikCATO8FZ0GvvtAM
DEymjROFH46TXuPACjSoygHqgVmeVPz4ZJChNW0O+RuVMRhWTSmIchYi0qH6eeGT3m7lo4bKmb5I
kZflIZ5OdQjawpf7HVSbuX3moODxjghE8JyxKQjhgolZ/A0mO0pw8PDYs03Fr5Rnc3SGbGdIwXqf
S2fdDvObzEg+wZly1gRvVtnYNGHEdq3PnLOWrAEZNOWZR6RqDny7/cAfPkVT0NVwLBG7OGlDvTlt
vC5xdNJwUAdlt+MhxoXGOPxWvCW4E7Jd1z1+JYUNiG8bq+5MRwtajVM1+dLEk74cjPrQ96Eo7E1W
ohZ7TnXJdDKX2md9eBsfc4mKbSzrnV9ITGjjzht7s0og+2rQxj+b4Ug1l0Vz2wzXbEhnufpK6CWQ
WQ+U76r6X6HsFXkPZieCYrpd2sFTQZb846PgO+SebD0zdxbNVfQz3Ba+nmG3nPH+NjiSkkC1qMzA
wSYBM8RKvszydTk7IliDzqX9QsYVqkDavKb7ZZJtQJAbdl0MGNLLQGFwCmVIAd5E0Bun3ImSE0E2
ItZfOQrfF8pB/8bCj4wyFAQKZr0aNdJppntPOWP9Ug6qPbIbkrYLLNdqbZFqKCcZZbcXgofxpYCP
PZ2IbyF48wREP9Pnxv6PHAqWw8assbIbXHoypDSECwy6pOKcB+NIheXJXGU/YVRnmZrkg3rraIcw
M2gVK7yIYV/yO7kquT/w5yLMlhT0dqczT3Fx3+hvwr+UG2XbgYqggPeGCSBLUHAj1nfeGn519tJM
AXP9Cm5owTf42ih+9vnA+L0rkOSsPXY9kSplcPDblfwF9MvMZh0sXzPgQT5d9tx0ZGFRrHAqPA+z
vhsY4XHYseVLa3E33ZeFvlCk7WYqBEBfvj0MJZPwZLAQAv8QORbYAoExhXJ3ajEdET4ScTC/VHKA
5JaOe5MzmBekgFPA2k02V7qddFoZpaXieeCQUde7ipipeQsjeZXQTZjVQddzfLiAD/Lr7H4odIV2
Hh9iPqz3cvE5iOVoV8ZugcVwuYI5Q01pRXAAtw1VBtWq2zNPtFqH+QDrSy050HX42lAOEt7uI4tm
eQ9XbLiLa2xeW5IQYzBhz8dHZmvzJIC7rHOqReisnNg+2bkiuSW0EABxsNi4Mo6pKUg/FstZrdOc
UuGFWDkjtnSqLk6VQXSUhvSnGxshSJ4G/AgLLHJfHu34mfla+yOxuu6Fd4wCjk8WhGJrcpK6SndU
kkvPg8Ngu3yyvqrVGRssMqTlLuyUyh/ngaN3jPjZbhfiVhOyMMEWb50HkMsEAhsHpFgbf7HKUWfR
mbxvxJBfrU68XPVqWARo+X+z5PLzrTDgkGo+Y2ySd6E7q1eN+Bg4FIRK1kxq3O1u95WnSBM7WijM
rKR41HdWz1AvcWeCCxrU96r+EVt36p5YNTPxr3Te/Nuz84b6xON14rXga+t3PDysIim+kvOG/Qwl
gl1//eO0hWsizoecr3q7QotYVYZQbCG0x6OQ33V+zdFBWEGOq7tdHu0RMnR6CB79yLyo1h6oPHPb
wSuNkINaY3GB8MbAfilx3voZCn5jD+RlbbS65cxpsDB0GYl1PwEXRAQl2nWUsQwMew2ylBC9rUaI
EU9d/V7529hWkBLpvkz/yOVBD/ipO9ccgtX6Mo1dD5pdhfDQhX3LYqT5rlSHZDgyxspEJpcglLCW
hTmGgs64M3lTXjgu5gs3c0nuIw3ri/Jaaz+l8b124UwiuG8YcfN/OoL+wv4BxAUiqrmrcXQZeO/9
DjZOF+rRvjWDCYGbWh2nxnYijonoOXMtlIWjYh8nvmHLjDM83iGuWOJlPTQG4kz4wjebXqDmXcEB
oz2qRHk7kMfiSMOf2gJf4Ygk+kp9LDv5OyX1eGnOxu2Bgdzp78p+YK1SNjvFhjESRsOTYPDAe5DA
6KCoSwwAXtfYpP7A/+cW4oUCdZyY/xAJt5kVV80fRUlq/BCt4NbhzRdKl11nubXLm8vWg76lYfAN
nZ1TYFW8GQ0x+iJ664zs5Liw6gL1nOsrZ9DOjnGfe5uKHnPjYN3z7AUGVOLI75Dg9Jmp4AG8R8d9
J52IK8QMTCa3K1yt2neYF6r5qLJLAyMH69Tm4dQkF2l5EjJ8vw3nOmtESI0a1EjyMcOT8rxhg99g
9saGz2NGXVXTQgJhrpcD0R7W2PJecNzx0jVnHj9jprMMQYcBqMEnBvcqiLtTIrKj8sGT4KEz/uPo
PJYjN7Yg+kWIgDdbtveObTgbBC28LRTc1+tAi9HTU4xEDhvmVt7Mk3eurG3R56wCoElN4yuXVZiv
GGiZAKKzjfr/Mr23dpvsaY7kwcFfkVsYZbjJdYNV2r3rtnRpsJDZ2IQFSW47C2NaH6IvzwwyPAEU
Jvp2efrsYYoC9dGSRcFCIPr25By8AK1IwU9/5O1QncfsNnQwZ9WzUlKXgK0GDi2HW1bMqvIW0clU
+/0m9NRNUEZbOcp1AJ22LylV5nCKNxCLLb6RamGzVrUb9Tq1eQzWLy/tLu6wKlAKI1+0hDOVOdSF
v0cuHqzupHTY8NKNieyCSmJo69mkaIPp5CgZHaCtTKA0hC0FSZQOPOQw7IQ9vbtcc4VavY2mgq36
XZTUY1gkgr18rjqUdit4tDkhyPYM43NenYfqNPSSc8YhL74opOHxjs8uvNQ82Yv8n1GPi3z4TIlv
4/XM/wmevAP9UzEtD4rm4n7BIKP9s0QDzrpcugU/51ZbqNgLuo2FKFaCSkhkzEefMmfAXiN+lDg8
VrhZquPI099sX43TQCYyN4L6KKtil9Vphz4diLNg3LAuAbWA8YjSZJB6rK2zm0IN4kJwejTn1Hnr
JAWG4z5F8WHFW7co2QpA9GApTRxwc7M6RZJd1g8/5CbhWT7eI/07r2mdCCi3rj5NCC6iTGZZ26F9
QeNjjuOzE2ifwVmoT0MnivV1z9OzaQErYMH4LcwDir3f/mtL663xkPbOPbCptHqpxj+6sfC7X8fw
geljSSHiNcV1DHHSXvftMzUr5M7AAgYy1YSbHHdCJlTZUD420KVgFaO1kRUNUpZLhYLZXaXW2ysW
brVG4sc1PeZ9svRtKJeBycFAj3k6a26+Djw2LkovMnZfXU6/Wc8c6PJMbCRWlp40u+rNlaTnMUOs
D9MVTfXsWhZVxeauRqBl9/gncnZDTauvnYynkj2CuWL2wOWWKGyn4HwYFaSAihVlNQu0mjHOd5HF
cL9TyD0qMa8rX+EwPrAcpUB7llir0E6TrQIRldV/ue9tLr1gH7nyEUF1CTzLxwViXfyBvILl32i4
CDACK2znbThrFe5u23PxV+nOU/zP4LkOWJKUX980DoWdrH2XzyBQO0KOHCEi8SywUhQyYyXrarC0
tLOZNwQNjYXfI281drvIovJu8VSiPokc80YW5gept5bTULu0DG+TDvWxlOZ3rQQXmmAXnu2vtAbB
IBo5/UwBq3EwwgUgFKIej6Ihje4XzU51g/dMS+KZeWXQNisouKNCD69wEMYG1TtLL/uzhfPV0mka
58ayHdIdYeyNVjW/jW8RJucYUbL6ynNn1g0h8QSdo6a+FWn8UaqBweplKhUs9n5r4LIpXYp8+72u
QRKof3qemVZZjDiFEqiTuvdTZcpXXCLcF7R44d8g3+M1BbiuALeLa1P2VzRbn+5a9gtTTdu1d4a9
RWJ3nh7yPrmqfhezAI93YDbIfAqGhoaGAb1E8AOZbi5bR1lKBXiYZpk2eiuCDUXQeOOnWajn6Zwa
sgYiRT68CieP96pO6l0COS1ndiVrzxqSvO4ci6OK/3ygzsyk5apteyBB/Bw1/V01w0taOM+khyIo
yRGAfNjJLLsaqtxN7mCG5MrVaFCPAyLu9c5TWUdU2roPwh886bDKAQQiEUJYq6m8IVmzZwN4pJuE
sDUPF7CitCO7RrsJu4OFyFZRQ2X5/PQLx+bqz3ZKbh91T/7aNfe/o7x6/1oN05zbnPUYrHiA1A/n
fLTiLS3129TFut1L/nzpwkIGzWP7r6+tXQPnV3G6i4Di/Ob2PFXydqfRuJFgJ0748CSr2xxpdxxP
JcuhWDNWona+AAoSYaGwBlIXDqciIU6DrJ/46Zd0/GfCU/ctxMDFt7iE4voOOP+gjQr3jZ1vIAKw
Pyy2hgiWlhZtSo+WlhAkLcJgcLUkNlb5h+R58M3+IAf3Ro7UaJoL4HS6LhQQbz5nS50zPpfRemFw
oGP0WLtsN1XgtwYys5HOOX6M3gma7c3VkK9rc1U3vGIndSyi36BEZ2yustxWBVtNJzvUobVK2l09
tOskEyfDIElpefdI8w9V/DImFOS09jdwGxP+yppoHRnvtUEMu0GhyDiutQhl8T7BNulCixsYxmwK
yaeS2xj/maTxka6ognHm0mYZmmOKQ+jVx19J92+MW3jj+9z4hrsJJ2p8E6x8oTytu4aipBFdiw0h
OS0cqTnr9Ky3FiUDSCQwjTKJt8Sl9LKnnMglX+LPYgJp1WRL4JViVp8l3jHBz0WLlHnZh2SW2O6k
rBkBoVGTiU8rRh8fhT2TajzzlXymDluNNrfoxwk+akHsiZMyD7OlgtUM6iBbGQHIBHu1Vswkj9kg
KRZ996rdf4b7D/QZVeMLN7yVyQelB0g9HecsHJltthciwmhozoUM9nXEA6ZJNyl47aA56VOtpQmc
yBerOLOWOQiyQqJVqjSZ1TbEWMgANDtorccqmJY2ilspRVvqUKxNoD3cAE0JB2X4hsn1Zt2FbI6F
ESwj61+e40YWHtLvHxhMOnfCFVzDBVUneDiNhe6X3GoY2UFj9QCCxLAv+5fqegctZbmczkgO7+PR
3ybGuNX7lloUSdtbzqmOnZy+NTv/UwMuzQpiXzQju9OcurAB34YKYk7p2VMCMg996pS1PeuUVUyN
bECWsJMs4rsOGQmsoTSsl8ksRpCARhazr28qT2B2w/MuGEhQgB3InQWHSIQWECizwBMznXm3IB84
i1PUVUudV/zbVH6V2XBsfRNMjnPWWbQ3DdHsDhmkE5w1JDZ0X254ap4xIa2DJFyVec5GgpMsqKmz
ibgZufzX0ZaHvD9H1dECMPfmReoqkMQ/fPVYU6bNM/qsj/RQWsquYv1hZe5vhSVIGd0rA4hPcF/V
HSBfYNcOJKIp6ivWGI7T0v9T7O5JGdFOG/WbHY5bIqh7B6cldSdQ3WlpUQDAO9o5h0GqF5CF3X4d
qF8iPPhVsOx85ZivvJa3cLGGWHrR++zoZcYqGevTaCNps7PxNO86RDX8U3jfrb0PCfv3PZAeSJ73
nOBKgDUnwqZs0HQDWG3jQNPOOfT2HmH/Ym+MCeiX/Ci7Gg/yzRuhSjTdF1E/VAyNny3RBhKFSRNu
jM5FV/6RqLp2t2Q/fNTDZqPk5tzyiz+1wTYcBe9Dky6ZSk+c8RpOIo2CTx+dznbUu2Fr4F3MNV8T
QUr9U4V7HKJh1lQGEDV1bQEosUCtxUJ/1l35klIcra7a0YdJSfCrT/Aw6/oe2iWF6h2vSPluWw51
ViCzQpzV2L/qsX2xKGI0X9nOVYTGOuoV2ieSw8gGGrIPGDrnlrGcrFr/WqPLWhmuJYf0sVe+yvaj
aYfDmFS3vB1fqh4dJG1M5O9hbSbfsj83NJwG/UPhGBdXqEhk+cExZwd95AqKbzE/3D5gSs+iuROW
V3hmrHGClv2R2MO9AqJLn3yTLFIgZEK7cL8ucUMdJGmHlNvQCo1vt/eRHEt4MdGX2oi3KhLLIIgu
je7RS0vTo2V3pxTzOmtkDkMdsTf6hO86VQw4BY+9kt6a0XvkanCzkME1hDpoP5tMc/5USYbUSZiq
ciDCSEjQuUsiyirEIO+WSeNdB60ESxiKRnMUBYv+mC5E9vJFagPJjw4ttuLMl99OxCUPx3XOisfh
PMFXnUQhQANWf+0nI/N4g7Z87Wrn4dXRs3arZRkYP7XAmRMXxSvEMkA5+bKv6wOES/qJbe9oefV5
sPRZxA5eLfFWOeOumpYIDu9wv/7ABKGqztqytI+wcU8cwniiu/u6KPaOOfks6oAQXnNyzWVDJDlL
be/NkuRrMJNsQtYXlHklpAuaQjygyz54ea1SAhtmf4cB9SyppStkelf2fVcf3Sq5i1JbZ0XHVYqb
rNa+y3QWhv06KUzMII24lf7V9+UPAxKOxnZhTh83LeqEp3u8bcUNZ9PXYB4wJZ67otpaWvLS+SGB
acVIuKqmExt0qrU/+rtk4GIb1B/wsWsliPD3HztaRyrATknLDi2OdvrUEmHhlC1bjWNBeKtS7VhI
bZZ0ctXV/TEUze8g85OZKsvcrv63UmIdQx8NGrTntDdoU5rbPsf/2vmE4HI2Jm3Bo4za6j80R5xy
LT+YA+ZNOH7DgHO9+KBq7qSDdFiOCdkpN9szVwS68bTHktorF81SaVduMU0d/q4I5B4+EhyIdNZ4
e9oVlwXKZqfwAILIEKTausb5UrNPLaNkihFx503xpuRfFsMF0v8K4n5QeOBh/ch2KZRdxxQhyie4
eaCRjyRFqSEVF2DFEBgGuGW19IvyBcq6IUCsGt6CE2s5A0POAfCtK8WyJl6jIqdmuBhExIbKfVQo
UwpxusFoidrAMIFZYqfzYMK3NFAaxR/FsIwKn26PBssQNvgteDCYBw1OCAu0ZQlBk7gjuoQCxCUZ
evrFsJGp4boDsRRS3tcTMCdbsy5hRuoafoQCi+4zSrAs8M25wQdUQfplh1UWlzQZBWvZ/pT1MO9Q
y0tAZA3+rNajdr5iG8i2yfDc2TikEPRphjTPycmPmRq7egfWY9OJgDOZD9utImLCutnJ8beZixFz
TIWDTsPw4NAHlxTORikukihW0t774qRA5aljgLbKPwdVr8YfawkLZxRZ0qkkpCeyPTSrmNfLQPK3
MTGDs1bGYuYbYIhhCBCbbHsVeyql8FNvKYQrNyJrxgFRzR+mcGYKy7FKb+Z0VbAN7HFyugs7CE5x
3K6VCgmta7aMvQv/KPF6JjxWpjvAh4Us4KSqBCl5jcxHO/sxgjs6Fda8BdN5P7D/RteNy4vT3sqy
39IPsmzqNc84zlX8EFpUxsmiSLFATcQ/pte2FMjDerOwK0xlcCMi9hoOLE/tdyCdO1JyxSPRtC7Y
JQzPZl9irUp2OATIasZc/qeTD6PaRLq9D8x2i69b/yDZtjSLn+nLdJNcSqykxsCfnXqYQDoYRB8B
lwLutxAdKseWA++w/uaV+NaJPf7Gt4xYc/01YHhSA8Rj61vmDHptygbk4mdcIM/Eu+HWGMsD6AMI
j/1mQrvqyba1v4VybuSK32nEd8j/Xvs087Xe/hIXqbQv8rFJ9CGJwSXxib5cXQD6ugJn4pm4LEp6
6njDZSI6UFZ2CAlVEOesN17AKrKSx8Tt7wCcsLGUB8Rj1MXA0Xb0JePawaJwVRWxBmvODPspih+B
OSnbOuhilny68jS64/9jd5p+co+bMnsNWGg181pFLcB1D8uXQyph4ciZPZ5sbkkPn6eN/QAFkmG6
w0CRR8NcxbJfD0/B/olZgWXRvZho3ukf6HSWQvcSSBTGWlpl0cY5q2JZhqAAyZThRkMLtao1wBTk
Vw1TtnGEf5fASdMnR5T05hIrGelOTJXrNsUpWz48AnaR9VJw7RN7Zv0OsYZXSY0nKRn3IQmTkSS/
hOAmiFyLUAONwUVDJgCuC7/Vmgehu5weKNSsLgx8HpXarVzMJeirEtKAoZ5C30MdZevHAy2syZR3
zppjOF1ENefRvY9Jse38bQuaXaJgF0T8RmgKEriPhSNUCQfGLZzm+p6Tj6naG1EhICB3C0B4bt/P
VJQmiQdvLNj6BFAtK9JX2DwHfZ3ChLFx55h8vZwCrYJ9R1clWxcWmisBXhCHDVBGQWXNipAwDqFk
X3lU2EJ7ltQXG+ZrNHCAJEXL8xEZDFBbshxVlqKYcjUMFB7v6hCZELstds5lGAJTiJAFCUVQ7VXA
MxjAZLWkUuwYX24CWK5kPRDczYT8rw8FXUQobd46EqgGyVoIKqM6Kk4iHASd9jG46YE3xoJD4yon
WOKb+VLfIaCxJuMwsixZxozBOAf0To1wCR/XPCr01sKsMMjdDAO0PkA1XZhs0sRYlfwREovdGOYl
XloXWkAPtHRVbCH8EDpZ2s0nT2lUxjtoTUvLm/7ZRPCEo1Uaq47YlNeZuymxS/v1ttEIIwZUWRQZ
vSEdFBSV7izssViKYWJSU8uuDZ4koZbFCHJaW+d4XKXWzuk5n5t4G/BHrClPIWtdvfGbrEFdNGEF
Y1SZc5xcgQ+9QgZZhg3+It70YRdtYGVPq97YeQj5mybsDNqLM1mBeYaa9j+BxsydX6TvgkhXnU34
5xn6H6b+YW5m5N+jPwkms6vkUlF/q4TTl/M+IBsBBlzm3zWMHG6yhjYDK/9oqwsow/+TR7hjbECX
qsk5nFmUGnLs+cRk4DuTf1FydrGvGLEOn3Qj/imcscLxPVAu6ojZlzcwhqXdQGAoSC65+0ias6X8
BD4QUywwlkM/2UNm/D7gIwq78obd3kjaVL9k4hFFly586fUvleFp/eE0r9J4jAi2BmvXWqFKKXqC
gnTVj4IzeYunqmelkmH/7uTZkgctWvXMU170NeDRBt5oOmQ4Vmp/Cvwz2HEC5G8Rfmgbt6H+Bui9
u2GsMtKzKm+j/krjX9uEGp7BzoNRepGc/Pr3MKRddklT8aDdNcpkO9gkDtbTEvKDxsa2dX85tJnZ
OsgKonDNzIu5gjDGRu1vE2x5yq1NGvGoY+Mt/Iq17Mdi2s9IADcsjVx4H077HrVQZIZqaQw6BgAA
eGm28unlGNg3DBgLspFXHtGwEBSMkxAeMcqDd+7pdbEUgD4eRGkupaCwMREnjGDd7K769YwI4VL1
WNkmbBJROjhJSz4GD4lRTy7m+DU5hAGGg3HgvtKttzp6tMOrFQDtYLJknOYcIpx5i9KdvmcuB9nT
iBam3QnMucrOK5Z2tai6v8j+h6DcCha103znoN64GHsxzYDMxoqJuxzT4ShLfKdylhVMH62F9dWa
T2HrODmOoIs6fQEg0h2XiYreznCSUULEK8OnUrU7ANXkm9nnwXtffvHKVewnDW5c6v/SAAjEVYt+
RuOm4og321/LgAxv3vg4jfE9E5e2+CsHiOIn192k7lwgv/j3vg2WiUWYmFevWPMHSYeLrPfBVJ8a
emBmAPWjVSivghWaUN/j8FEsgvjmNp8Z5hgARR3hzaZLQEIxXWwdx+SDOpT2utQeFov7prjkzCQp
I6gnnwXzQGjMCmXAu/LlssS2sWJTYPRmWxdux06cqfrERwESJ74lwEhG9VEUjNo4mEj/BB1ubu9c
dP86jT12tvPqk1VcRhxtbgD/Ay1cZIycOltcEgpgQ4JisjJyl5wTm1V1hdHG/rAwhxdeSy8tNknr
i0r6GbCIhns3TdEjw3dXfPINEQy3/VeurLzss8KFVhvP3vuJQFEUrETC6BtFat7EZ7M51tPpsdhL
eZbOJTA3nnEM4zN/TcJlUGwT84Q3v1cw4CiAwrEVmpzSCVxz8eCJd6ZYlFmy2GNqjLF6xv2GIBAa
37gQ6rAxpX9yJUfRplvHeE2djtRkoRynkN8oNr2T3af/q8hkN4YVO27ck5xEOauvu7DmqTscgDAA
Sad7Irx2JTfpSOQV0pIWD3s9crd6jDfDtLd9sg96aueGf7aurSqQEBRjLWXHUUszqBnVaE7U9iCe
gf+plBNoYMDAtABUtzQQiom5cn3JppjTTuFiz4zPUPOPgMK/AzygfojS7TTXKNIu7Ho+zbRe9VMk
izysbOwlb9gylZsIbVNFcHIlsDev2EVHUZuQl6KT09HCEQoco/2HXmtXrPqkIPqnGuh0lgxL+L/r
NrlHhs6aEqJQESNw5iuji69UdW6HTtkaU7lo0O8SxqrcbRfJBGivi/2QToc1HjdTX0zvfhS81OyI
0J0c9o6s6FUirtHFL2EG77SbXlr6qztiZsLGJ6b7Kzo+1xnyVap/KxjZOtp44SJM+po2WmvH70hb
2dscYJYfZ6sxsTY+I44NcxJABn50Zwv4XgndTVw3GwPV0tHDdeDT4gJ2MGTk06kaKRC1QeQYDQlL
xWT11I3r2PVvlk0Sz8juut4rb7rVOkSfN0HDgjTvuvtYsZkM2PrTInZpDb6knut3e+LBhiXCnc8V
gPGIfSc73MnMxcOxX3SzoZNYRWpstlQ2MZdpPyVNnJY+nVGql+igZOmXwmja3dTrmvmoKmlQ3QzF
3NuyWWlRxRZOgYxiHPkmNzFOmYKV4axVYbCPxcHMyk+htusRbPqUuMymhdHE1+osjsOD9yUh6g1U
Sb0Fgqpiwz4nzLoOHQ+8BMZTbTBY+PAaOYID1Z+DTN8Tb7x0Wgeb6q9N2mNisGbsQ/WvhVLHyFuC
zVSV7N+Yc5Ga7qfC6Kb82OA8RvqjKkAfvU4T8RQlIuDY9V9utUsemau8W5jzfNxrdV2eyDJ9ZsRG
ioz2bvqvWAWyFiApYQntu/cgddkt33QVsVhAi/D7Y61pR5PvHa7PsXO6s7DVc8iesI2hi5Q3XY5f
lQzPBD4+y5cTDcyirPvzySUB0tP2m3eo+/ue55iRQRflZM2+Z2e6w1VA2Xese+dGa7/5TaCFla7y
FKp7Nqv0anEOxCmwsO10Z3lELO2VNaLTF+1ltI0TXMm9bcT7geWfgAMrJF2h6rZC5c+jce/X46po
sytUHpsy3IyCc1UJEGu0/hbF4ct3WZtKScheRzPOwbVnHOWcXF+QRlmUfb0wqL3wnJUBYzrFRJPG
7qHByxspwaqnTZfKYSDjPtUTEKm7grUoKQMe7CA2zmpDFSi99JIXD51awMKbt1L905Klh75JQns0
vnMf8FOOMiVZGBRas44DBmHnXYIbqZOvqB02Iy6d2ATLGdkLo2iW09kwBPrijncbldVim8sXsgZt
r4bl2ci1p5uMszG+262yjdmuu5CthgAzvvE2T9SL4XzGQMLAgNMbEJFyYh8KphMExdrOvBMmJudW
eibJZgRwCr8JHs2tCKqIiboAYMjODp0x7ePeJMwHV3CBd/98e9gC28UHqS3CRq5HgYvQ1FAPP83x
1OMfpZQIe3YI41R43cXyowuc0CNYlTUVlypmpHb08bBigG4i6iBDIhmZXLoKYxSDRN++4tTDGkLn
X5wSoAHqaTBpxaDZMTznGSITPBQb0mK95q2tr3PIoCE3fenq55hfhm2ffcs9pw3ufdBbeqJgYGeB
/LKd4BIw4sKe3AKt+xfTc9eU0SZjwyCludaVcj9AE9An9KuSb1KD45kzjBs/cvZF9dNg5RWlRVwj
3QrPI4tAlFy1D25v7K1XeLaD8qjzCyTbhbYE6O3GxQ1JSpT6Z4WruQD316fWYxy0Z6Qq/4I+PQdi
XICQc17FkBwtkaxSiQOSVi7LRqAjWJ5pwTa36icHSTOEWbSJsHtx6G8hgjnverHgNMQ/5W8AqQAo
o2uGlBCGpfw8OpvR/fR5IOXBymyuNAAX+oHsyVdBw2C1F91aq7dRBDCNy3Fvdu9jzkN7DcI0Sqap
yOeRAprAvwbVM46/Q0BqFr+abFLjI+xjOFyGfbgtOCJ45lnPNjVWV46v2aIQV1BRI7V+5rck/li+
a8bfUEZvUX2O48+6vyG99i8tP43ZByuQnuHevDbOGu2NM1/ZvhxvlWkbqW0Ud6s0mwJUT+XNHP+g
Dv868pusV538QyA3uM3D0J+yBnPIgEdOpFF+wDTxOPshcIXt9Seh8qCbvt2Byh3zN62+mxLz2YcO
6KnQf1zzqnHZ4kCfomVLbOsVdo3sMsbArN5r+cGUbUbvtHWTLmO4Il3oqL9YEFiXtiJdjJNkgXMw
IYvYpYyV5YM/fBvtIdHxNsOTtDWVnZNfbYf85aGhMS8/JxXRWkI3NaelwvOJOf2RlViM9QaG/JFC
uZkBJTwR3Ln8wo3N2AsFr3lZ0CKV/KQrexgbYvySYle3H063DRj8BI8IhD+FFXa3S/1tPxxBZ1QY
udhEJoeGKCyZVP2vl/yoxpuePkFNj1gJo73THIrmqHkB0djozXB/I9fdpqSZmH99EDy+abFZnViu
MzoMWc/T3oMtvYKJ2odXSC/Tx8vlXeibMMBPCjoywYtVZtDv98x3KsFV89ty2Xc/tXrDd9Z5O1nv
SsDTDmiSR5D/NO7nCJm47Z4qWl6TUzn2MpV9LdkNnLFEx7+cLWBpNv3B6daZt1TooaczW25C4xq4
Rwb6lAi35QB7+HaKfxrHPnAWpvhKIAxrZ786muOC2GYZ0mzCE/y9KJG8m1/L/TPke5ld6XQKizuC
veb/pPqtYYpmvcg94KK8Ov41VVgq6Z+ZdQg4Ntc+OL/hqzAPfXNCG04tmC0zGKS1RSjzzk0zxqQ3
3jV5EDqUe0K9E/vu2g1Y3Lf++C+09pm7w3iVN6iq9OacbGRb98npJdA+YyLNNXdcj8Cepxh0Th7o
K3QuZJ6TKT8HdvNZnyxcQgUNSCLWJm9an8zM7Hc6b0/PCb55IJuIFMPZKw4Dz3qo7lELHv8rE18R
pJjp5XZUePz5Dw8XMc1BuGWiRZsd0n4Z2j99//T031j/s52b5PLqkdx1l/4a4tklnZsRR+SvtgPc
Vc7tGpNX+dT9vQJtxp5H+LBJvCuTI5ooY3h2TdAt68Y/tc1G1sd03Dni0mhH1z7a9T1Lz454xhiy
PMt4c4ieaN67SM4A3xXr5Ccr/iblwaiRzMj//ADsgPtyoY5E0Ic1pHQYToB/DqH9W6VbOtpVLKTq
OVHOg/4O5JkjAtvqnmTcnY9eJXAC/0DjI9HLR6W/m8GhJmatpUtCW4PAF3SwO4xHjzD484wbAopN
cFDSY5R/6ahNJoFKE81NZUeJqgQ391eIcx8QPygeGUIpLwHXuw3esYz/ifFgwK3Rnmn1b7rByJiq
U/ZNA56q/aEodgQsBvs9QewO8jeZ3gJja+qHqlqO7ZFNW0/IXL9FhAZc/+oV2yw5ewPGnnktn1SB
gAfHGLfTWHSa+s5haNc2mn9i8eGj10pSBv2xncAFhCgbifm7H0twKNB6Ur+w54kS2NQ4Ww8a7V+B
i0sZI8N5GInVDf4r5EAQ6BGeS6qNpt5ljqmUTgvnmin2Pc/DLyWpvoc0WUiGHW0Qvw6T5txrXwnp
v7dSR8NwWS4Ken9HCuRY0qvn3mY87qV4tFmH7z5QIY4EYMZdx51TIkKPdkbplWfTpV3GziKjpLNq
soOml6CoNEDtWoAJFqA2n0ilJCwQyngO+d7ErTuh15TuN6lKTETwuh0jtBaFKTCk+8Qo2LL8Qflg
GxamE+qA3ngSSDbe/N5Yaw6SjzQLZFyTDEZsxhzlYkuZc/NlK7spNgz6/i5FQcavvlJkdbYNOY87
Y/7/wpO6DVyAdcXqM1yOGQZcpwlDFA6bC22Ej0eaFbL4KJd1q25TalSQdu2z6paso0qgM+PA2ars
V43lDkc4rqYKsd+KEYybAXd+quBfxzvOD8Oa+zLUl1Q0z/siapaN5IGoRxygytH7zbRGXyZQzQqd
JW6sbNxBi8CxiLmMMigQqk1k0gwH7uFr3xq7TA0paEwFerWi7E2GKJalGdMgp3T6MnkxsMlwOIfR
r1ad/NBbublLT4mgydJF1G2raiL7BB+SiHczDJ+FQp6lnti4Vp73TBvFzk3wShYBj5Dp84bSv3Ep
58a4xPuiq2ga934cxHI1ByBngZarAODyc482XQx0SRF8tx3765nDka1vIC87/cD7AXoFjSbK26AR
gmFrv4sqc1g3tflXu25O5dOPmaUTpaNUZrJVw81I9fky7Upc3zUSO41tgGujWl+idObqw9TAdo74
EKSl70KtuFZdXV41LnDWyuBiSXd1Vvltwbahykfs2JKIbVvwijc5dLZFAttAAd2Lk3UWNqQiKjt9
z3EFifo1EggKDUtb0Y3IU1Mz5iH+0tkgimpFrdFiyB1Kvbp4yTLSxXAyqX7Te52OaHR4J1eXwtb+
Sh2FQToVeURkAb6yK8gFDwSV9Va5WYp3AsOSE1ikdy338qObVRUNme3KL5/NiKnScUGORpmZbyR9
XEPrKocIpoCv6t02jhh9QhLAkP33wiArljoxRvKQV20qd1o9HJLJ+6C2Pn7Tsl6ZCid4r6TlPUPy
JvvCbgYiPVVQVagvfBHDw+kJZfcRd6yJulNUeCaMGsgd/2Hmg9DeD5kbn6QcP1yR5svRjVaqYhrz
BkAhuXgj3Xi5Z69CSTFV5ga0u+DlfBsKfostemai0QC1DAzOHJjZ9Sw7ryOqIxelr5KLdoJXn5GD
Ambk4KqJ1UsrRqz047VHtVulJctkSyofZuKfGLz8XV90QFga0iNZpLDGaDQUPjBnnXMaHAAEYwFa
S/cch7nK2Tp0YjGDBGc4bBjzRbHjqlZnSpRA50+mbLVtXuiXIRuQpIc2s9llxMQIwvaq5fE8NVkx
WXasL6OaEHqClVw3Ca2UvklgVqXWpeD41PhvZd81806Dh4Efd157yF2dOcqZ0duYjfXisza69C0v
KJUwlZr0DC5/yPnBjMYWzEYtXRw5UphLRS52UwRelZ1zlirruOKYZLUeFBe2RkmMo96WNVi1yl/q
yHVYpfkYzDRnncBGWZY2O7Kw7WeCMg5qEKNF3VqkKLxTL7HIC3cAk4+1CpB2u2mHHB9tPL6ikI4u
BUz6EmXlFmf2nSttxcj2h/IMcHU0kUfb7gF83yCCUJwAXr2sWLA+diWTgPbjQ5ixCnIZdPBs8FZd
Ep/POI4HwQ0UblJd6VCJgr9KJ8AlBraSPRYE0FNyZnLyVWVzSTMixHHWQY/zLl4G003xiWChW/Bw
x6CY0im9kJXziJtw7xvKDt1NcXhKe0X5ajvzHaTQVRKiE4k/73RNB5xf0SvKD9eW4POE6n2nsH1X
poy3hcHiS0GbwC0UnETGW0TTz5HebgdWn4At7jHP7JlNCCj4j7Ez222c2bL0qxTOPVHB4BRsVJ8L
a7As2fIkD5k3hNNpcx4jOD59f3Q3qlDnotDAD/2206NERsTee61v+c6uNkwE1BzfyjGhmTSjbSFE
nqesw97IKK0w+QWKP2kk/vKpHPFBSsVHaX+OtJGy2Se6HrIDKcPdTnbT93qfjsPc8k4LhVndaT91
blIHokBPiEtDFt1GBd5DELOrB8VAeHQBH94HbttBgsTxwTiC5eTKcREH68wR191Sva7QeQjLaL2F
mHa5RTRHPMhtmK7jKfRmS0Jn3FuYlCLRePagTYeTx3HXk39TuM8IfKCkr+y8rHTfi6UrHgxSzMk9
j0txDPP5M6l7SVwL/b0hWqepRUjuQhl7e6ipLL2YhfI5IInoyOmdkxyXImtVxCb94hB11rhrJhV3
/L4LW/x11IpN+1UO9GnjpPH3oz4xwUXFrRUTeaSPfhs9zjIoDwjZA3ZIsi3L3awDw2LI2HsoWvh9
1YPfCqaQJJeGKUypzNf3Kape2Fx3xvUAzwtziQxspATaF3Lb/jZkBGMcrCArhxP0czQyfdTvA9YT
Bu30Ou8QMN0bKq4gWKhzub8cNpmRY2HYHaKByp0kOmdbleBNF+Suc/ZNQcbeeYoWpp+Rw7NpSec5
DURya487g69dBriSAkOmWOPiTWMoCUlS45drH9yJ51Ea41x5U/RqLfZmcFhM+4QgwN5HZF3XeP68
mX1qxkMdcB9HjvtLieWxtlxJbWxuZ1m/t+R/ZNOAZiTBjWs9qrCP98DmecqY6s7MwVUffMZ2uK/B
z940mSjQg16GqDh6BivTmJSKm4c9AdUur07UwQ1D72KVPsdSzFtxhj8V4g1jf4VxgGg69FPcXZX1
XFbAC1zd/W31CtkZuody9setzbExs3xkRlDNarK+8tK7LlQ30ryBPjth2C+C9zSQoI6wwyCXvYRL
hluXNkNEn3Wrw+ySloqcrbR51+jGt/oHLdLhJra3oi4/Z2xc8ZiBTk+YwozK/uqt8CLC/FrWnDll
wOHA9a8z1l2ALsmH7rMnV3BZhiH67t7bGtlnmKeeI2tUmzZ4CTPgoOS8fM1BG9/MBowc4/GVzxzh
i8ppjXpMQXiSrOzez8M1BQ/Q/BQQDsAcJPM8PBhDQTBrKENyWJzbatAfg+nPRfZCb/criYdDag03
pL8dPFQ1SjzbLYaZyYwMj70W33H/5WXfYe7Q+OoZKdV4tPO1axCSCtoHxXvp+y9IKLgyeC0yB6dj
Udfcqhl+8Rz4rCzJzxqAbQ14eMAyiGNvMazNhQPbe95jSgDQzKhoSOZjzPFX9xTkreTVcFR3N3mo
VbLYvHjEwRNBQOsGY93BcMiDKDPa+E4YBzCDvBnWFOICmsrcQCkMLIducvgZrF9WjRQBS05pP7rb
evY9XDRYYhUKs21Z5PdeROcyK4XDPxprU3rybnEHNDuCkD83R2XUsJFnGUU+415Sb8jVdecvsFNY
JGInJdyGihMZSeS2HSkusX3NaR+8kuOQPB8yG3UgbLUaJ4cgR1G6WOrV/Oq67VPRXLPt70Q3fgUF
XO34bBZALIOPDtMM/UFW3slbSApvc7P9+Yx6/TZLnT1E2fwajDVVk2nZvB288yWSgykCtw9inKmN
eB+X8COW7LMtXfEr+rRLWLFVtBhz51HfIH/hgvWGuwJwsU16jWrQOWQRNmrLks+6wkbjzBXnr4fe
QnsX615vbNG8JA1Hu7SRJJYWzaXVYIJs3DlNT/igb2Wk80gcUFYOPSMg9rMsMZXVJrv4lK3ocP6U
M+V28h16wbjvHICHCdWkJttpNWDBqqn8ox+0E5SoSu3JAb/RVj8d3SbBuj6g6u58epkhMox0vIXQ
jcWgGS9i4VJYjA8OdhmRprtASHzce/U8AN0Vy57ic6GoGD8j2vNxgmqpZSlILOR+MIcrnF99/BT5
g6KDmu21KjO07DmT6XRABAtQI/BfTC5ewwnHTUVGkw7K+3ENtomK/k2zRvFno3npJS+kO78hmuaE
w1wUAMDDKMSnG68Kdu3f5iJ5yRJ6g1PcIpyuMfND+mHGO1p7h+rzah4Q40Txs5tbb1aEQzyNXQRx
NlPi1g0+vZjTFCIMpEgGsOYUwT6hSbHRRZxdKwyYlvFOMfRHGhCoKzsVhldzvjpyZHUQeoGd1lxI
Wd4IZ/moNcUomTX0dPyjqvprNY1AC/Pe3vZQolGoozRVKG/QN1aQAHILWxz074tdE8PJLMKwF73b
KyKNeDEEypLkhCh4FFbGS5mH2OPjZJ9BAkbtFYS7oZ5Pje6rY9m0LMKsFZO+BVEJX0Gm+LHnpDzh
QyEAtrtxuYjnjA5El4NnJZ2qx0ThJYdhKf5ODifi2Md+MFfHtBi/KmIrN2ErSZPO7/OmeLZl52xz
5xWt1S+TNhfzUt5zKllpNbD35wRZU0DiFM3K/RggrXZCAgSp8J4QY33nUxLj7+9eTEvjtnC3UgfA
prN8ZUCzC9BThm/3p/KqK9kF+znzXhr0W0tm/Q065NNeX19XEqXFItjxGyIHypQVuhl/2TXdVsLf
wUZ01njQxiempEeQJWZOFi7J68oi86LkND3Ap6XVbTFec8J2F8uzX0GDHW331tWT2RyzLrlQroM/
jdPkFDvuPmgyCTcYG0HsMBVJ9xgFIWaRHkYno24fBtfGSTN6agd/bebpIR3GKV/Dnm65gixhtQRZ
9ipG7DJsIbC+C7/u99EalNjhMFwKzhxO/9I7yS2bvIiRKgwBw0a3cw1CWtBExbwK1TxaM32liHWA
KzwJfUgHZG4h5PqujOTBLhI4VobEpwjM8CqOw0uKscfcaB+BqwXFxFC1jHWKU8czT4ul7xtkfZZD
6AEnN5pb5d9MDfR829uhj79GI/6UZC3ZxscSAP8kK5aLrewL8FhKhirBUmSj+fK6czuAOvNTjPEF
jio9wRa0vIXoWLk89gWnaiJKGUYl4cHhOuGobN1YBGWLCZZwznmuatM/fZy8Uc3xN6SGCoN91Ij6
pnVRx1g2AclJzt43rjSXeh/bpJzMMT9rRNHGAIKLnpafpabnwrTnzFoeViGejid+B4qBrM+Tm9S6
bxsy86rKO2Zxf+lC7vdW9eUtSdmbWjlMsYMAwcw0iauqQXZb5CknjRBIpFchamjtiT+TjKk2Dw7s
jG8hWXfGch+XNd5VyeQZhyHWAbb11ul8loQKD5skFSGQRnOy58biWEsyWYHg41mWSYqmP3lIV60B
VqN8tsdNsP6kEG9bNpDmFynr5ou0MphIpRl2Y/jUGtYI07qEOIi3IGYL8pwPUolwPbcnN85O5dT/
YYnBsZZjyqB3cMANeUBQ9xlFw20dB/Em0MMDr0XSW28hQeAexmGGpJAYsU8CuinXxiFH+DibqJLi
AmWGvo8buZ/XWI2yeZmH6tFoDCapcLCu2u9RIii9FL+MyZt9206XgDAj+tqsLjMXS1Pr3xg+2y0Z
mJ8oLy+dgd07V1gcUkm02SI55WSKznYxBjtraOKt+Wrq+sGx1I0XWIh3amJfoPU9KrQ2qztAb0Tk
op4jE2MsAqrNsXtzU7kcjcQmXI0gGcC6QoUQKW3o8dEExcFrWoyFLSfyvlw9sROWbEIdPBTXW8uJ
/oQuDaJwip8s5zCn8oKS4pvgC7WbR3j1gSYn0EWHnZBtcuXROLFiStwonKAzNS89nv3LMn0GKmZm
J2gN52twyMRkdjDJe+amGJuacqHBTKvb2BP5zcSJAT3J6coM8QN7FdiLMoDOIZBvtY2cN1Uf/kpm
w0kshXlbCLWPdw5JwYgHOUo0xKg4MzDUERQWHWFSNzLoAm72OTi+eyWN/Wccsg452WoUpPXe+t6r
HcePdLXuCA0+lanLfs0aQ5N5a8AoTQ7bkte3390gN3Sff2uvJCCCFd5m4l10sLrWGhK1NkqPD4oQ
mt3ucawI68OAk175ariZG2RCWjMesX3WYE6oaw9xA+AB0qQCOxmh+NkIK4I8SBIUwW14C6hmiiK7
Tyx3PHbFyr4ZNos3/7Gy6t2jT6Rc70Yp5IIL3tcBNTpNU/tVpv2fXASvfpps4AdOaJ64AVUL1CdF
U02+w7A+xRJwBvzoD0FsLt7i6Ra50Zae6keBzEEjeDJYHKWbEzvbhhylObksfVxtI8UyLBr/ebSW
e48QAQpokNT+utc51xzkBpgmqbuv0ORojziEjtgBUPjHyGS/JYU/UlabgKmR6VToS7VThIUNJRLX
MspLUs7Sr0nmL4H2v1XEPUjVrisM/VX90vcKqzmnbzkAnukNXIi2CMnSWB9IM4FfUa0zUbx/TPch
jdo+Bg5PXttNUe7Cxrngh8WTgC6sWmAe4N3KJEFO6egcM17p/eSDk0ywKKpsZRWSrDinmN+MB09z
1ciQ5vY9LTjNED+EC2x2ESFra0JR78k1XRvPSu6k+J7K/tWPyqeKZHk5yEdQxNnZGYk9sQL4rvUM
EjXvlicniej3xGv3Hf5sclxmtijAsuG2LaM3dyrfogwh6RzRAlxBe2WcQ8lMuveWQKciAP6B25nl
1wo1vgpOmFmG5GOZsg+A707U/16WokPnzzyGZNiVQgaqxiHs+X7gpiRj5C1bX7dQRWS6QEZ0jqWu
zIvDfMaroYIPpkbE2pD809JH2rldPm/DhvlJ5XLmaTyY7l1fd+sv+Gee/TdNqAeur5jJD04LYq67
6zwAqe0sCxPi/JfX0hQMVPAw1A0aCyuW28Q+DD3kzjKs43Orlb7iFC4PtYNeK89w01fIktFPIrwm
lyw9DASM8VJyfUZO69zoihbljMIa9ibzSX9WgC5dLPTIX+EgkUg8c1S1qiuRw6gqptlB2nocEPzS
tES7nGFVpHHKU9ttBwUqvB5keBU1pmNilrOjp/u2ZrocDiEEO8lM2Cn5cseFUkEaySRgerRE5KKN
F/Yeg+SUFD30qPlvg+Czquc/cs3mGi3Qfov/zL3yd5h9gZK3kNuCMWlJeOAha+ZLLXFf9hMKtbCA
OVe5AR2Qhg7koVV8B7eukh0aoaX7GpU4egBX7ZjhiR0A9c6A1liVmo8BJKVA5mYfleY98stiV7gM
ECqLAPmFC7RL6l8wCt7regBT1dMn4FlprIQDbB+vXroHRUQBHTasUWUHyqWTuJ8X5g2bklDf2FOH
cHAAUiqAhb335OjC37sBw1EL6HvBHrqxC/x14jx2jr1vFBE8PidMv+teEfETRGMuVo6ToV0OtJB/
FYEPLgy/WTA18OBsRqJ29TeKxqPjVRaHSibiw9KfNSXCmFM6Gmsi1y8AAVXAVIGUgRkk3RIy124y
q8dAaeQ6WR5I5n50e/+tjemB2RZgu2j2yQC222M3TDe9DwoYvmu1nb7LOA02iPojDnQ2pi1GjNaL
1SzmTpOJjVV0utaOdaAx92DNRm86eojY7skHJLJs41pAux1M59yJ9k4G41MQOlC6IvTAwWzvnXQx
R6dEOlkz2tqrVbRR9bhFFpe+hZd1zPQUSeYghwOEXysA0yk0vCZMUHogabQLa/It/VbQ4Z6sbcf4
+GQbWjs1qoS2PeqZxMxiGtbylruzRPeRZiPnB68krHqEhBESNVW2NV0IqFmOzRBlCs6FcDDJu2SA
x4m4lBW3acMhsgjUgEU2f+zqyH30zXTlxeSP+jlKaXqhhOUEKH4J7iKRlGqG+V4FL8kP/F1T5tXW
6aJ8NxZ4FkZALpYjhwcPx/mcPoyzJw+eJGXRo8lIL8kXB5uYYs66IapN41mPmd0cFBS0Eav6MZmr
V9uUw03h17d+BHjGsTySemyHqIpJ7AjQIGxkZqwVt9YHnbxvXUItVH7zx0pCMFJt9KKAztAR4MnO
O7JwDZdCOs0wS2UAqT3927vgXRLhfw6BIPwaXWczYqRBYjAHEcD6Pp13XrYcRgphwprkuKkwIKSh
QEENb9RZjT4FmFtE31g+WKq3SJotAvIKV75Tkf9usmUC04k+fWmZ8pQj0bIfemKfkO8uIjjituix
USCqaXnPPaB1ifcxZbfTzDbpJOM9HF/GA/F9r10YrqHAQTbEgK0G5prLuze3AbFQ7SsBzP4GVd5T
7RaPo0WWjEjs39pvHsmtokvBE8aWTT+WGW1ExwHyELDgMF+H3NH69CzNn9SbnxKNdN241dM8uc/e
vAy0v2DRjL790nvFDQd45tYDjsoWZTE/NovuqMwh7KMbISAFV9fy2Pbhcze8WWRa+v5ySzKJvKJ1
B9MCwFmv6O6aYBkOJcPWxCPCs/OxnzQQI6U9H+k0xUzpyQ2mu0g1ShZP75MkEtMVWw11kwRCsUxI
hpvrYYGnJ68M0zYnGtgxidwmK7ef5usaQFqGfJvcZ14QgDAdBolivNHclAtIRrv8lTA8ioqvOOxu
qj47tyzF+jsP2b+Dnl7HwGyqs45y6A2NtwKuVFdvc4bl15zaNMckFBu1tRO595im5e+ojN+YAsL9
GJjthmidon1MQT+ohXkZXTLkYTE/wr+LiNCrw4fQkqyfWOocufPRaXacU6fqdqlfpgYvpIA53dUv
evRdVMpwVEOiSRyioyNFbAljcuPUvwu8OzVnIM+M6BWnuwzmfolcyUZ5FNOHyQG0VpL/K3DEWXvl
lR9d+lD0Aw06zKwYYHrO7OS0blMsP2Tq0bf9tI1zILI+4QZHBrT0EKHTxN7IdWFqFb1LFEB8/6We
tzRbrgQo/rUX6EA+1xR1I6VpR2Udp+4GE6uzS2kVl2EIaoCBcJMeKmJtYfLSKvd7ykraVsygmH3D
REVJ6I6QIjkXun9IiNkMjAIFBTRmp21b2xsXrUuZb7yWKVGzJJ/Gow1chdfTsvRXc0Erj5yGYcOZ
5mHMsH3lJJZzAoQ1mRAii1ihsFqP/CYPAJm1eu6vuzBk0/YPrfXeYJLVQ4DFI903hJIVgO3yngK9
yc9rInuIUHYSFE+qOPb45FjbbilYDK9xfBcjPxiqDxFcPLqjxZqZqkqCiVL2OXTSAseI/RVXAt6x
at+U6R2OL3W4950auyg8z2iwqa8jVDJhnO/WXNU13M/H9SsAt8wWIl14wBkNTKABJZV9Mcy4Zqpb
es84q9tb5f1GgFZ6yicVFm1kzNKWEUTiaPzwYU40NW7edcnG5wD0AZnkrN/txvySEcti7gX30jjv
dRZCzbepjICbNFKKTeLQWi2alFm3Vbz0rrP3rWprKvNsBDWMM4MFdKNVOX/tSVCT2Ahb8nHDbZPV
3oskDE12Ovnl1phE/R4kAsNc60mXyHamYlhuFw+l8OD7Paol1xxLMkTBvcDjIe2bEjJkGx4c6yPO
+uHiDIBm9EiNM72x2Yh+fvGXLH78eUAZPp8GTnJRYL0UxZScRTBio0Hafx8rcJZDOd0yJWlPiw2N
Kaii6rYemXXNasgfmB6HVzqIxbWyOo/YASgcS4B7WWWvbtONT5ZRznZw5uAmHgaSPCfvnHqNQo3U
NAQ88CrQjCmOTYP2hxvliPtn/h0GUvHSOuMxiPv6Zf04YRWjgxjXj1a/cJL/jeZF3DLtH24CYj6d
TNXvrk6eLO24j7Upsbjx2T8fXnLfJ+mkVbt06Jl+maal8MySQ+khKNe0D15WVIquSvIhnT44xoI7
xPGX/N13a/KW2uDsdta8Z95dvyVL9eTYgXpg2tW+jPA8fz5Mx4Y+f4Prp9JBu3Fkon799PWzKaoO
Y41Bdwo4oOsJgTym8BC+6noemytvR10Nz2qw5L5B3fRc1/DFtRMYrvxdMiXuXzk1NGuVUU9piMik
muiwGZ3G94EBqD72TnclwrG7NQtyn46wuJd0zL2NwonxHBgUB762f4/azc602wgpcGf/S9KjMw8i
9MSjyrvwPtPdgydBpPGT37oU2LWIlLk1+LW6YqRQi7v5PW2Wz8ZL2ge6f8NTW873ITuuGzCeXuJr
DRcEctfs3C6WgjVm908F+VdbZXnvTYvgt6ywxi1Nl18rB72Og3qBQsjSJ+gyVykIisOMqPzZIisx
gEeW2E19o6WZuHbgHtW5aa4zP35eBxyHwE3CuznpfwWO0acWays8pukIpC3xYv7FSOvcs5LnNBfv
5rwwxFtOx1kXElVUikOotH4Xy8h7PnsGbDDUM3Fx34Xw5bqeKJYeeMJ9XgIq15x/SVYA+P3zUAZI
hJa8VNfUvne+4JIXkRxPfjYs+3hRoPG5gh4mV37GwNo+JiR/QALds5MRXEgXlSFdEDnnFI/VxN1K
P0oPOz9qCq4T6d7WTYMMxBd7JQgqLLr21xSRGSAnqOgLDNCZvSqpAfN26UQYgJDwS8ZlDwgDnrE9
/vHta7fidHi1pMF+YcS9E65vrseBl3MKQvBp2XUyj5ihUvPhpj23v8rnU+LDQIaPkm0WqG7iym86
fePAeQvWYXtCC2uJ63Noo1PnqA0Mx4IS0DEr39vumtgtOarSMzo0YYJIqB/SACUbOtdR2AhkFtnt
OJc/mbGK7yYfLLYqOAKX3Xxk1/CPQQ6ALQnM/AuVH365JoX8rWUIYmz5EEZ2l6rBhKQNwF9fFbQc
hdyM9Kpv55l9vB5Ne3LgRqoyWjgWCkoVaSEQq8FWsJ/dtJOk4JrtUwBnDW/Ufcjbg5II7Pwc3hLJ
TaYO1BGIRPVGc4xTQG5+9WDoEejSjwbqaXXJ09zDftJ9UO8S5paMhIXZZMKGXI7Mt5lK+1k6CAdj
rodPIav7wsu21oxc2vWs8S6DtsIYFrG2nq2JdlaLiIYiZ8+3zY6tu3ca37+lvMeEa8lg1/Jy3BRu
emPUqN+lA3tDYLLwWCFgCHnFnVoBNf5qbYddUAXU0/FgOJ94aXugqYLMxBHZtT9n6tBOLtPaQXTN
eU7AJ9lAzsB9dEx2fx5wU0CEWiqUd7+Z1yDsZzZ9jwWKLbWYIYyZAsnW+qANE3VrQVmO8kUdnRmg
NSF+d3WBpDPthxMzM+rIJusIdhzEnSvSx74Z3UMW9PkdrE9zlbRdvf9517Xy/O5qcSFCOdwkVwvA
yVWnScPC0B2sAklsoaUvWAjbB+Vh+7NVgX+Mq/UhcO0HorrxLwWmO5n1QbQFJCghD2lbekel7OgG
CUr2F1IAVq6umJ8kmoPrUTt/jfA+865sT2HoG4wkoSBlp8o5k+ibhJPsFhiRuRDyPl7LxhiGfFC6
3dqP73yUClfat+z7UDrwpgrCUPowm8/lJMFcqL2ePPVVRYhGczlbuy6EghqbiOSqxVn28hU1U0oT
/FNSRo6W9k++LOvz2FPPhpPDWXvExQVww7s1sDHTjmKnt9HJ5VNFfyrUhBD74iUcV2mgD0W6ptA+
dn7a79KkxrxjIUesLMSAFnC+vgtPtRe7rw15TkPFFVhFM3SYDJ/GEtHdSiTwqn7EGVt3yJpiLR77
aNWMEHYrrH3tl3SYvMxGG0c6VGLnJ4MT6pS34b6vonFd1q4qEfhMrN38FFtDfhJDwfctKXskcp/X
ySNmZynt+sDl9MfAgjlPku6qr0sQ+zkbn3JrwufD/iavVf8cNnbzEPmKQjDhHJ/HR4qA5OQXDJrq
67jR4txQlj2XTcWXEl6FanG+UmMgT0ZG00lZJMkZiF4/D4wQSFWhW6tox9/G9GIbIBlHaJwArkn5
st/lZKJH09snz82G5xV61CdOj8LLiQ4mO/UssncNvRLmg0P1rFrSTKp0fGDBPS2YJ+9st5W47ejk
kMtVhL5/WiILnNT6wN+DTiWp5i3x0g6bUEYpxyIjt6nD8K1uhXNbrg8mzV5mfEnXvUiiHr40H/v5
12wsAXZl0SNVXrU6XC803ID2QwM4/zz8fPznLSOX33PP6ftfPv7zriPWECLZE7AddhGD37bNSHrk
aF/mszprCLS4W7NDLe3dNIwDrGFWgLqioCF5V2JBkSgoIm4fpZqHxY+x9C9Rcp4qCzn6ktvFThVr
goIWydmGO3j+eYsnIDzZWoP/YfHIOIKdOicUR+bCHv30FFVfxzxqP7gWFLtkOFuClpmn17vnB+60
PjBWXvYqxiORDlV/V9CPbWOOPV3fQVCtsvB+yfvwvvJQTGdhwBop24uLi+0QD2+db49Hq8vHI31z
AfKp8H4NQnEK7MMIpkcW3AVF9O7bPM9jIwy4ieQR1RhH4fUV/HnLrO/+vNVJWjlMa0AV8nc2qx2y
7uMbIZsFVDUPRZ7jG17w66XoL2Ivb/k+Rtz/PIAMxWOr3dMsxI0TR80B46gH5D82R0iDTeE5t936
kLVddy0koy3Pq77DzJ1utNdkIHPkt5s15vRfDw0u14PKbFKcOzWIlXGK1A76AMEnLGuUMYyRex1+
hkKTY8GGgk30e0pj+RrQIGMTWOeLIWm1IWbXpMG/kWjVI8kJ8QjZrfWSLtgu0wTQcTl2z6vCpqeQ
nayoPw2z8O5+HhivpDt3aaGqLHH5B16xT1hCzxRbQjisCNJlX9qiKpkxk810O5BJ1Itvvgtqrk5j
CPJVVO0DVBNHVDDqluHtUZXUv7Kr75tuOGeYCbinWU3zCd/TPM40abx7VMbw2CzUFW6RRM8zKs6N
NHQHnILzuLC8Yr191CUPK0ZBpCBC7vho6a8+xT4ootLVIIl6tjRgG1ZNSMiCq/VMv4RQL+FBPLWc
92WY1akrihAFPJUaDkvwZ5FP6loQN2+ZcBruG845HQTDEgnCnrH90Sj49hOWcIsia2tX0H4DEF5b
IoIoFR1l34izCGvyet1cXMYchcdAoymaf7eoYTb4OtKzDyLjlHbiiS98ywY138gZkn7EIAdFyq4I
SshPmrZUB6l1F8HM3FX6ltkood0JTY8GZmWZ+oAUA4HjIrGf6JRs7Sb4m4UtNc0QOg9TTm5TlOuC
0I3YI4zPoduSOOFjVhP1UE4dZZVw7uh9kgG0XhSQfSomoDEm0oGXLLLlp5vRUBqZ4WbDFB2cqZV3
VaGes/Q5/YoW19qFlZn2YJrSV8GvsasWQTo3eWm7xmQhK4eHjik61t5fEao1NW81vVXJJc7l++BV
TLcLeakV9KmEaNTjtMYG+7I+mh5zUSnFfZBStbkVOSKc6pLrLKdkKBcMuDMjNYmEZTfoFqCHIiMy
C93uToUIsnWqBOSsnmK4HC5C4qIXHXmJACQrLGC0QxLXt89RWchzKxHlLVG0z9YlSdK0C1GEI2rF
GISHCPaSrH4XiZPgFAvVdvD76Q4tSs2ZFD3pkhxwB4jdmFjNzQQCyEqdNTDBzO+FJfaW1drPcTSs
dKiaQgVH8hlh4SNIzPJQ2z1kmD5OL+MQoMRo08MYKdrdQ2H2ox2kL479S/iDfK66OnsBA3xqoQ5f
NYaUawSd8yWZXaTo8fi9OFD7Ua3JI5M4JDYh+H5eeU55fdRfh30yb50CtlkY1vQu0sS5LFTTAJsY
CzWjkJcyQSVatbSqvZr5uvU9NnduIvW9KSy8c8W6mHA6u05TkT2psaZxmYgCmwiUGBTu0zFJ++ka
GVZGNyCMX2UE+wHIc7zXY3A/Md54gnbxK7Kt4VOKtailXvfWdsESybdQ97RDOQfujFV4+wENDth4
YlLDxqpx7Q+kuwzTFwGiw//dW3+20MbCTjeOeG8L5df3uso1CQmRtft5t5yL5r58s0EC7mKi8Tj5
2XQtrQeyJSpQDl78XpE2pJYIL2jvX2u31DeNwsaN94qAAk4gFBgwDGWssrNYH9CEzHu7o9TDwgh0
14XO0TF9fMpKy3uqg0eFzI3e94Qjw22ZlMhWHsKShEIIkYhQUEMiKNP1o+iW12K0xgvr1peYwIAM
XhIfKuHEz4F1tRA2zZ3vVl9h8xI4+LpG1zjHfLI4+K2HzmnlUIZXiwW/C6K09RDVMSrJCfdkkNhv
ZR0x0a3MQ9DCjqorYR2sGmVK5wj0wCUaTts09vUQzY/Z3Ae3Sr0nMdJlOZP9E+icjFN/IkKFgpi+
IDk+zvynzcYPdIjB8zKU+xDW694O3Ghf6CR/Y0k/kWXo/Zk6wkQCDzDFzLQEHUuL8Atp4FvtByUu
agKK47Gan2JL3yAdr7YpJeR1R87gJelQcsXjqPc4mlmdF43Vapyoz9KrDyWAP7owmM+0eJm1pgEh
nEmKI8kexMH4Hsa6lOhXqKDoELDnKcinlh6xF4Ns2AS9mN/BFKWz091WWaJBzCG4bLMMDUsK0xYo
rgRgIsNPoY17o7pJ74JCtTsrBkeyAuvvwhL/T5n+JmvsOnSBIWADokaHLZ662R3CWXKpJzltvfq1
RrIHN4QIh1ZrCELKGXeBNYSH2KfqWGb8WpOfd9zn0JZc3qAZ577/1WNbfiIAbWgTpbT6w/pBcA3c
hGq1FXb+k2iQK6DP1IfESuTdVELd9+PEvUczIree5yJUMdkLpa8FLM5t76yau112HoFHuk5uxzD7
rEoG+lMDDpfOLxghTUEaqOKZJ7g+B65ud//4t3//53/8++f0v+Kv+oEiEReC/ud/8P4nz32Xxon5
l3f/ealL/vv5mv/8nP/+Ff+8Sz+7Wtff5n/8rOuv+vxRful//aT1t/nP78xP/3+/3fbDfPy3d3YV
zY/5sf/q5qcv3Rfm57fg71g/8//3H//t6+e7XObm63//4+NvmXKVatOln+Yf/4e9M9utHDuz9KsY
ed0MbJKbw77wzZlH6ehoCumGUERInOeZT98flZF22tXlykQB3V2A04AQToVS0hnI/f9rrW/9/NT+
x19/0W3dNgzdEp8P16+P1vxdfv6V+df46y/3791b3eRFnvwnX/rOp//6i2l+sRzXoGdBlxIYg3J+
+Uv//vMz0nFMx8XcYgAckfKXv2Q5FSl//UXKLzZfYjgOCFxh21L/5S913v78lMUU7bqGaUhDJ0vy
y28PxD88oX9/gv+StemFRGBT85sZv/yFn3h+3udf1DGkdIUtWF3xPwJycv7897cri7X5b/+vIfSM
FPGeEx26DP0VgZ7erfqn6FK21XIqC6zO0csQX373SP38MX7/bQ0eyf/Dt3V4PITp8H3Nf/y2tTHm
OrMMEz2hfBLZEZm0JyQuhcgDlMFkkA36Y30X4jipQLFuGNLwAFJqEHwUbMJcB3fG4V//UOb8Tf/j
Y/H3H4rn4/ePBWZdjDAOp9uM0wYz+XDs9XNZX1W9rmaGxQqimJheu4o8UEcMKmGemtsM8kfKHAeM
08RqBWVKZC/9e6inJtH4KFnR+OO37y7Juq6+NYZrkOOmUh/C2fzrn99weVX8x1/AEI5rIbbZyrX/
8RfwkmiMJwj+K862X9tsZJxPskNXZk8ZwbQ6xfhRUklPKsTE+YfdC2GYAhXyFkFYQO8MYXzgewmh
TSDnAFWJlnkEULwyd2wLqI5YxD8CXBQFiniCY77EXxFepP6cJwmiCobv+iOSyLHkXRPjxaqW+YAp
sHnKRnNHgZNHXK2Hm4/yLoDOkZoxuxuSNCmR+SWZNw18p32hOFR3XsPwmLU/oubdlVQnQWPmuGCD
GtNTMkfop3x7GVJjgbr0TBcmHFjXvQ3xjYc4/Qes9bSb0H9DQWhAkmE86aa3coY7Z7jlLDKHsSNg
kOhzBb9fUkKHAyEPnObFwnoJcCCyj0lFaeewjOu9PbFdv9Ww+mG8IhnSizmIoA+vgJ1N+9VGZao4
butnhHAKm4gq1T7C1C63XlDmJOWfcnAXeDjG6pG3WhBTkCtOqOtWfDW486n+Qy8OmIIXuSNXNiZZ
E+NM49yHAfU8t7pADdnTTmZZR44na688aNHKLh4Mb9ViXOpYpEzWmdVFgGg0BacJEVTvbyYdoOcb
mx6ehmcqjXsQQl7/bBbb0j9Y8OCtk/TWaLk6YfVmSzViZdz5Pv5aXv6gO3nER2tZjN89m1P8qkzK
B9YV9YuX1885IZ/+HmMR8t2jIg4M/d06CgQ2fEu4kKA1XkvrXctvagOi3FUDNjzitA0NUPRPBXvO
oGcj5vuLGIhkXu5UD2fipgP+tUFBBxUaJOehPHf4DdaiOBXjD0PegVLpMEI4LVaulYif/OLNHD4o
FwiKnUh3U3glmC6ig8w/NEIFZnGAWbRoNXrATll8DzRfwAd2gTiU4lIa752Vkow6kmuRyTUdnqP2
On3YVo0zAlOw/dyopTmdZ9et8dHWhG7XTX6xKSo27ntgYw755qVtHg37HjED2cbLHvLvJK32EfgR
gGOQKYbiPEZEv9ruMfWRnVlH9CgO0w0psyUpfm31eRX4U/fsP3ZD/u/c2f8/vGmbjuX8yxv2K07a
PB2r39+uf37Rr7dqQ31xLMNRSrmOQ8LLVr/dqg3niyGEqRRDossdS+fK+/NWbelfbP6dchVBMkc4
grvKb7dq9cUieqocXSqbuzmf+jO3al3/p7umsAgzKMuYTyd8N13On//dzRotT0t7H2cBOCOAr67A
Si4b52TNGsWUAiXWhEcLGNwpFiZTvw+MHINdlNJYhPB4Y87NI4kPWyjrHX0/dXl3po/prbcC7yBL
ChtrBcK4TFxvIUzibzIlllem2PUcN9oWPccpXa/qoz5ClabDi42H1yZLUQJ7jBiuF2rM1cKtIdYR
76n3fk2vYF1OJIAHja4ss2V6SZiYsqm1d57ChMAgeu8nMNspzxk2WlqEq8YG6KY7VBzJkX9lcwwf
vDdDEzEpa9fZ1jnlzomEAKdaKsx7RXg2RWTmbtBkByqFsOtY9bXDRFVqxa0w1LCCcZ+sTQNqV6Qn
3rZQnjimdkZ0gNosL/GA1nXkukj2FFKz9gLzooGUtKwHLCO0U8zwDnhJqqRORPRzwZ3QNXy+ePTq
nNVMPVOVuxQuCMHEnkJeh3Bl70znTM3FWBgW5EA/i+GWOF5xhoWac9+bpAZhVciTnLsSse9bBjn+
zEqvUaPZmyDULIpw6Tj0MMYs6RhH5BkMe2sKiC+cnKIee5qVm9dYS5xVmIEqFYFcYYmqsGkUV9Dj
LbxcEKvsTvaJxdwWRcmPNoEAnygEnIH1lhfbm/TJ1oZrLQzsHTE0SKN1nvy0F8SF8nXorGuDzTIC
IPZPRUAwxjtIGZS5KsO57zTgnm7LKj1CrSZ9CBNwgb3DuxHxcClLOz4Iegwt3kV3Xts5Vy/sDoVZ
QlWsR50gO/wIS3nuZhjoy+NVdPvNR+IBKAIoffJ8cVRktjuDzSOhj20nM6KrHQ8+oSP4okl7FpWb
bbqKdLrb1Nw1wlzu9d65lhVZ/0zQz0cfj3/G9Xao9Ha45n0vtna0bafgqY/CZ28cAsoa7eCoB1Wx
1XrwsfAENNJE5NSxmL+nmI4OY2mRSmxGfrRmgDEXsEELC9RPzKtX5KXHweO+y6FnxGt+dnLH44ni
TMGe8l450cT7B3xu5Y8FiBvtvdIUldh5vYXiMC5zCwtvXLmYbNm0m6z8e/mt6YEqwTNzz5lmLIuS
VqyhE9oe4nF5F7nJc+4VJ6QlfCAiv3B3+XANTd8MxCoWYkydtR/bxFsrNn29vPFzJ39yZEH7iuSV
FM7/17RStS6MZdIT4I+9KILykEXbCEfwbkKFnSzD3cvpbNndcNf4LJwmQ65jYi1kp7wfkdUUt7PZ
o8LQtxbYRb/mPY1BnLrYQUeHEdvVKtV88iQSOsBkIAllPqGyqdIPBqQzv5xRJe2AvGDoyFi9XeLl
7MZLQ3xmk2VcdZI0/LDRZdBINUB/0i9hrUwmpAvaNwNduyvAIt4U8sQ6u1tRHxY8++yBVlJUqH9+
cS0dE1PsoB0sOhSXEU/jOrVF+6Ba8iuWof3AIUulLX5JDJg5/ucxyXdcQstbIt8rCkkeE6ugl3Di
HBBTGdtlI8WBtfmgFu02jTtjbU2q2TcVS5Nc1/PvsnoleDeRn3DZ77J6wZOarSH8Fg9Y+5s1r3YO
2RNKhFmnuJNHFvL5MHQ7T7c5SZU24lqbrUf2uGeAKf41rrRyF3e+j911okZIy90ClG1Wsm7x74Gu
FqvY7RXDURZtfMpXWHBxBmn87FTSZJHWqriOAhJLpWpUqrAr9lM5WxZEVB1k31PG7aTRPrJYpFoV
EHpYb+wkUsJDtuPuzbiEX6MkwYeRnmovBRDpv7jskpBFC87bnfKQ6vcRU+UF1nG0Gmqq6WHh9BC+
N6qN3X3ZBa9GTp4tkfHtEJtHdseYL7lTsKthYqqGEaSMPTPIMZxhKbrvPZq3yIgRHY6vshL9wo7n
N5utPVYFKbOAa7I28LI1hPZi0yd2dF2PtmpYVV5J+2xuPxT+IBndkjt3NqTwejkHWHq2E82HE37G
czJNP2gxtxxsa6S57HOSPAN5eNPGxHwNfNdB8nOMmyzTUXdbkPtaOydkzPyUOfW51+0nVmMISx4b
GcFyd1NCwEc8LRaeVVMa7DKkEOx+HF2txa3j3Mx39RuI6YfRTOStBqE5r8VToBo8u64qDnqe2gun
AR5A54cuo+HFTV7LSpRfzVRE65oWuhWeh0WJdwVC923sz8VGCSlEyySPycVN3lJb6/CiXJb+DNdM
8by5IX75pCGLDLcgRF+kIJKelhUJUy7lebBNLZrMJsG7hxDpxk7IemgDb0QXGxM1IQAEQ7qGCPap
g+HxjA0+L/eOkGGcQH2n5mo1EGhZR1ay7lioL8IGpq/pDzRpkAcqbQglqEPofrNhVQFXN+pvJu4b
EU9YrosZ4ztV/m05EvvpKWWIsKqVHmbTgVDDzhIGqEre2EsqtPoT2vc1LTzz2EQ66j2bAjNQSMWG
e84HH1tyLcU+lfo3WVA2YyhCbaKzjUcZ6mckvUvdGJJSIBqpQ3y2ebRtitg6h7Qo9G3RgB6C0Jrq
5U3b0ZMawyIarJQJaE4QKKeY0Q+Shk9nWBRtbu2SpCHEE/h3TlD+ECEb5CQBHdYEYckeloehtxBn
epYKpUYpYetgOuN6vzNdHlADtEalsHHjBWeTp/PvlUfuVCvs64AT6lhZX0dQDdRMjYRQhCJPGxsU
9HpEBrpcX7OueNZN+126tr8ZkuIYlGm45khhrlleHuqc8oR6uvELy6DrG3T87EfWpxFPY6vTLTKV
H5jIXs1+BvPq01tSeANaA68e5eQWKw//pQgC7WBrNnWYkmiiq2ONZZcFsxUphusGcM4KwistOeu2
cOS5fU1Joxw8B9HW/Dymcs/fBmi1y1pmLhtbL6disfSYbBsyt7DMaLSrt6Qd7rgdYlIb5MHJ1bMC
eI4heZn2QXnkZtYR5uwBDGBwayNOurEWn1XjU+PHbqNK3ZcudL2TpONCxOPGcftVpZn+Tl2tlHYM
CJDdRlg2mxrLjm9CO+fC5487DpxvSS8Lpjc3ZROPgN6Mxuk5L5tXKEPy5Dpz03jklTuZAKmtm+Ew
Uda3JqVs4nmOzd2E74lKHwijYSIuepc8lsqKMDrOp6QE8zcX8uBEAJwekaHB4TBa7e0wDR5O88Lf
eDLVL3gVoa+4kdiMpRJ3/qB9bTWYGnZ5GLrxGrvWTW+WHGmAw4Ju+5Z4sbPOClrknJnk7A25cyzI
HcMurFeRxRmibi+ZjpUEB1S3T93gzteZ9A2znzPgKBAOrQlJk71PEH0emnoKkBj52QokrHq2MJod
aSg9kdXFrJ1uj4ljk0dWSErR2Ed+hevPLU96qzhbVOrSkzdJW7ocnbw0V2ledifPlvuR/OXOHSIK
ZyZCcgRgXCSKq0zEuC2zJD1OpjDXSgsASlrFLLLQ++kCmPML7H5yHmuoQg7BCtEZIjn6AZFrou0I
xBbz7sScrinUC+pulzZONdqwgFWYnIwrahYbc7Tg7Yb5JhXG20Bf5SKdOAH03kvRhYS1chkuq7Yx
t1o94SobYVw2SQCYqwrNHcvyDoi3i+NAMTCZQCxgbpi8akHZ6cByvmndXpI18Waqfj+YN54Mmmf0
Jw2mTeFhj1M9TQrSu42Gswh8AqPVsIlBaWw47kONAZcB/IFVY+hmH31p7FEvJKqla5Buw3JE26xJ
IaXAXsPTsOXW41JmRTclKCxz6rZK1dkzZmuwUlc3VOO1sAos48Kn8Zd3xzZsimsKcucEUxR0SN1v
8HG/ygqhO2ipkvfs+g2vzEqU9Gy5CpZEqnf3TcX6YwAGuENDfTLsD0UtQoBa1iwzTlWWqse7Arfh
ZsomBWIDWEZkmi9FS982+WtSv2AggjCjFtC3+hs6sQOEa9H2N05S3h8skxC86mBAiFzLV3re0YYN
YPAw6FSexCM5sJrOU8LJ9SuKE1uoyL7AO4KjITN5gKR1lpwljr1hmTC5k8cKZ/nZDbJXhf5224hy
X0pGNpt/6Hd3WFma+bTtvebSllm4R8k3yVqIZRNnw4F029EC1bQIPCM5lkV8aDiLt7gFlnBgcKsJ
cba0BLaKwG7OXOVsUfUDrm/M6fAD6/DY9TEXm0g/w7CJjkikdNAgXXVJjLVa117MWHz0PdyfGROv
Vbeu5tKOY3FCZ8Du6e8bXqaSCL5P1QMv2ZKiz7xEryVJnHXX2oT7V/tQrlUXQtDUIKQQbg5pKGOF
RbDOlW20B6ryA/vQAWMBfXZJ4q1b1OKCYhV/1MQuagVRA8aMw4Qvfws3j7VlkHaXzhLLNrG/8/jS
9j115sXTwwrSaorxLi8ptJlBzroDjNNPmq+Eu7rdKPMIvJ3x6hq9salTp1oZmu9uhBjKJVHrcYFB
ziBqyOnJ0bZajG8RbgKpzwBGQKS3R20a39Ihm8DX6AQr7s2o/i5D8NQevDNqsgIuwcDD3IQvh83d
P1rFqXarjzYxFCcsnZEgErx9XOf0+SFT71EM2w8hjmKYodqP1rTQRb3iWSnPeB/EwkHFPzoeSdPJ
uRBDiE69QN7oo3E79h6HSZdsrlShvqyIe68jwFXNYEXrQnevgnbkhQ7MiIZ7UF0n5QiFjN+25G87
QhMAAovbdtDZkVplveL3xdFW0E79+afQkcOu6rD+ykPBrujMIUIuPGWkp8/z+eefUKLStTP4L74y
zhxy4j1xdxJiogZFGKp0mXkcdisGYuxuebBUoW+CtKOojiDcfHStzlGfa6fPe0fg5vrdXGomNFgW
2LN6EC3v7oj6UKpTiGN4OdiZTEhKP0W0Q+wDROglHgZ6Juv5hiIEd8PuxW1F9lH20ZEIXv2IfzfZ
F2bfLcNyhtDG+aGsbH3dhyMMUd8gYQ8FYYuUTYa/Lt9bOphsg9pPZz56Ry5GyM6gxAO73mPVPKim
do52jUO4MTFF2qO86Gq2REHrJPAP53c2i3KasQ5Q/tF7DCzhfkBpxWD213B2rZJcrpck+WjcpQaX
h2QOsk4liwBkLJqiu61MtXStEyEBLFTc2BMFOC4LbcOMgycxwsktHjULBLFlFUd2bix76JFJStM8
kOsm7oxtl4sHHovCNuDhwTPSc/81DgSg7y6lOC8dYV27/gGsFp5i1HPCBga9fZxVQGvG1+TqrFIs
+YsWItIen8pBr2XHBWrvu5I+CDScg96GO8KLwZFTG17pTkJlz20WKLWGsxO2CeYr52BUEBE5ozr4
CNiZu00BwmA+KRTmc2Jr+3/vkP+Q8Gta5rxURSP/T0TfpzDLSMaOb/+wRP71q37qveILm2Id8c0w
bcsxjL/pvSyRzXmtrHQbH5lrWqyXf9N71ReWATqbYkcKvsZGufttiex+gWilGy5KrzNLvsafWiIL
559UTpbIji1nCdnUDQPi7D8tkbXKT7zQncrVnwY4Frp68sGu/78COIJ5AU4m6CT/vwpwrGBZbIsC
RO1/AXDMBLKWmNph3UQQkH284xGkBDgzBMBNtMFFRwOE5oEWxmXzLHV7or9E5dt+DCDAZHV1/vww
Mmcpi8o916w1aq3h0rNUaFZNRL5P+c2Wgsv06EdxuMbg6d2CnqIkyZnz0WROTcahXKv4kxYVO3Cp
+JMqehJsh5LP0ba9b6wkFtboQyya+2/x41n3DRe31AH+G5fcyJIUyrqnf0wSkg+M/mzVaTB/6Gi8
lHmO312zpzuyMks9mB1NmgkMsW2by+cHja5hqihlz6FpPnOmkFWx9TEQ+Hl/0kRRrifZW2sIChqX
QCIkvCIPmkqtsyXK7ySbvK2nz72etfPsTaQKpVTOSo4YAGpUBdBV6avfRC+FHL5WpHLw6Ez1wZ1j
7n6t1We/+haxz6THY+SRrcutjy8QDIEfbK2/XUtLsFY8M2F7oKGm3LOnZb2gB/QLaiTnPi2cXRs9
ayM58zCI9mFVQVaAgbS2PBKfn/evvIfOOQkJDBGQ0mMd/Qgh9OkdDzg+zkuGpTgxoJeBu4ZHWUXJ
QxcG7ZEEzFfyVwuQP/154p2/iDTCtQJ061BiM898hFuI2XPXONE1sCr8J014um6+wvz5bcLbRI4C
+oZscblxaGeMKnj9cMutBa52P3bpwwH2lFEOy/p61xHy3skAwE1igkMIzcK5q2YSh8m6Zq+lytxG
U2gcC5fxWxSAj1tfPOY2J2VQore1JuY509on6aNbG80t9rvqIkRJ/MPpKaBjPclLoUHbCQ3t0sdp
tjRqrLp+rBObra8+w48fOPYSfBvYNLvqT0mMmdyngKRuenGoB+yl3si934zSix8hZEQ+EBPDHuAI
kscKMx4qqbZmrtPBoh90IzF2nMwyDsvjyvPcbiEV9nXhWGtdk/sg6+y9SGWyo2/UHZrvaUiCr9J9
bRNF+o/eo6jXsATJRxAnfl4drGQLZnlZWiy7S0XhvKsneL8lQdG+LqHbaMkxsSyIMBXdTyCxgTql
EjOlPl56tCoihw3YnwgUMfRcfec0CatHnjtqlYhws4dv5+U2zU71cF8w8+ZWflYTWV+s3aL2poMZ
0xdNVNr/VsztftXUrMgU0OquVd4DM88uL8JiBUocUkEVPRgwKzBlkWtnVGIHStlPQYsdUaVqHYqy
OhYTiX0LI1kPKn7FjEnzpvLw4wL+wtznDfd0RFf2VH4raJNfqQFbRPkZyRjpFw1Dg/hSJA5eCejA
lu4tlXJ0ZqJWWM6TUyKrz0rp2i4tb6GPmn8O0uQeTYGpx9aYE5NGnSqfXNEo4xtzEMWqAKy25PGN
zyVO6iplo8YgY8B8KJrBQw93N9Fg9My1hX7QpJ0up8nLl0Z644G3PbhRYZP/1/W18MZ35BvphCcx
5RO7HTNZU3U5onyCnLPS2KDlyFb3kU+a2G6KQx7YwdbXjVMZuvamixVrpOIm1Jrsq90Pc9sG5Zl1
pH4oDwMtlvwKuz31RYXhrPC6as+SpqIVMyJHw6ENHlBzrkWehm+Vic2bRbC3y7VXkn4waaSq94LK
L4BLFrEO7RW4CVyCVI37OCHTVg4NgF38u4UatDfYFVuo4sPaVaACK780d13mlxuffOqjk2brvNAe
Kj99pPJn09RdtyJcR5tCipjles664pxLJprhvU72Rq0ZN7ZufeBkZeAM0lMn0+QOpvhzKVr93dE0
IPIhYRrFfG4Z4U0Y4Bpx0qFY6raN8xiGjTlkOK+njC2vLVfEroat3jaUDA1zkGRWdRERIO/OSm88
a76ik4qOVXTgaVaEi8pgwTACjFeNgpvrMLANs4ZsISaLIJvDFOjLzaw0QylNN8OsPvsqe9P4j0D1
nXRaTdhYR4qLQjvr1vasYCf4Vg9dDH9Wzvq2r6N0ZzLsIPj39qkIYucUBHNpo6QgNOVMXJrPbIfF
nZoPy4jAH/bn1b9z7IM5H6cj1L1FPJ+zq/nErTh6t305kHmfgiNEINIDnM+D+aReSR5bTu4hR/hu
Pstn86neXaHgGE18dROAg/l89vcYAiRYuVWeJgHAxmnNWEzBy6BKFAmGh3mKKOd5IpknC5MRw9UJ
CaTz1NEwfjjzHNK5YXmM2NNwV9EZVICVBk8E1azlmEffrXmaMRhrwKJQCzRPOpD0CcLN0483z0ED
A1E0T0bRPCN9hvpGxibJFucmlga03xJeqmqVPGjzB0khVioBDw8FsdpyMi4B+aNFWBIxt6LIOWr+
A1mBR7hUgAnmWe5TUAG272867jqKgU+bJz+fMMB2tPoaXGgb0JfGhBjNs2JLibBOpnYZ0+6z70y/
fqwYLdU8Y9rMmvPM2fodtxl27Gc2+3Br59m0yJ7Y7JNxKNF4592WYvTix6+694BGZZ0R12HUDeeZ
9/PJjuc5uGYgzubJGDMtdP55Wi7nubmeJ+h8nqXjearG4+Yu8tnjEGuA+blbnbuIZg6f0iCPXpaT
No/pn38yY7z6qqvVmed+lv9QvsH3RB6F7nMK+fNPOaxH3iYcoIp5JyDm7QClGvmG/C0rg4bFJpUj
PouEeqB2RR/sq2VN0Tpm3VDPe4ccszKEQNeEVXDXjUH/WMuPLB2SE1cYjFRK342VBZXbDoxtoFUb
3Cz9tuwndRdnGfS/1LsTIvQuhN6ItOh+hjsOt3aSIXiFVC2PvDQ3hiT8wCK4WdIWcivyOFtqGsvs
QE9euachkqvQXA5iqJ5DMzzXWPRpLDTudLteelPN0o+MpJ3I/JageRaZdBMAA6Taiyq13u92Btt/
M7HXAZCPjEX1bRIVV+Q+f2FQ7khdk0uyIXR/GJ0drVmHnUOWD0gtVL8zHz3NGUqc6XgQdU/RviK6
btsWGKuNUXzLWkkCKCL8mli8DJXmQYry2nY3KOPBhM94Bk3JXheDd/3cU/oZc0bYNpLDSFLWDr4X
/HK6X/lrUXLj4WD+NZ9MUB2xsC+CTW4sw2odhbAMY2sqF6IK5V15D9HeORSd+6Ppg93oyD2+Tmik
RXT1ExT8eMDZ5neRvipS+GVeEY/n0BmvInUOtdEGh9KqNxPbYAtf+pHgmY+9BkDxkNbTypH2vPXK
upXJ3yAQgQm/Fd1WjLOLx4dG3QjXXGjNcCf10bxFsdfWGbgcVMkOkN1MrhzmSkioaavepxvF8oBk
BbFJ8xIV7krQxmN1pr72kpe8KbfIo+FdWI3tk0VbRU0VIU7zdG6oTNcBvXTZRIioyoN6V4R4RS3y
u2FFiYbrtLRjdveOGwb3jrKD+6n9cCbSflGu9kObZOs+mhchQpJmZ5EJtMbLSAhry0rn8EGnTD4p
42A5BbrLnSu94qBZCCuEVnD+FrWzd/wIS2bSR5cAX0n4ShN9spEjS2otGLqzPtkE8iWEyFIvfsgg
7bd+L0yuLuRGWpXuTdVdfIoy9i7v0JiRrelO6L8I4oV7TSllpaqBTh+r8I4C7XRDcA0OC5eLS1cP
yyrqsxsuSdWFJ6C66DXnaDprrNXnX7N7i7RMNraHzlZI9Z8bQw0twBPjmpzKsvQqwdsgenR8s1gZ
OK4PVWa/RxT+hLW2KzPwCmlRH3AqNSsLxOUxUoLmIYcWe70I4AW2UMlr57X0DG0HhZpeYhvhX6ua
2zEo5PcEWmk/PQ1lMp25brfz8zuteki/c9b5qqeELIUdo7r6qYEaZ4IrCsgx5R2oMHrTF7pCLrfH
IlkFsx/VSR5pyR3An4Tvf7gTpbIqErOgbv+ndqJYdhrfRlr/8t/oRBG5t8uK8t+dKP8jO1HAtnG6
tEeIhNN/0YlCmEvtgXb9wU6Uf69h/9AaVhmO+6+2sKw53ps6/v0O9tcv+bmCVV/IQEisulKYJrZb
3Lo/Izf2F4t/BBtaYeksVPk2f1/BGuxm+QzxMeHMe9a/rWDtL4AYDRNhR2cXK60/6eM1LHy6vwua
CNxXpvo124OjV8wr4t/7eIsuEZytwbHOzoGqJctrVWAXC7i5GbUMpkaDkIvbcoMf7KMZCzy8Jt1v
QWMPYOxS675A+Y3K/OTFrqThufmwreDMSR1siZDcvF2HWbJ2wk2aBw9N3PhbkzSLtOr0Nm4q7nRN
RM2hZ1b4sspdVANDRVBl6AyPbicywDQlW0X0XdghpMzB0K/ExGwF/I2lSKjpJ5MoRmN2Txwj70so
fablvox2/I3zHB0omOyVRshwDC/QQ3DoFmJN8VOGTTdEHpWbInIptG4V4Ie0GW/sdF/0SX47QKb0
cBhvndzfjrQM7doq7bFdKW7CCVh43WgvwCcnzl7tu2m23SIeFbwnpW6cHqoysHVrqYv5gFXAtqjb
+qYJzOliheFjm3ukeFKse4N162Bly2VOEzSmB605BSSJT1HgaJeqIWbaA9a1vJFUNqVa9CBnYkcu
cydH/BtlBEW8SFlhaok7Ml7NdY+m9sBekgm/prmcPIlm4Hyr6NHQejJ7Chr8somc7p7KKHoE0HfS
MMSBYj2rAp+Rbfh0eeMqWLSqes4IhM1Q+GNndMiWU+UCt2hph0vDAy3eIwfY7EZLnYDzDr9uB7r/
BMyJjb5u3pR+PIKIokZK940fNaEduJtwCxoZ7+sx38ZpGx5xGl0wl65rO3jNhPVUO5KYMss2A3QN
2HtK4Cadw0RXuUTeqScBMAVKY3TJfcNiSARjyohPQZsT5o1GHDP/GMyKMLxO7qGO5KJhAYt7G8hA
7v/Q2vaOahUZ+9WSUzXz/Dmta/cgz7w2wVBSS8RrxIHSm4b0P/UlPeZRixVRP4cFiJxK7zi9Fsaz
Lq2DmeCakgHNJhVLNTI9ZUbLkHrEuuTABr41QA6Se3pCvsOfhObKwYzLPNufJd0Hj9Q1DeDfa0gO
jX4HAvqkT6xPnKRIKEdpt7mt33rUEy1y/WHS7WbJ0trSFXUbKMmME+NLC4+4f8jL5JyybUxddUvB
0ntSOcBXasrBQt1fZ2ni7sfWx4SER2tZybcQGyMNry5VPJPg+U/EwQSavPaM+Gawi2Tv52Ce6fYg
kJ4uihQOFx1dTs7GJ6hSZP1qwu89+Lz8AHoK5b8arBnMUJuYCb/VKPm9mmg30mnGG+004kgqvhYT
O7mJXVM9F3uaAy9OpzCov71pZm6C0Rq39pAPK6iDJ9NnqqqCYs7gouLLDLIiu3iW5BDVl6nOE4gQ
yr6x0NcFuZ+CY/MGp1p+MFTISX7+UxcbUQL5qVJ7q1rTsMNDrSU5T4ORrmunOA21ehxFIpZJ57z1
2NxcZbxoLU9mQQtHKtUpZom0TETF8sQf4VV7l3Awnibqd/MsS/aEHNaxJ9g/2SFyv1F2m0IrN2HG
cnwsIvBKayxCP6omfBOjZF3bFI+xNty6g/Og4vYeRJRgVUzToQYskHRRb7xlcq4Fp5cmGaFjw2nY
D4OGYT8iIsZiBrsTDC2zmfPqA9H9Ee83booFfKyvTlvTVp98NCWViEJYG9rRk541TDDuKUe/9mX5
OoXubRZFd8FY3Cvlhaeqkafejw5tox0BqK18twErY8TLwqNmsO22Q+28WUX/A9v6kyQJ1lXB+9D4
7xmvGKxFw40+pzOVEexaz1/rOruMyULUiaBrLLwQXK8+sX2u8gc7d+UyANK0BI4YHcGaDRtRmI9B
Z08H1dN6oQueMerJwqUhaZ2cQdZJ0hJyjhPoXeJ2ysyj3XoAkf72wfBzb02d0rcsokqzDCQOQ72j
ah2vfkR8AI56Bzkk32ilE38rrGlNP8Rt27ns6jJq8oisBPXGHGU1h8FxMmcRZtYmAULZJWuJ1rXV
qTVdOHYbnPvqI0sYyBdW4kV7STZk5xQlwlFLEVUuvJP7+QFBjRDC58eyd46Dewch3PwKNY/GM3vr
B4N59/nhf7N3XsuNY2uWfiKcgNswtyRBB1o5SrpBpKRMeI8N9/TzIadmprsnoqP7vi8OI1VVOkqR
wMZv1vpWYkmVCxn8c7z8M/izpAyJ/luY5ngMo2E8Ck76XcZpjwFkOCVTFfqpwURLi8hqy4BTdXN5
VYcO6xg8gBP0OP2ilcpwVI9pHL1MvZE/4OD/DulPVyaSNjIJZn3NWJTl0KR2gJnTHJrszO/EBXzQ
KliSMQYVL8r198mdFp1c9zk1OYg/hO/7Iu/HvT10XxqhQmjejIn0vIRZcxiK9rkCvbeLGq7/v192
6V1iHB9Kgf4JO9CtdUkNblXV3qdpBdAXQdwLw4R3M6zi9QjmbD3SG/pSHd+c3IV/mRbT3rbhqTqF
VtyKKixxcWQPCaNn3Sb2B0Axhv+hHL7cUf1OZWmRxoHncdByEjXVvjjkev/OZqFZjdNIevFI4G6N
XBVRl774/iDmKdFsnxEz4S9tbLaFfCZMyTOvNGvcdTgQ0M6Gvt0Nyhmx/LUW2DkGx7MYeo92x+Um
P5nfIJzFge8rqs2cMqy7TVuHyVpn6XqK3T7xZKQEoLXZGwy2pe6goIwgFIf8kPfVGh7whVUbC1DF
iJCSQV5nEDWfYpaEBy2cLg3ZdfinjDuKY/eZdBan1v0QhwnAWUikkVFLz+I6fHH1oPJzm3iHqXK7
lzjE9FA7nbmp54q5XzuzZUS7Ssu8cIXiCZ5f0OQS+B0EE7cs2LHI6ewsL3//JHBeoIHXkBa5HQ96
QsirTv8tXXAaCWPVxBAkRrmEs1R9Em4sZPMeB55YGQ6eSn1yxLk1ikPVivo7bBCjRKP9Fjkxgbw2
xHm3sC9lVRg7Imd/WttWjn9f6uVPdQM9XhBBi/SzcC+tMboXN8HZKSIMr8s/auzGXdeKO++Q1e6E
odfPGWkUaycx/aYWNvSfSfpV4OxagPZzaEcbEviUSZg3u8MPQTlD7mKcpPco/kZfnZ5GuOMlorEt
Qp9H1psIkKNyN0YW+WiKSG/4G/55aU39NlAo+oOS4h9GxeR1dVR5pVtzcy+rR/5/Xm1MWAoUz0dF
5sj5V+aUwSllOQRB0UXv2TRPGs7eSU2cT7tCBR3ZGZlhenpo2tzZG4g4Y9Yfm7xjazyFCWNZh9xL
siW2pPDyfrBtLHzOh5PZJ/LZNEPlSclQp/IFiaAkoqc1rvEu9JUuDX2javp1zpIOb6/7gvqwOg9p
bN+diEG9M0XGnqeRdWf+n21bMcgdXCcGng7IZmLg9h03/1EQrrGpjSnZyJK6KozBV4ZW0PlzPD65
2VeDMYdNTVQdk6r+5KpCqjrqG20qh7Oi60d4B7+zNEPKNcdUJIa5C+uRJNpaYVHbE3JsXmEVW7d2
Y8E1wTDY/2BCQA9li2gTuvmNn5OdWDADkV2leprcRGuVmzkr9P2QgFnUzJRPwFSAz6rJ6e9X9eJR
knP5EiOfQHdu3MvEcBhQLintbNSGqu+3btpkHtmy2jPGw2Db9CXw7/QDSZ7wlQK7s9bGV7tQZl+D
a+c1VYQhNyJLLZFDeWySkFHtxUorBwQUL01bToc+RHKtlW6IzBSYOc+IZq+BLDLRo+0pYdH7E3dg
kO20LWTxXcXdV4TlGo0gLsPR3atFgxSgGL6aAeF6vyhOA4tlJAdh7+VhmJwSZqwNREMAK4R+DDz7
Dk7vFDtJVNQRoubGoDRu+ibfWzi2QJ28xQpy5jgO0kOKEZh0Ob1cfgRGMCAIlLd5dUrE3ehC+PE6
4Keqd3f4pAgBQCe5rmIu2lVejJaft6jIB2TQsps3RQwS0cZKhxqW8A5nrnSUhanBBy+MCnYg896S
Ro88N1BnKFIG/XtiX1CkQObq7di4zqmyq39e/n6ZzS7plky9dz2rtm3ZoGPvdAe1QMV2G4mAmwjH
b9NxbXT49VYdubnHIOmPhgO104h+AeKpt4LTDrcE9WyW5d3174vlDN3VcPFuOfcIQ6jbLTu9gO23
RfzQXIj6oqm7lCfcCZzivSp6gFGqctEQr2xGHQSQRrAJNXHe7iVxJ5gVwStrDZJ3SVTEpHwgaUH5
PFW/qqiqkJzY0HzI2aaNQEIb6O6J5NHej+kNCRssj3FccQmFZHBFVn4M5ADITWTP7IN/wu4+ZdB5
EjXGAjdZ7b0e4XOixtQJhDvO6PJWhkW0q5LYNFSHrm31qwbc5hxOLC5xcZpnzaCkno1sZ/QaNhyZ
Pg2F7vpamT0s14i9JBq+FUIxrylT56Nqtnfu6Gnb82bXdqVcrMAt1yGyFI+D6qRn0r0FttMcRnXR
H0SB+tKO8XMP5JSB+pTutbHburXy1jkESaoyeersevJDSZxET/5VNJcHwj0Gnwsiemc5hiCFXDMz
I1S17e1z1ERek+PPSIWQW1RD5gVdP+bBJAz2aDGOSZKnfxbxERkb6pOCWGJV9ON8ZiE0nUdZf6hZ
n19K0SjEvVXkzs+T3M5GeHEndWcGTfoWTLnv1vMMB8xVPVkI51E35gnJW/zT6tV3y0T+JVOyfKd0
WneAAHkRJMyBea/gfjeqOGGI0190tBhry8wQOLAt05CAzH2IH6Tr3VOVUWfh2J/ArmL+TK6kPSfX
ZF/Prtilbv0N7Kg48DvoJIpypEe7OQMwOEyXzm6nXZeM98rNl0Ot+5PHjM3VjHYhcxQuzqIjtJQc
+EeX1m9d47yyaxm8ijNjFXZ5cXZsYlQNJVwwAXyZEmhbDYm9R9MzbNoFP8/aewg8On9aW70u8UrM
326lcILbCLoD29wXBTStbiNNFECI33dTiuKkn8RPg4MJdC6xoaNoz5WFaYHPifMBjs0xD6V+5GCK
NkPPXS7qwqsnhyAmzA+HtEnxv+aGtW/Visos3sxaTAGmO+M5hOIu7U+smgp8UBcMte1m97Ssvwyd
jALM2+ZpFKm+smz5jdEkvWO1vHWmoqxNO7Kuch8JnLDB0PeAAiEhOgotqBgM6zYX1xg5I/MKfoOm
s1nGhYg9rME5MJDxwhnmAgRFHEkks3l6UE/nOanlwQoISggHeaFJSFdYE/60Q04mLE0EvFDiSJn7
He2JN0lXG4DzCc6mUXYrRQ8tTyeQBcgIG9UsnM/xnMwcUwjMLFTYb1Fn+qg4in3ZI+/Qei7gTGsy
bt7yM+8ckCGi/kFZwK9GqHkypO7ONn8MsnX2urD2IU48aRtbjOwfJrEFigCIF4APV1QSn4Mg3PDc
obwpu62Ol+FaG/JJMUMIla54JfTkV1LGlV/UiIl4jg6cLSWXCzbEzRiLHyfoPwbJj2wz455b1IVj
4Tdhs/qfifJ/aaLMyM+yAI39Z1PlN0a0xb+dKf+/b/qHD2H9S1PxYboCYBEqXpUR8f+eK+sGvCYb
dARMHpTiWJX/71wZPgSjXm35JvQVxl/V7z/SXqH+y8ATjVRYaMxUsGv8d6S9zLX5+f9urmw6CIQt
8OYmI2wMuf9B2hvItujVukeu2VFj9C56qinZx5pFakZHDLJe2K99iLqxrm5WxHxHBckIhqH6o8hq
AX4TnEt+3FNAMOHRVHCROTVW21qmhZcDMvBgSdn3udUi7sPIeOUHUgRVGL0g/sBmmjASmG0+em5W
60e7jsKLVc7mTo21cgVMrgcLk5eWF1qqivuDl17WhFYNxJnXbn2ew6A8joYNAXakVcB0GT//fWnj
b+Q/K3Ug+yMdsvRQN6jjtMrdmMwCemVgDWoW3LojDzbG6C7TZrbREK1n1eZsZyTCA/xYzDbxG1OA
3Ml1w/IgQTXD91F+pVZ7HAGyrCjB3E8sc8D/GydFFmoOJypEdZMM9NupOS5jEuMbGRl1FCKANT03
E8+odg6DG/yuNVH65IJTGGGarQlvuULJEESnYvvmHBuPbWbbd+w/nl4Q+mkaqUOAN1nXUUqWZeBM
BEVIyhhXgfyeDHZxRtdVnpWJAs4KzG3vjH6rxvbDQn1r5Vp4IHhm19QGPtW4CryUCMC10+C37Gnf
0akoqSAWbKD70hQeMHodb3HFGIfJLiOfWHKCR9tff90FrUoa9VrtXo2ukB9mKwdypiVmvsIszkNm
f5WzDtRf7vrQno9amdY7qQBOhqIQrkMGGdvJEkcNn/+BAvszpPeBZilWBDbqeyvKocgCutNi03qa
exZwRXIKY5zOs1tqiCOG+qRIIVam1rbbIlB4gC5BLb0YfivNwdQx1Y3gBI/jTMmtdtdGxK9FUzGf
jvr2PDIJOUNAAWzZIy0yTbIuM5ugOp24kRqQr7q82J1JLVDmt8FOrWc5VycrnfujK6Z3u6k7rwWE
trYm+1bYiJ5GrTG8xqooAOpxOLYR04ccbvEG81+2G2bWEcPIW2xFMlmC1OXRMZLm4IzGj14q1JeT
i27Hdk+hQYzMxKB1HdWltRkUVduEavUUTsSWhm7XntMQhV5XU2WRgRdn0/CgNPSIQlb2mUuAThCh
BjRTIlKVhLVRsuBWJ+kQdLr8yW1/499faXNc3hWpeNooq33nIjFyxWIWh7BQtD2ayoBVhZr0D8c4
Qz1Vm0huVIaRXt1PSyfdH8Og2dS6YA0hzU1TVvbObqal/SNXTHRiRXtg7xtHewSiSfZ8CiWRAWvU
q/Yp7x1KUj0+uF3WfEQOyEw9YmImaxVJ9DRde6cc1l01hp7sZeDD934M3MHHubuk9NzcauZ55NJ7
yWsHQiwX2D539O+xENBw59k3bT07lES3MEXvNjT445KpYOziDEWsTuHl6fjHvERd2sOuMH3S9gjS
1HXKi0gnukdKJh1kLFjToG6sWYzgk/FQW2F4o6qY/CTXnuGsKGsO6h7Ib/kSdK3zGMqnpjDcrU1I
dThv3VH/ilVIt24bXro+ZoY30jlnlBnUdEi7AuJ9dHv0crcbfYuQTU8XdFutzDVfQVLK5OCmCz9X
352hcW5MgwifkcKivM+NPZtAz5EOPK/W3LnOS9ShlhppZPdZHi1hOMGtpxKH+mJ60lDKJ6K9XrOe
aR1uFMYU5MOdygkAWqxjsc5Hws+RgL7kBvkJ8Uw6ngxIflIikq9K5j93TY9SZmr5aZBdv9diImpT
SNIPZfy7oCsmyD3WamThSDTr5+Dir46asHxBZkdfMPzkQ6u9qbW5CVu9RvdV7KvRVwIBcdEdsdIy
gTsTfFGeiYHs1zWRAT5m0IKYmKw4JcufZAMzP4UsStXWEyrDgHuyz6ptw+bRHUKMQnvTCYb92Rzd
01ZMh7GsPiwXNLmb/hnJ/znnAjuqNIv1iJBt3bflborj5qBh8YtbqGTyrtXmcHMthuEixOFoJwH5
iMxLYNG0PkfoZ0l6yHa20CqV4d6Q0Gm4qhFganG3jmKQQhLr2IroSemhvE58xHSJY8Elk2/WMGt+
HF9wGUcEUSAjDfRlZMd0HBFS6BybktyreoDxwHl7mCAurTPICjeJlpWHkcBTTRtrFG8p1QXTzIlt
RGHtWYwyunHayaP/55qOwvHEfbxhKFdCDOhhqtAQ0fFXoIZgZG8MGad+QxkNkGSEF0DEo04Hf5hL
l+o2md1tbgjGz31V+9jabzwCxX6ceAbM+tzu24oQtSRyib9CvUvY22B6PVG8pLeqSLdSg3DlUv6B
5jH7Y5OpfleLr1RL0m2fdBGCKvIAYGSHjAKdmoOlUfzOqhyWRRWwhQxOXlfZfje63wTXC7+aiAFV
lMbZhSXR6e7Yc5J0M/mBCdslzQzEtY3t4y8S1tND32X3DjLw2dCqekfXS5yWMYVelROqVukENRdx
gGY0CsLvmnS2hoU1mXYvI2nHT7GJElaPw8dUhDqjQCKw/n4ZNBo4WBeZ4t8vBVDzTQVbnyhpka+w
GpTnqIIRayUmcwPDOsI+RMoaOWfS/ro9seTJiV1BeCwR2PeySM6D6vzKHfTXWkraqDgYWkA4SlC+
jwTIgUxsfxErHm/CV3S5wKg5FSeNU8SxdRx+YIP1WXZbDT5f16mvdj+763w2jmTiYX4MCo8LxzXM
0sexw7drabkaJqDKFTwG9H4aDyobg0puLmdsXCKUZPLfk3xzL/oQpadkFDtqio+A7CUtA23fwS1b
S7t116NEV24FbFu4mDgLF4r1G9fIZsyEZ0EGLAc1Iv0syHFHkAYOfSVZyanROVETfxoLl4hIdM6V
UWxCUYQXurN9mHx2LCyQmGKg6hLrNa0fMTKBKNzmzksYMsRuAsoC8s5LczfBnTGte9igWredc9tg
WdEIMCs/RnDbas/OX819R2V4yRyydl6GICAmNo5XCiuTGvZwy/jC5tOMCaCebi1Wgnwc1nlurgYU
oUPrrso8ea2MaTOPzobHtlfoRzRAK1VzX0hoPLTkHMdjfRibGBpCu+rHBgMzwYvjQyMyXraQKJ3w
jcGr6E+2Hh5od7cMy45adtFIpCT6e2vXGrM6vT+CevDbvn22Mb/MRg+eyF2Xc7jJ+Y30hJ6xfrhU
q7VaeHGeHXnsbsZxMw5XI3mbrOoyxF/sELwaLSDEMCJoSaFkxaFNH4rjQhh1SA5p96NgXcSqjZj1
/aDOb/bEw1ewckUx6IH2zclJtuBbrQDwG3PrqXG2kWCYiqY9Va5LR6wQR/pLqa0nYso2orO93nyo
I5QzCKbZQH2oTjc1ig/F0L1q+PY7M+R3vipvbHOeZfhKFgK5tKNHnmSgfFVvLhH1ZNPED316DzvX
s0PStGE4SGiIPHAsF0SLUZ/GGjJ2WXkBkxazXPcGGhf07c1AjhO4NkCWQ10exPhlO89ZfUsxJZD8
1vbw0Vzl1YYmEabnpnqBeeplySd+KPQFFaMYJnuzs4YWRJyVPjM5quVKKavt7EyvmQOtBMsXVvWu
ZxCvjX5C0CIpoWt2SA/c4asew72iopcwhl1T3GoRsqu/6E61TVFFJKR8qh8TwZXmJJds65XrPlfa
WVQ58LCRv8lPNiebkmZBbwcw6INXGyfcd5KHs26WizllG3ReXF5zMz+P86dcSOv5mnHCLhvJzeZt
nK2Fg3dIbJj6WvxMxPVKgLgjoRZv27ibkbDMmCdmWies8wFZQ+5seMSgZCYfj2Jyd80rM9jZafOZ
AHCL0FJEY/BaEdzTo3omnElhakUrid3qMGu/TKAHlVWt0/k3TgjiK+EviDN6H9Y2a0l2OEsC6BUR
9z1/l2l4lrbpOWG+MqsN/jUCvZbgUN0ziuAUEe6dGOBP2/KQWih9omMV+xGFt2Wo5Fi9272xD8EH
FqZJNIVBSTfseusrrJ9T7Vcn5h3hn6qqrVL3Re9+tyL+IVd4U+B7QDajVkdD3Qosjlb3q1J9Yqw3
GkeN5K2ynmHpbMYpXMOAc5VD2ZdeR/qZxuLeCFXAIwdKWtxDl4Klq016Y4Mvy2b8npA+hPwW+j1W
c929y1Z+ZNAUqVHXFtSCCYKeEb912TeY5RU56Gprgn67qvm5AnbHPbeKmEbP4IAXKUzPjS4+2+Il
p5NVRLcv22vWvJVdsLf7/qKKo2oAw0UaXS5LNeBf1rlWjtwg6zQ9Ed+w7vVxnb+YldzMU8O2jIho
BMatdXCyawFqnpxxkwysVL4rbODD9KSMxwFUFrkfLOWaadoGEqd4erSjfJNjM0taqFr83aIOabz5
x8I2MyW/huQax915ILoyB1nhVOt+ZqSqnOo22xWEFcCyhbO8a+uHnilrLHLU1kVwwc+EmNkhEirh
WFzcgVJHsNDuk8Zl9Pjdd9BX+o+6k2+dogOfI2kDF5ktN4Eb7xVsEYxb2VxoS+Ww6aJ5L5KHJX7X
JszWfNoxTt4NBGWMrIVVKO9m8zuOEDzgNwjdi3SKlVM2e2eJOGNPBJmjSvv9yB6KFmJgn2zUYtVa
0gOqgqBKrghwzcAeG6xJQcxOmPDktQHyq2TR2a4PSnrqAgt/wbUJccZWpL9SQbI/brJdJJpjl6kH
Ryc3lwDQ0o23EpAMQhwJ8Ev27QHnIwf8tu1NKEgInlKv+E0FBGAZBVVE1gIwQ2fg82b5rtpkddHQ
pZT8QDEJClkCNkULzWPonsjwuCO2W/GkXg/sc5fwzDYFLsFJErRHyty1O7H6I2VHGYGWFK1HXvTh
zpTnXuruTi0KPlYHxCexfcW1QqI+kjDFQJgtHuAvdC6B9UGG0hp4y4oZLJtsHJTRPW+M1dAHnskM
OFFtKFOAKXHdqHa3buLf2vgyLEVTOvpU98FILhRpk21DBWjjlDmOYeBV0R+Rad9qwM8pHjVutQJF
ldlGjJ7oJevwh5iFVRKMW5neK5YnFtt/jXOriO5rR+x6rvVwiSQgiJqlDFn2OTkV/TAt7tUVs9NV
a2o7xVE2+vTTRvmqr9tzabQHpyQ2L9UOTmx6g/ZQHawWut+Hz3h61kpTbaLWOrsOHg6mxNznTwU9
tjXdmoJng6G8MrlYjZAcMogs2nrgUYsr21CPEWHtiRmd0QOuluBziwynka42A8WkyX1Jy0V1yXgf
kwkZ9g3h5GkK/LrI4ZnKY57A59TPeQc3h0ZCtFfjhuUTbwRR2Qh0toT5kqYq7j3H+MhNPbVHe9xI
qNDjnG0UvdzaQU/dSrSMXmyiZY9XRw9VAaG9sbWTkMWunrD2LF5JFFP6AJroJewusv4O2m9jeMQN
OLBXe1SfIzXfkvC9cnPuywhoNGOZIpq+zMnl633j/hG9uTW5Tcse1mo5vDTW16DC5UDZWQK75nc0
uVOjFjyfr8/lsyZuxXAcWgB2Ivdb40qLvNajxsthQVbJ3SlgWQd+7MTeXJobyEGnFHgOpf2xgHch
1PfY+omRDXSQtwGGXCxAqgX+BWmPpz4b1g7dZEIKSVAW63RiWhRR7MsaGRaULdIaDRii5ave+Tg+
l9n8tgZAqcR84zfjKq2QeElsbkHI8bJgLojlsU7AWe8b89JWCSDq5LmYOy/kdksBWDKOW0e5fWkq
4wMlgQ8BETnOF6hUL3Fwx8Krqs85/DqjOwGFApM63ZEjHJW+h+p1bMZDAGgOQMp2xqmFZnEGQQ2l
ktEvIPF3vf1txtUuBJfWR/BOxTvBNIA6h/stL9SNAvJMT3Fc6ojJQpr7i8AyPgNgnXiMt0+4bUir
tg+GCD3bufSEeKP2WzlDhNtup+op7c973VA3xcsb73bX1tyODrRRMT4IUN5KrdlA2cWp25xpNj0N
TzTGF4wxyb6LWPR2jcZzrDywY/G4nr7dBtRvaBzof7bq9IdWHBx7eWd+SA/idttiQMq5zFlN00+5
OUXwx1FfY4YGdWLgNnkf2OWZGK1bz1CQWX5k+bLwkqvInu9wPe8DyU/4tbwwUH5gevo5bqtAeYW0
+zLoGJZy40ch0y+lE2OHzBku4nUkxCuyhIoddYwZHHP/0ufwjJzOucJ8Rg3NrRVrpzpSzpZ5Jdzd
j2zzc6Ybo2IK1iPnuqWeylJHfjEQwiWphynxqbuCmhIaOlMS+uOUvo8xdrVSB9xOzW/aL+bTZLJk
nqh3Rp/UONgKb9wVC8/3BLrTM6zmzhz0ME3ZW4aUBXrCBtbnKqjb52BOobqVz1kvSUk3Vk6uEGat
rJUhOjnmfKytZqcdRiFOjYgOJSDMUn3tDLKEZ4V7/0SjsptKba9oz2pybSLCrPe1mvpTJU4jQ3l0
AtEqcMKvOFGvNpMCayoOw2TvGvO9Q74TYT3kuWS76a2kxGDjyDOQNXXviC1Uup3kvxTp3sUviU0V
xUmzrnH5RaHE29sO3qB8zx1NUPKUwd7oSuw/AT4naArTnjGVV0EwEEthobTBfi7fLCZWSenPs7YN
8ARysRj5PiOjNJm/lEDbVab+khXFM2N5T6X5y02xItydfOx0Y/XVS64fR/OglkinGv4uYC72Ntmk
AjWsguWPVAPDfkn6/gU5Rb70m+quHYD5o6qVKG8Kk1nbsWYOUVaSwXF0hQtIEThsIFH1bPCwoK+6
pHvtsnciitdJd5tgGZM+7xzGutqi90OD+2qosIsa8EnSus7yKS8dMAy/LNtAaUY5EH5OBt2nHDeV
fRfzQeTToXbPSf4O/4yzfMLzW29iC9k37RIr2xjZS4LzmBQYbT4w9MyKxkutWz8tUzveJuVRRSHD
5GTL8TOXPmqvHfm7D6hvpbk4i5HpOoR0VcjXWvomVex1LSGQazhOynlW+udhLJ7iNKDP6BCDkMnc
kOdB/jeZSQTPyZWTJps4+GygK9iIL3T9HjAer9tTPfw0eN3AhG0GEnramjE7RsB22M1xg6QV7GP8
EePcDuGztvNBDlBKzVvbPjXNXcMAKOabgr6LfDMaJAvDqcTiSpkcWV7CIjkOQcgNJr2uciX4dWAo
VJAp4LBbT00+J1LadJJr1WR+c027WcnK3GXEM6tGfFVN5DxqR/VhO3tOaG+kmqCMK6ikqwCPIQIh
HcFOzO+ma4d8IimPe6DibGAYtNX1cDMkb6UmdqEhGEm/BgALFO1ejXc69fUCMgSit3PC4myzKbGy
c+ScUkoVtyJfaTvIXzxHSUNjlmwR/J6FsKFrTjnezw56CskeDdnaKrUGvy17qx9Vge6dn9ORXl1D
UQ8OJky3RfOdA2/tibfWUoT31R0DwAGnLzxRwHvDCsW5geY1a+GRD18D6mBW3q5e7UG5QfJbF+oZ
z8JGjLmHQnEdNhgU1T0SyL0sjspo+DVPMnKmt5Q4kljUKTfeKfjNaKfhcZJbdQ5Zrp9iRYIsGS7q
ooLvnCOVV4yjeIZU6lT5pjU/rMn1Ft1Nq60gY1ASujdD6yDMauWLofqGovq9rVPkUafOT6F2NNAa
q0Ao0aVuGBWSQn+D47nwyjyQCrzlygZewqrLKXLrYst+fyCXKkyu6dQ90SboSD7T4DDpxG+o07qp
0hc9vCXMTpuja13KeoT/+Dka07agxSmy6iHH56R+kmXoW126XugjRe23TrdaImKzdFvHH27xCIyO
Zt0Gy9big6GQMSEoYMrImM90+a+0iz9H07fo6LICsa9AS1Wb+yFE0MT4syrtXzOtXk9cmwvW1S7R
jzNnKY9lFR0qZmlNcOysm4uenustIksRAczamQqe3Rdb/VMpIXTRUxYeYvsK3Qn/v9J4cuIMNbgR
MLMvHUaYqR5rHvXUUBI5M/kQqQVKJl0KjggtZCRDa2/C7Ng1wIVaA9pspRvEEhP8cbQVW6wCCUBW
ztofSTC2rwP57IXNqMhSdoac+LR19ZgryfcUI2osux4AGozzqXCwfzvuGhG4cUBv97z8D/Vu+two
TzIBl9smhwBQnmUKMsARUJQwZutOVa9Fmb85xGCe/r6gCmMDGaYczyHQ1VDE/SZNLBaHOosnBxzh
Vljov7NUIxKuEOEOwP1jSPnZU1LkW0cZP8vIzHiMm1CSjWFYu9hmjdhyYCAUxpV2QN/MUekLjFMX
B64ig8kCVSmdVpOKLdEMiTcOFWE0M2lZ7EH6Sxk16h4DPfVU2vSg5Vdp2dgXsqeNnWUrl6GPyPNM
rf3Yjc3NEH1OHnZY7G0gJgETDMni4lgQ0+ErPKIJlWaiLVJEKrEubjqDlZWtO7Gvg8JY1bZTnMjs
xlisjNmhCLD3Qrg+Rhq6Nld7OHbt2QP895juuRwguhYsWMmLmLdk0qu7DsP7XgHAvp7VOfeJ/RUb
Z1L7veiTDwao+sfAbpKVf3PSsvKR/pXUpWiPmi4Sa7Ho6vLH/+hE/ks6Ed3EFfifiUSuP7/b9t/R
3/75ln+sh9q/wKoRvYTkWcdeuORt/SMRcf6la4J/pXKvmwg+0KL8H+sh/8pkEeyaFuISU/u3aV/i
XxqmQxNboqvSA/23BCJwsf6DQEToqm664m8iifP/C0QSFOEBIdhQWVzWAwX32d2Q7e9WJTV0CZlL
WlDiCBkzxu5FuuNkfUCdtXaOTWmC+d7dpfNQM6avGDTC1dgGRFggYBYlezXJhDNO7E07JeJq5gkH
2BSf1dn4gMrZn6OZqUafJfdEkY2n10p/w1f/mgEWuZZj+xqQ2nqc4kgl6ELYhxG7IPgDlg6Awny4
C8qK3VJ7HZgUG+RY3iq2I73bASHOCZKao+htSgdlJaFubLviJSX647nBOLaGihRSkLrlvhMtTbO0
02M0dIBBinlZGDDZMMYu/QgkPoy6USSmvxRtatiBHkXktyqzxXUxxYOHPjl5JKWD1GDU8FCpnhiF
+ewkA1qI0XnEo9sea5XJacea7DEWdO5O6qB5W76c8/Lo5hXwBPIC7lMbPWVG/hqieHwO05gGDSiU
H1uKtrNSXWFkjCki6PgvlhdTu7OQ6gD3U7W4Vus+j5hlcnSYj1ovozOGuJHqkRm62ej9iZRQquoG
/yBRDq+mUeW7Hmq3NxZps9ZnyiGrcmGRwWRBcfPWuEa/pQugJ4sb5Ofz0uHpEANAZFHaapcp1H1d
JWigtAqVOVZgeaKycXxt2UtDvROZeO6JBqA9xUAGRXFFKt3ATjTcIQo4JyIajjHJhesadI9gr8Fk
G7NdlD1AOCOS/F+Undly5MiZpV+lTffoweIAHGatuYg9ghHct+QNjMkFq2N1rE8/H7LUJlWqR5q5
EKVSZpFBBALufv5zvuN4m9wEYS8AyKgQAjT+QkLatleeJy9N2Vv3uPpdjL9iKkPeq2jbdv6K2vD8
rTbAxXDX/WgcI7tyolmvcWY/TIUWD1ViQl1ICcB180+M1Fex5W7MoZkeGsfsdsEExzOO2HZAix4f
aQZBNMg0bZNiZIlpXazbQfkGJD9fW8JG1KdapZPo7BEvdg67Ebit+6wSOLmZFdV32ozPQWF/Mu8L
nnuHsQJm9Niz72ejY10smWsQ93G3jNdjDtjsq1LTfRxqZe4xyzarnoLs7Zyk+GdZOLPOoqs5it5F
USMXESIAFNFvLRKNjGmYPPjWqzlUyd7rrDtFuBnQRRKvc4eTa9wnT9Ko6nPX4lQhzZsemzgY8ExH
9MmWYsCUXwRQTsufKmtDziO9RSUAZHkcjbQB6eGunm5CikAm+hBwg7B0lrIg/IHd44SDoN9juufD
wgNxa4ypjYDN7RNAnbKt5pOGIBcRM2ixNCMqRRYCbM80/lC0w4ueyTKkXp0gKZXB2Vb7egzUvcha
etmN4WPq8unMNJtyro6BpuETdWFUHZjXDP2aM4bycecYy6zUavTKHkN5SatpH2U0Y87EBkRgJacy
ACdnxhq9x2mvszKOd/HMsX8KEv/Q+f2JDau3W5giiEFyIda/EV5miIryDV6G0ZENcBy7cbpmGWeH
zuSLxwtIpt6iX8WTIHRdu4XWBJQ5g8aytay6ZDxQvA75SCmyjy2ZM8PX0FYTEhgJGrwqr00tzl1A
TmlO3IZZZumcgjGDQQ7rXrslBUQAltZwGE8BE4qNBwCY0gv8Pb9uDZYK9s4SS1jTM9ZltNH8qqYf
sZYkQ5XtGdd8YRfKDoPKLhhsnXVrAg3PHWp2yqGCZI6ul2dEteykkxtdV0zLE5fdYCHUtnAvTVLf
CqSnxbYyHDMjORXh+FzaAyI0GVEOM9yKImQEo6HPVf6s7rIG3JhHj+460Qoqfpd2ax9UygbHZbxp
y2dBqUepuXfI6CZX+JJC8ETFDM/QJaeBYTBTpr+C8Hbb9hEKQX7DcJ+ihKKiwIEnxjxnV3bLMBFw
eruhT+0ThpvCX++RNGa1snriENQEObhxXOYGcXZ2XEgpbYv9H+SNaak9WbsCO3Cu1nVP6CIdoh2r
sdpKjWQ2TwO+Gw/3icoLjiKMumae3siQGagyPh0qy/NtVJ/YTpKZSeJdSyZk1UUM0PMmHVFLGjTV
3D4HQXodl1Cxy7Ik1rl8qVIWkSLzxSmu5nOxBzisiDHL4o8vDRaEQ87ZQEdJxF1vrZkHv9tlMV9n
rT1zTEMh5F1bnn9kbMOq1+tBhp9mFJ+gFckt0uftIGyPVpFwQd64JpobUScqSLgj7gLiCqfE9vyb
X1+CauAlEY4fjHIXyai6Kvvq1ROdvU1qS6wLB5l/GP0Bn0CqtsqRhJRV8a4QImzZlvQg0FavQ01C
nqY9dLFLV6CRY0DvVxNuvptBYUiR87RBtaLjgOmu7LCIglciMI6NU5LisaKAuYHumJwtc5yxGMmd
uQDNe2Ns77y8Pkdh4h7cIG3BfRufNqSniz22zB9bwXquWBZHyUFHu+8pJ9hFtqJJvkOdyrjBeQw/
OfR7HOwmCFfKLFrkj5EayEmNJ9CAxTJJ9Q4cBaGCu1eRTXC2jMS882qGsTxIx33T2eHRCnmX01Yw
zmULv4d9XW+nER9TWd+q0e0PdZ/wwZNmeTRFR1kQ/5fpE/UzFnZi6tMSMyQP9mSxHrb6oYLJt9bK
kpu5C5ubTpJ4KdyAaQ6P3omL35cD04CuO8cyAjjppe2NUuQu69p3Dzwdl5rNnGR1QxKgxsZfBXdY
Pjyuq98fALqN15MTnFool+06tmk9LEUkOVdQZJhaeCDg/iDz9Ex4nNnakAgIVuCo+pOuQDk05mON
g26gKHhFQU2yK4MLjqH6oieu1mpsouGKluEzm4bkeunhZNr57dIsdxN5BFmUPd84Y2/vel+QFvPp
W2g6t9qbbZOv47yhITvb4IwjcNHUV1VkunuCQumhUf6enB0RIliKhjvJA+NR6ywmFAjPK9h1JWi6
XRg/kWFEzDXSXY7zFGUFH1Zsxbz6KT7aCv9QxdbhBvBlTasy/4vi5ZyjKRCsKgO3ZaXVg1yuUe5Q
8dGiiwrXKPZV3L63KamP1BLo056MX0EDGihYcs9ZMr8SOB477ugWzIXRuNcVY77bMMlQxVt8YjR0
E2ElznQyEUwueJFG9bqE2AcDAsGIZEu+D7YpNdRl2N/junQ2Yuv0gzxZGAPrLiz2PHGaWxHPL3ZQ
LZ/cUGz9nA5JwRb1wvMCVL8k3xZ5n03KMFMzFTBwFuLbZG4zG6vaUtGVaxoxbbplup6i2t21jjph
NCk3A+dgshGxccVz2GAoE9lUiOE9CQN/x2tMDs4SDqf/1GPSNZjQOehxjyzX2giXV/n3L7JNh03o
MLGK7aS4Nls1bEaj3PYh4FCadlgX7ObKtIqSx63+1EwTrpzBey3ghZ59RpCl3cR7JwjrbYcBhYJZ
nxgoZangRKpVXZj2zjC6+yAU2cYggp8KNGrsd+zBY25GmlsHTGuvPjgUlDL/29fsgXW6zqqmZZsX
Ax7ms2903mvmm/kpoGdkYzrMEal5QxPtMRmalfMBZewku8J+CvPp5NHIdoBlwCkgH5JDUC90MkGL
KdvG4dIySqY55DVFTUL7srPHPgDArmy4vmVL5FUY4y17hU0M+rdJP4eFBAyEhRCLN9lURGAkDkzE
Z3sErpskBZm/hScczejRAIaVzwzYXJjDrZAG6w0ADS/v62M8cpIwPAaPdg+xksiqDxIB9SReaMbj
wjU2ARz3mF7XpXwvtdUSIa70xVUN/2YDF7kEkDyE0Q/PxIi1kJPdhaHsLjRlY4arHBHLAUrJWMkm
8W4ZxUeDQ/Ji9OmptJfYzEJoBuTsbn2BqTBcIM4x4ZgzMAjYCwvdWWfsKH1vmskbuPr215eykS2z
QMjQKSZ1sbCim4Uancrh1id1tk0WorQpYEs7QnwTv/3IF+p04cOf7lKHbmCI1N3CpvYWSvUE2WBe
uNX+QrAeGtw0TW5EgPOKwwCBnZNpw/mTca69MLDHhYYdLlxsUmwJEiSs7JDcWrfQs7mf9CZwwGoz
qDagMXr+bgS3TXlXc/n1Beyi3taJXe5L5Jgt3vwX6vKazZzkdPqx+VJAAykZ4DjSzbgVxwkBMEgg
QbvetJtjzNPunJnbSMe4iQk2jC7Kv2t/QjlZj4Bst8kiJ6ZKvObAlW+1i84qroeZ2zWbPuKys3Gw
xlALwnFcm3mAFU1F7o5BUjMotXFwn7N5QYV0niJI8wzUUoiQ6ZMDFqUSIITm2UflDOonmvxwWNVf
qmc4E8WVhzZ8ZcTTrjNaubNbyDYQie8mG/4kWXefPbNZEDqdKI2hbYoL2gNCWcvi1qv5xZ3C3pYF
e+DUa2+ow3BplLhoensQEjVeaU4Z8cwKlRIpDOQl1E668ZfRBNPwcIBT0b729aUQNCLW6SUMuxtN
BMX356OBm4Aj6r018AgJmkPYg2pM0KQpKey3wRw/VFP6jf8XCORVCKF7GzpcTcN2HhKfA5ewF4wK
a0uDskFpH47IE2ovSVajAk0+sqEduY62Rihwx/DZgHLa02G46mICCJ1HiqHkaLNyCUTsJ8p6ffLA
oSPgks53pcG5r6r1mdDua40lMh17YxvGSO3G3VwSIMe0yyVrmZ3MNVsd/yOygl3JRO5YpSbhi/Cx
D3NiHiJgAVaEUbN0pAeLIXQZNscm80IauelCGS3gMCnPf0mhxKqRNG1K3uB8ZDtVGA+qIGAo2uaz
bsP+1PXNrZpAkWM3lKnhAaLJuk2ZmOtM0XMi8RYjY4Mm7+Ga+K+JbxtswWc6pYzHYMZznvlUOJsG
mn+QPiZKkhpNqteWSOqmjRIuS3NpJZHHUn1MJYPyIcVNEjPNGaT11Rlk8gJ4hCXZFdvPs63w9qkg
VTkEhICJnwqT2zIIXqlDddFPuxTh/yE0Brmu/acgZV6C9fVrgiV6nDQzEBp2lpE106sugdtrkx3m
IhkQETO6mJnukkX18Usl8pS6sGjo5yngPuF6SQv3DCz2vdfddZ4+jUH05TV4NYbuOLjDgRPBnTQf
ODNzotBDS99H/WCk3ZebfhOWrs5TRzteKTEV5OFpDAqBCSF/VZ735IRss0reC5Ix2J8WENIUMEKd
qbOxVfROQH9iyza7q3E2Of4qG0sHPbQsBVHNlmHQ+tTHE1GnfDUWHY1BAp3Akc0F1YhpTdk/Zcvp
I9YAcLLIP+g2ZurlDhaZ05TojNaUbxp7kRNhnip8CL7h3ONt+7BLPtLFAF/Kdm9mjyRvSfqGJzGe
NmmQrVR5duOGYAFSZTr8oTYQ0mwY6n23ZxvJPi7j5FKVEXx1RtIVRdg6oIBcTF9VbASUN8HDUYFH
Y7igxKpuMLZyMvOITm+Ew4F3DpgxocEzP0T5Nhv3Fa7sepLTsxD1PfXoJhArsxm+fM7CK0zOM+6t
3oM7rPvuYBcgJWbiZjX7sl9/o1y+zVymtLdPz/5Q8qJ0HVEtw4+Zy2zHo3qml5JGxcF8hXj7HkHI
ZNWhnKflgBgUBbgZoqrTgM3PWJwdbn/JmeVaGHpllTl4j5iHGYb90BbjGcQRpWTiRteLOAEnDGpY
9RRXSPQJsCL45dVj3aZYwQoeJ52rqepKMSzbITX1Wfnc+BQrKkV1VKnTRy/CIFMNP9V0y07uO3CZ
uDawnMxKCzQ09iVhrSwo9t7J80mHcd3kbnKtY2t040lU8XPl9MVt2Hjb3gmymyYBS5UluDir4dGc
uRVm7XEsnYd1FDAq6TxszyW5fs5+827Cdb+yo+ED7DfgZUNyVbsNOkqyYhNbcKrvyPR5vTwmabpr
JQVdFG9SM5j0F9MNM26bJ52Zz8GImbHAtt766mZYvL5h3r2wcTjya3t8FyrVIzG9aMfEG93gGhzF
7WCaHyLCRhawI3L99AlEMO9WVL+OOO3Xtb0868bB2DlhSIVWz943jB5EZrwYIZonuGpnNVqduqqF
/+FCoMMRwncvNNa/kdrkbFhcbxlIGAkhanCdq14qLozAz9FwgEfZwqs22MXBbGdz5VmP1FSt03x8
t6jKRdajcCDyTqQI6AFgbk1ZhrXpGJxTbUz4T86cTrHDoWZlhsOJfq4fsXYpzvieZi16tWIHU+JI
cXZgYyYLaU4wgRY4nLJXMop3KcPRNYC8AHF4uqpaprGqqnkIs6yP7Xn2qC5jq642HFLUVeGw11ny
bNzETL9Am0Fv3WPYR29u3fjQz/nn6GA1iWCVrSg0oL35qxgdTDe1/aMvEuTG4sGyG2eTOeRu1A+d
VI/6iUpdCi0Yr2FHmuKsXPvsh+B37AYfnZIUfbxLGvveqcPvbCSvV0TNk64LCPxiY7dA8+0UocOw
WAWkfrZV/bNw2Xk2/g4x/6kqxtXMIZwOC8j+XUmBGtuf2WTFr3BhqYQndDX8IBDB5od6UabTxnBo
tYdzkxhhbE7sLARdRtLABqiId/QEcvZVDzY9d4J6G4GtL4oQkr44i3bU61PaxI+UIwMhj5Kla1js
/Cq1GaU22yJy8C3TbSUHDLUEKgDWcRwHviFYrYgHFmQfNoj+3JOdvvclMw2jHsZVJ6k8iehJaMNX
k7LEXQiWj0278QW4G9do99Q5WHJinm3MrXsfl5VoGObZltduo8js2FcAy+oKic2N0MJotoekjyi1
xckT1rZ96NgwEaHEAR/qg1+zGubFbRuO+th6ZAAN6uP03BF3SASPkuZeJs1NhWHZcJB42LadVKY+
U9nf1nN97rvoi66Gn5wodhYNceVcqS0jyUdLWo9AYmoSnvEacY82N7e5roll5BSULCoUz8SRwhbD
nfuta893jDN5+MIrOORxcHC4SWLN9tsIgo05ivVIemBV1MnPLopfYifid0g0yNP+QPS1PAYzZiXI
2ds4JoFoD2Jt+UhHFq5PxgLjimgsvkL4TayO14aEgKbr69SYwUJNlNcRbHUTFqKOtGNi3NQVOSIi
8Kc06h5RZ3iIy06dfSAVoABCvjdIMDGO8Au0uSSoEDXtAMC2WyyoawuiVI7yXWc+8o18CThv43m/
m/mQUBMWP2AqY2LDml47DT16VREcCq9AahzKdkM5EjZK1joUn5tweMi9JrkR2rhJePJJUW0zCudA
sPOTgkbs056EUyiN4xfpDb2lsaXfDsE9U3C+RS0wtZkvfsT64zrvuLTp+6yvBDXRaux+8nzZySJL
WLO7/NBkzcGdzI+QMxRHrmjtt/0t70XcGS+kNDcu9u115/QOwVXzOPQJMqrAsRilY7r2KMgJoaRE
lb2bFpuh4ozZU6rd4pxJIFTllfUaxma1F5IXo7NqV9fjo4+5e9MPPFombhZaRd5kBdgchfxjqMnI
UAVBXWPzw01sTG69b6zDDgtsng/+1uiraKO/qrK8pU386PpGQGMjp1GnpuCtBsFNMqxdm6F4zlAc
6Wzzw205NC8iseeTtgkNFIPCm97n5F+j9HFW3Z3284NbYbIA3cUGU+VXxZKObjG5uSaINcMJfzIf
3fvBGN0bzmFK7EdHq2+MgHI7DUy0/JbgkxjRH/B6rlyZ3tB30q3DYCQ4XT11gQbAlnyU5WIGV7Di
1WKklIQfe42sI5jhDRXViqilXCeCsjwjw2przdlEGU50y0KlV4nycS22FcR/h0KLogt+xBOSi0gM
onqm3EVbR7B+Rhn7iIo3yRbmd1wEaKdFjAsxDbqNSD96ZsTgOqaflYeNTWFjspA6VrXnPhOyv8s4
q0fOfKUShMOYZwzO4Y3W6XF0WJPcrv5u6OElP/rWugrDHI93qzdOecMwcjlAoqYL16ZknHMU/ZlD
QXipMHGseLI/TlV2jlqqErTl8QBme4o7jxNTSiNNIBWfrZST4jgFjAlsuQRZkPO7aJfn6U1sLB0A
OS4IRYkSr5+SqVcXB6AU7lFKHZ3mLjuBlufInlvPjBF+Zqb/7DF4srpovB5cPoCyDhn3ED7C79Yv
l9hOqYty7HcTkBby7HiOvJZKmOg995ybtipZqeWbLSDN1nXAPppty8wjfAOhE2RsJh5cad24mKra
EbuN0fC7Tc6eXRyMxy4RO2J7HULcdmywYWENOoU6fUOlgRRkWRjuBxJDgQevSRKe6BWmbxVmitRH
8tWF6smcnG8Z8hnkyN4W8TMS1hOd1gdbEior4qUVVIOOr3Nk619fcHf2p7Koh5U/QCPpZzwhlmfo
tWvvrQrkfFA5j1kFgaCCJVvMx3ZgeJnaGNuTwTnBMkI78DBgxfBhZdqfbY+k2ZQQ7xauBjw7dA+k
W77HWZ+pOjwHcx0Br4PzVAUmYMBucXDWEmGPBiNFCjVU9wXF3XZv3+W9SUkX1WNHw6cmqpxKGhya
+R7eqEVyrDdP+Z0y49M8sURNTRNsSOe+iFG9hCmDzmmphipIZ6ooI2ASN681BvccQ/WuGjHP5wYl
BwV1Ayu6mVbVPKbvDj8v7N7mOW/uh9lOAbHSPZwrjF6JORg3/Tx+4Ll8ST3WnoAS1mOZx1fOSbXU
ijj90gFggn/VJbHJCid0jWd+i39x2gR0V68LwYaHShaJogyhhRf4k7jiS4vJMUR8WwubcFkoymaf
0cjbOfN8aufsB84BXEnSv+1LhO5xYVtScNN3zJZUUEbXdcuwmi24fSgd2AFZmhFvITa+jVIKO8lp
JIeewAVvJfcnsqeD2Dsc3QlUYBdV2M08ZMKoE5eCUQnxHMYVYmKfyhzUzKhvycfJ2ZkBMLYYrigt
1yv6zBlVMwQGs8c+FkNWbyPBV7pZyyBjRU9oTmXSE/SBIrtOghcRN6p9vJMLWGw0JfkdIsMrLzQt
nHbHEVjvdmynz0rq96KcftpLViFX+XfsygeUps9+8syVinO4nnjDFGGqA7PSx2Yg+NYXoUPfAmPN
gtGLO1XPejw40TJqn+J468jt3HwNEv5062zpMZpYnbt5mzruzigk1RuQtzCu612o9CujknybC3IQ
Yd6vJYWiK3PKf1Q8PcqyZzjbbf0ZMleoC3avXXTjNIIIVIxvK6WVTDVLxbodQTHiciEwV7sISmdA
Wcy2kQ3xS/eeCJy3K9LoCUIHPGLWUDiFw2vGXLhxrF0lsSR7bC+9pnlO2sWYqx9hAm3KeiaXDvLf
Z26gApS8sTrw8GISaRWfYTicHBdVL5D6C/Zmd91yPhgyzo3aoOXF849ZzFzc91W00gytCd3Ua2ws
8JeoLcfIDRnYvxOd91JHCGAWIfz97Po7Tjw0L/Tj0XdxptBYXGzGbxUBU0hoFGdDZzE3nL2T8WQs
7XVtXW/G2R/3rWMcUOVujYkK8QYBcSMleSkiHMip3SUZkEZDMnJbhlJkAxy1gzIK9XWydk4y65Oj
XEo94GTvZMMDquhiazMLTMRu2rQbiwPSzswtH4f6gthw8nY7q6AiwUTysglK8n4Ifuu2Gxmnk5m+
sjQ72bK4IRZ/aicShDlQ7yAe+XSqXKyTlC6Z3FXGzhwQYAOs96oukSCIxDqWJRFurnPTMbAF5jDP
YXjx7skd9pFd7st+iV+iEIfiztM0lkXkMb3sHnuIvcY87MOQI8iAF4CjDCy8wgU053vbCh124zRh
th3yqkBLJx7r2P2te4wHsOPD5NoHl6nKCtr/jJDkmQeL2DZ73QDInnaNu9SqDrIaN0NrYNabimci
wP0xx3HihYzcHKatmCUcdZxHc5tVtXU1Tda4jmrjHRnvu1WtPoIA+GnEATbBOnySeskKay521pAN
1twKCUvsrrB9isCSzw5SxD42vY/eN4EBBNG6GrDjpvb35MN0huQwbd10xoLKkldW9rAumD4mgXlD
f1/H7Fry+TKQZEa4hiOP6o3PvUZgKBf2K8fxNzL+I7n9MdvMdTuv1EDU9h1ScV/brzgBYuIHCGyc
DoHPvmZuc6lj931Mz+PEMunEww2MrmEbRjddK7DpBKZe5X2UrP1e8jR8dSdaZ+q4fiaQDqeRnGYp
8jvGyAKnt/XWepiaU/zRERcM6QMxNgbHhdxwQxEM90UGX0CGy+WZq5+JO91j/mCAK4r7aWR9n2bg
0i4xpcGznjo3p8CriYi9gKqojeSGH5uGF47lqwgmImNltBkx39Vd8ND0LwYZPzw3Z1AWtJ6EFKo1
YAA6ibSr/bk/KLyoMaCHVeNNWCycJeU6nZCZoLTZ5KiRFjmK4k2GJ0Dfg7NiPMxHz4639bykq6p9
P9uce6noZsYW9qyYIAh4hHYjfHhMPvQD03dT8Ibgjmjstc6HY8uHkiHCxlI/YoaZYf4VBc2x6NLr
mkdx+50FrN8+KYuxt/ioGie77zSqW341Vk3JxwVUB7u2lm0SecHS2JqZe5ck6i1U0YtX0m/l9Ssn
C65N4JkRp/meHskcbtpg40PhR3iXkEhRGdwGBklIt2NDa2+9Wa8a9qljcZ7Lp7HKDhDTQ5oHn1rM
vvsRWEUZ9HvbIUofSmKY0M60U77Rus1dyQlfDxitx0s6M3EX1CkBmCNjtGIIR66F/5bgpgA1ueq9
SaD39ahzEUlDtmXs2cmtbhKL3fn4UfTth6WdAwgPtgkZuZaFklcnMQCV5cFUS4TLks0f34ETPUrL
ylRLhJFRnQelgujPIFCBOFlHiVhvhpq2SXRiFQTbEa++XSUHnLm4qE10cg/zmkCzSux+NXBmsMha
Cpqf+BgG4mdHLq83eEs5QI8aShTWBWGxXtKcXsMYrOb4Q7towEWwh0bTUdyIjpeBLFmzp7nF3ovn
F4IDO8B+3cWEaplE5kbt4mfHB5UZO/ZCe6weLNreoTZeKxnu296HbwLjgJBGXst9RsQwr7LrhVAR
EF+jc/s8yvzU1dmJZxt8bKTUXkaXSHZIZO+m/+hS6JUvGVKpbKJxrHPIb+Yuc62vqADvp8AMSE34
P3TKYEfjGcw8S2/CHqMTZfAlPycj7kgjF5Yxr+bkX9bANKEmNSxxowBJgcyJHt1PALeKs1/XBIKo
VXTfkvRGudIjJbtwaXi0pa736CxoZAoJw42NeMcjm1htseYdvp3aV6vSP+CQ56vM9W9s7byWaQC4
xuJkpLnEto3300FXzTGxLUaHp044O88oNl7SPMDV4Qk/WadEAKnW/r7EXoU4V54iTWz1/98A/Qge
oVT/9b+ogv7gvm6SKNa/iqH//k+X5KOhZPNb/8u/tf8qr9/VV/v7X/rTd27/968/jr7Kzbt+/9M/
bAsK1KY7kiTT/Vfb5X+8ir/9zf/XP/yPr1/f5XGqvv76l/dPlRSbpNUNHJ5/RN45tI3Brvu/F2C/
vVdlAyhojn/rwP7jX/ybC9r/TyqsKWBxPZdElLSpWfnDBe2I/7R9XM6MTE0wbMHSsvJ3FzSOAmzO
pu96Ek6e+McCFrpZPMen3yEIPJM/+u+G7lssZFFZcPV4m7gkf/vn/8BdeksYX7d//Yu1YPD++GvH
z7/+xTddDBM+XmzKYYLFrc2r+1P9SusV7K5EsJkxhESzcfJAnGc6PxeVfEwV5p3OXSfIP2Ms7v7h
Yv1PP5tf4ref7bmYZgECSomxe/GH/+PPjrMJ/bPoQhR4/xEaJIMG+A/GTd75h8Hpb/3MGMCvRozz
qKBoSbjUCkqZvoz1/PpvXstSM/On6yDBDy5Odc/2bJNN059fS013SxJBMdrYdfQ0D/k2npmJQBnI
xK6JxkOj3f0MXMDxkk9zLPAyzgeK116dSPDhe2MUuZ1iWhj/9cvy/ukSScdyXMsO3OWFme5vl8iM
/NAwdEICkeRuKdTZMqIrkNefw1DtnMF9Hs/mUL/ZjX0xBroQXLoLBmXRgVBZ68ZEBg3WNmWTG9gJ
w6a2URITnfjbyYo/KUzbFTWyYFGv51YQ9S3OlPD1a3zc+9A3SFIRtVh0eZKsc6OITiGiQ1l112CT
GE6fxoYpQVZjcHLEnY6TT7eaTxi0uuIt5szDWmL8SJ0H6fbRFgNWsvZKop/kE8emuZh1QGRpYm88
8SdUIqIoA33xQ4aOqupw12c/bQgzEpWSmdTGjAE8/evLa/9T/zuXV7hi+aT7vm8Gv11eAewt9zX9
kEFmbDOkqhC7lwUfHUwlZQ74xGvaSQf34Ddkw4j7Eic6VmS+m9JtGZQG60jPxxS/eMiZcWGUjm08
rqYG+tMhkM3u37zeYLkNf7tNLV6scGird6Tj//aCp8Lsrbgw/IXR/xP1ByU7KU+1bq99hvDruKGC
o5y4TSieQV2L53UXzRvBGZK2jQLhr7i1I5NNZJAh8vMxyxTuI/2MIXedEKG6C5FJEzOgp6jleOqD
vEnyb/AmtxK33OJC8Mfi26mcO2fiZB9MTMkM1M6EFox4viLWsEh3bHPKvH5kLLXRHkEHUVRbycB9
Z6XxA7PQFSvk9cAOYY4UO47OfXRU0+zm9qDaHopy8j3NVr8uqD2IQLJRTXwZRUhfb8I0smFxteQj
htizjjiPpaCftAeNQnHrstNG/ppwWin2rrG6C2ZxEBEoExhASNLDyCw1K374wzMWdTwIRvaGGZNx
ZH/E72PQ+bEEzXwft+pameww/XqplW4eiihcjmoLIWVVQRew0dQOGJbXscUijlByJ4R3rF21hdx+
rkf97LsfEclQ747RrdF2ey+lsJhjEFUTCdo+Ic+kqtmD6QpuIm9XEvBZw9ze44ER1/Usd55nMDS4
/Nr253F81fnpJ3sgFJMCHkOAPwMU/dwk982LnsRBp83rtHgPUvsuqgS57l+UGD74CmNT4HrXrZHf
gvnjef8V4WdijH3Fvubanty7qZueC3+Puengp8ZH03RQoTQWlejKntB1heUdY/Q012G3hAP1NFbe
dZU44A2GfRZ226ZiLxlmxtpZziWjtu+QkI5lAn/FZwAaQV0RSfYzl+61bNLvtMBsTVwr1+ObDekC
J6r9YifiVlXBkUM7kjhcDp0Xb0NOJ0LUX4CVniIiexoBbrmBPJGgD+PECDJ2Qy37scyjQ12Gj2kJ
KMPA4hMWJHsWQz+qsLe1ErgW8UiA1DILb+9HxXZos0thNziA/L46FcEVrbPmUzxW+5llm3l+Xh5y
yP1MP74LOjpWjWrxJWNBkNQ3b8zBJ/0Avf46TFVxn0PRXjvMHRZ7J9UYfeMzck/922YOsBMs6BsL
pXDqscSJIJx/LKdQ58FKPHmOHfebTAs4EmR0MK4eXwb3ls39c5UZQDsb64SxB5WMEujCYkrhp0A/
WvUcumxk61kNYOfAmFCOxEy7YoIlxGemnLtmLn4WM/o/uN52H9cpo6wO6wS+sZ2NlRrTJNH0JOfj
F44AwkyePKDp62gvPUaXQ7AcGuYYCj+Pn03tp0eE1Ab2GxgaVWXHxDP7Kzdj3+nU0tmbeNR2cPh4
OtD3u6oUlUuO5N1ACpJrRff6JVu+ACDm6TIGjErp7LCoD3702gJziEWpkqlShxNeMl7Mj2gIn+GJ
RwevGt7lhN/CIv75r5+s1j+vBMIikxb4Hu+P6crfcMEq7psQ57Gk6lYREJi3TnfNKG4r1T4c2mvd
YH8sFeNrqkjIS+L1d49ZYP2bLZFYnt9/fr7zMgKLnSIGPhal37YhrkcKfQiXeIgs36zRPcypdy15
ho0svd5sPSdY9aGaMIy7rgb+k7kcoIrbyfJo6/KO+Zy8YMEAc1gezAx2RNlHV21JBD2BKQMSb2ko
I39uMEObb6eFxUWyBqXE4QGeJ/I6pz02cgQt2gTY+wcjAC9aLjgSg60AI4/CAD3Sbf7N1ecK/9Mv
DunfxxDkBh7xv98XNhyj7ez/H+bOZLluJt2u7+KxcQNIJBLAwB7w9D0PSZEUJwhRotD3PZ7eK/lX
3Ou4Djsc4YkHdaqkkig2B9l8e++1Yyn5RKcHjovl75GEXRVn2a84Cs9YyjYO7SWb2bWdg2M+pi15
NQOX606Y7rVOqElL8WQyEzTVHqcbtWfYx8BWkPKo3G6ThC1nW3pBDsOkghOUwHxPN4dxbs6RtPji
/Imy+zzhVJWbbOOFuQHt3J4aMnEPQ5+T62+c+mHxsnhVT+LVKDHvlxR+rKJiElvlOeU6cYbXifUN
oz1FFnGywlvIRbJY4oPjhF8LEf0L8VXavwGsGIRkdx1ziPOE5ZTK549GFfGHwYPtY5pfIa6NzGXE
D9nh9xg7C5CGyH73WUWqlk5Ek5Jkg0oNZTK2E/c2x0XmD2zHkUVVAUOPSxlP/dFB5KRf0V3n7M10
F2fjUTF+AytqbNyKZPrsmo9z1p1Hw8/Zm+PbvABAwoP+mRtU1ikNWAugHy0MA9SQEq8uk09n4DLL
uf5lmIbXeGByE2YtEBUPtArVbbCj5WTvxtw+R0lXHTCA7PE354chgx8g+4Em+VevDeprZBgVIUkx
rHP0pqXWE2MSO1szyLd+FoSXLixo3ob7U+OWstPgp56tHvr00rX9exhSFBb3OWNnTNV89M5dZ3yn
CEIUrwO9xRf4IjhVR749NiT8sPwYTYBuiBb6CIoKgOhJdOQzGPoLB57ngVl2IB5Vxw6GuTRDe3Bf
ZuB1Uy0/hVm+Ayr4S9biktc/obSeGQYe4CBk2PM8EMscNJ5ipz36Ib/tYKKs2ubdZ+zKym3Bcyrm
V8+LPl26SZi/0j7EH1FML4wWel2C/rJ4wHkUluSUSop007vgUBYqE6q0BtM7pasSdshDHCke2LB4
rs3pRAvPY+2Rnesz44WLDUuVjfkldpjEgb6jRZ6M9/ch3YFGmtkk6loP3FZVvyyEjFZqobzSKSN0
T5D97EysK+Wr3mv1WXcu2G+pixtauc9pAIhoMejELpRPXvVWZ8DeVMrpXd9KqFwhN4Zm6B3MAPK3
IdpNHXKaMfKb3RewCUKdkaKy6CEdiMCO5quTMkUx+HkmZn2gAR3vJzVF524IdiEARo54uObKnlKG
cteRf8WkOnAbaPJ3tzGCZ8qeXMYp1XztzYrgCs/4ZsmwKI212Z46gTSezG4KaM1P9qXvfEWtTB6C
xSxP9gDWsll652AUt9H36gcXKyFydejjeOBPxX3rH3JMyUfTe8YT8ISrzrtNTEaxejM35ND6ELgA
yKpinLbwsCHqIGitQg/ow2/pLA6md/+yWPBqmP7QkR1dqHEY9gDLnq10+pW7HkdlQ+KOpnq8DUxB
5nXh4AIMiYnuKqsRACxfbb0SyHWOq62Jxa8km1Moklh32YRVuhvs7Czlp4/fWQ/L+iztj6qhAyIH
PUQ4jEqGHrU6MotnlaNRW917by0vQxpaD6L3kkvxY/aMJwDmww78MSz4TiIQO/LqplcZISzLZnz1
erBj/Rj/EGVO++JYvreas2NwbefYos1HOzK7K9N2+cSW+eqWjIz5A5VjgzLdQAb1OJbAq6jpy6oy
ea2s4Oi46UUtX6AczosZbNQXT81e2OEnKJF1nAH+K+Q9F87Vt9wXj+4TL8lwkQNnC4NjGvCE4rLe
TAEnZ+p58Czq3MWQ+S8y42GZjGFcJX5573kXd9Km7DBhFq4O0kspHVRbzvlbFWn83fjOOJtFYcTp
zdStX1S3McvJAtU//6hb6wNrFDTymUFkPMEGsSiVSZYo/XBxraOPdZ2895PkDlEZ7W5kfkDpVHoZ
JKqomQXTIRvQHegjewtV1Pyqq6806z8nOUOnFsi45AEYWVZWgZo6/inTJHwZHOwrPpxLVbqYQ1X4
CcHaP3re83gU0wCUZGZcIkg2cEUbWk0B10lVGI7Sm3AoMvbvcATQ05Zk6BXcXvkPPboqenZ1/wdh
c5uvgU6QNq8XAOjpBq1UbBc/55gcsSQldIkAk9R0OBR97ED+ke+vXFuQWDrdQmJRRwIhlRtLPV7j
YAn2dj33B2GYdER18OeqHOYTU5Rq3VNyYuu2k0n3nrQkLRrdhBJznTgaHn2BrXpsUwQaV/emoCBy
QNVdKlAfSD7f+u+OFcpWPN264lK/Muselk43skiBNIHj7XNx/exuDRxCseIZUFk+Iia+oU2zi6k7
XgrKXnhjcbOg/SVrGKMbuhGm0d0w9C0RBqcuRuINXEOJFcfKNMDhLiaqZmbZO3/qL7lunLGLyMZ9
5/1ZdBsNZXY7EMfWZqo5XZlvmAedfZXFyQ6LyPMQWL+taYTBq1tu0u/CG5Ycpu0mIUm/a9x9q333
1VhcEj9vGTrEAGj1LzuA+d8etU1LuU6b1q/EoJc3U/fupB4NPIvu4hHCrkn2Dn87AoswH5f7lJgz
RzfzOkxotQu1UbVu98HmzLz60M7d79lI1W44dBzSb4N+wYerzdOXOsNg0w80Q+kGIRKXXCnoFFIZ
adNEVwe2rvUSWbVzrhYt/TLKfgQVcA17+omYT+e7TncWdZQX2ZIWo4Y6o0H3GkGPMzeB7joyKD1y
/mk/MncmdUgRZuOtS1x6Uzl0JVm6Nckyip/fRWNuV9ColLEV1rplScdWUt27RPL7OOsmJoe2pBUG
Lvtq8hwyyuJZ8uuQ0Kd7Ab/Yn71Ge8GZyFe658mYaHyKqX5KDEnZBOZEBzPmyRuzJ6SxHOqZ8Sp0
cVTVpHtGIe2x7cJnodulZt0zZbhec7B195TFHhXpNipX91JxQoShIrx7mMp569n1PR2L4tjkuOns
pvvNCDfesAC/ydnwT2xD6RMP1w7ca8ZQtTvToCkvJYQGBk9cUiXnQ92Vc0t5c9xi/cIhTXXeiZB1
cAKGQBOTW6wIozUXkNcN1ZEfY+hUFxO5lsMDHvFC4gfj/UnwoT1UduUesgpH+VAD8Gy9yeBMIBnp
4YqgSLk/9mQbjvQC2YeOIYtp93+t0HnrI/BLeDzD7YT4RN82mCylsHkFRP0eijlUp8GSV7PqzT+G
g0XTdj/ySvV3yU+SGV7RmDdO2bBhAaJXLoMC+HmgMeZNUgMmH23v4khTrlyAalcrwrmSdX62IyfT
TBUSXza+1X5Sr9pJhC+tvnoaTtme5za7prXLm8Ekml+0BkeQbvrNCkhxtd0fwrFj/SrMn/XgJZt8
tLJDxGZSBYCeI2mezW5qHgfsZ+ifVu7j0zLi5NLbgLgzZWoGlZM+fr/I1r2NQsT7lKSoJg7HMC8b
a+8TpznYCXpubZOgmg0yw1Sw+QZVHctbIc36YpojTJD6K2i74m0ylmorxVaHU58MBUqUNFx8mkF2
H1XLFI0LlnXLEnLDfU+F8ZJwm3sY8q8QQ/7FjxoLbh0voC8VIqMEkvzvv5dMqQszfmJ/ndvPPpmq
W0uN8DqSzCRLixZjaiWzjTn40znpaaszI0GjMEynCINFKcofo4PLpHKrd/ylnpSr1vG2eSLtgztG
9OhJd+UCSARELe4uoTYSp1yHwJwVtnWPTLmLFueZIpt1armI6x5Wdctr3l2q+VRo3NO8ZwDtR39x
NONh2seuApaJTzbW+V1rTu+m+ZcyF5pW2b3RxL+TsIQF48TeNeQ4qRfZlKaH3fPs2OxonmLXdg44
DVHFXA4BlZt8GqHxssjsOfXJac3dtBnS7L1Ig63ZZ+tg6U/jXFUbRuwHzOk8EM6mZojmMfMVyrmG
OtkdMIBqUFRALLdhfvSMPY5YQZ73AdfTK0v6nwAw7QTFN06KeTNi4gEDi9Mx/TNa3N384FOBDyfl
RrW2vh0FSbqXCYFjGppbogLuQS2MF3ENiMR68y1SS5P3Ybsgt8Jh/pu1HFkdmZBnyymMxSG5K+Dm
hiB2S3d69RJaZRvqJUTfHZFSt53C7DfqWWBtUykZ8QOx8rO+ossxZPuL/owFckTui13d5lej0sK9
S9skLT+BRjvzZG/qPiKP8/E936OQj5G3TM9JPb8mjGGlvEVD+Ra5TEjd7GzLgXS/+lGIgAp3qlF6
sSvhAESV8Urj46b273FNHiiWwyWZ0w9Px1t6RZ7dst0rETUA/SyZSvTZwyJbDhcXDtHYD0s4F70y
X7U2wGnhn1NaKmFlYP8fbzGpsQo/2Lpnokh1NzeW2DsESv1maebCU74zJkOySF84l5J15E4aqwO7
8jUTNoryeAGZj/mdDtaKcxsUstQhztNKuY9w6z4ogQXXjCjPYOCpSEX62W9M0UGR+LtYzXepuktl
Joe+/mnh7W1x+D3MgjISY9gm+ev3d7lb7GvA+h1M9yLE2dYbwyYmoEZN9kdlmWua/pKNO1bvhc+I
mO+x56u3xihBt4+X6pVRAp5hUj7+1HxMv4xFXQV86Ez1a/11jFym8fplROvJCne9jmrhDCHz4Vr9
ZSnxOiwQAVboiEfbes4TgwdRZWenYPy7TCHGW+Ux3W8PQ+IR2NJ0g8CTu6bNz02OolaOrwJX+kNT
8+bvTliQNiVzpU4ypGcSzUDSfqAG62gF1n3Cm4w5DgPJxJso8OK/quVG3bAuigw+TamvpqP6KHHR
qBRJok7HV9q+k28Vqc0gB87RBrcpnkKqDBceTJovrVfVGWBwime28KnRzQPx36JBfkiGM3h/pH2W
D1Ynf3ZfWpV8ZJnaGSZD62ITZXJfFcGv2s7+eHC+adW9RAMcvGTIHklVXMwx/Uid8t0jFJ83CXc3
HoyoqsAHrTJJALq9OAZX63gr4gxYUH9pOFNEy/yalnxCvryHmLDR7jd2Xp4rg7/dWnI/hOMTtb9n
mO0f2C0vQ8jXpC/CrSfviW/fu8BfqfHDWcrzUPYQFfnvunicBMtXXD5mHfyXClrKMr2YIWIjQsuU
Fo9d1/yIw3vtDXzPBNg/CbDJ5YE3X7sKPxYa6GCbrw2CpB/yrfc8Z5PhG4QEbDQ5xo3fM/EVAHc9
AR5nldBN/v2hE7XX/2yci7vll8/oIY+pLh3MeZtxDX1dWiTBrLbxsOQfA77Takz+1nSQZQUTi37d
YGuc0+oRZC6mZQy4Y+28hWP7boRfxiDx9lXvjsTg3fVHi9E8k8qakRUzTEN2uFNyA/qv71TPztL+
qAyC/r7JSjrk2MiSotkSYAKiADTasYyUeRKOmrAcEZJmdouQZgMTUz65gi+12OxqyybqjKO+G8Ii
claLN3zYDnOUGmr0SjXdezh758AVj1FKProtqw/k279+7j0mpOvWDKOPHGaGVSqSS0LUdeRH5NnF
IweDc5BnH0lSfVQVByov+Yyi+WJD4OgD91CP6SpQbF65InLuctfwTPtWBNzAepdkWBkhdhGDzFYC
6YTVBKHUa8qNZdQbQYH8A9xODkgcXYu2+tPrZRwrOP4tlFiHSxqZkqFcyZeYn2W0BJ8LFy2aMKJl
27bzB4b3a28h8qlsfOVy84q/+Iir+kVkWyGt32Byv1zYCas8wNpVMyRJIuxHRCUXwAbjoxnnzSk3
xFfWkl6yRqR+54VMf0GuEaSDaCikTt0RHw3JNK5S/s5wfUhGgVPs+wq0cIRSQ1HtU2+Y9aqqjtEk
sXiXf5FR3z1+GHYVfeV5e+iBkM/hWz/K+9g/Kfqrlfu61MtJD7+aXgFTZqc0x+xmkVBa5Sn8HTOb
Dql3ltOuNsYnb/BfPJvBlpmxwpH9INAWQwcEpjaRB+aAHRLQoqIDhaLYfat/HSViCBkVY2vznqWX
OHWe4rBjuVPLPpVwOodyHTO5j2MqQGsHNOWPOBhJUjmHxXb2Ujk7rYfBDYJsEm5HS11ldRYJcF9C
ouuULu52qhHYkmWL9QY/rQL3iY0bAzoxWmSBkW7VOHBWuZ3/lEl5A6y16QNq/5rsLKbyvZoYQfBW
mkbmOBbqYDEdZw+djfNR54MYKA1yBYeaWPXYEzur6cAkYfaQ9fnRCMdLHaJy6n/aRC9qRHX9lkJn
LnR86STJ4LeHKIFYNEFBsea9T4UcSH6EnwV3iBUJyQrXL1je3lEb7jW0M2wyeQjIk1StsVk6lySU
eVdh+zSM2bXRA7xRdiyJ0yv0AxZ3h5m2iNC9PMHptzHLa9+k6aVSvHfbOH20Q6artQ/YndMMuQpm
O6V47jx72+HR8qmF18bptXL4NBn64vr9VYhz3xGbzl5Ata2mYTzHLVT51jk05njhYHINWZV9/M41
fl92Ejb8sn7ORb4q7U8Lehvz8+Po/PZZDyfyW2Jp9jYOyCUoHx1MnVmB1BXxtGdD8Gt02fsa0h4G
3rb2+a0lDIwv0C03rFGUCFgcjqts1ZAwxZESfUgV/S1n3u3KBJcUHI1KrhYfqx4DYK/FiF2f6wrl
qAxSLCxMIXfcOn6Z3PQvTjw/tWohGN0U1aeXnBUoKYun3ZEh2NjKb87J3H9k+m7l+pgrm8b46JL8
NgEhAWtV6Eoqsgktl3M3ruDpxAis4BfitzikyIpya5QAbLKiBao6xXZ/8oWEBDbk57io7A3ZdK4b
7nSLmJOuiyCWR5l2v0czPZL9HO+wYLeDo8YtGiZHA27NSvdJLLfFpb9t7MS7ORNoRBywtELwr5fM
NLJqbZj83Bxg784NZW54NpuBSL1K1lAfUdYhW+xJeFFqV2LJsys++3qof0lSsNyWJCekcIJ/lQcG
EOG4O1VQu4psTE9lOKZn06v3cP/8Nmd+3s61cTLmHollyaL1NMzeyWBcualb9enUeXSJi9kHRt3s
8PU713rme2CH3dFHuDnnNiDdvnEPbd0nt0XWy9qrcfv1Rl0c/TbCQFxZBLyr/jEPyeTbCEmnDFgS
mAzvwbbt5o0s3SoplFoXU4eVZY51FSQV5Ix3fjTVPGzJQDmbfjR2hTU6J6ZKOi2Q6qLAMDuEBenv
QKrzEhpf/lhBI3F1YQxxLZjErbVPSLrHTTE/QfenZ62P340q71ezP7c3a2Z56V2D91eDiOpoqMz3
SxmH3Bj0L+EVGuvMKMn5x1G78sPYB0c1ypvZlSbteavaqwDkZyY/lbSgc4ds6q5PkXHkkl4s8iAb
EGN4PslRbPo+r9ZuiPQMPf4hJwz2khhPkjkkNIEiv09tdevUxJMDdI9y09w6mq1vHqc+qHj7Ol8G
k81dm5AzKqayP7HMdyfZGt1psaWNnT+mZvDqKiu+OwhtbcNJo+mRXkDq7+e6v9VQUSh2/L0E+VdT
DqwWxBDWef2V1cpcQxOjq7hysDtq3IppkfhlRrYOwmXj2MGjnxAgm01mWVOoVphjqpVpznswWNmA
Hzco840dG+uZ+QSz8MRmeowRHMFkBgnlNf5zlI9g/Ur3Z2kkhJnZGrbj0O75KfMxCeNwZ8Wj2uhm
c85zPtO8CCaLgyEkrt8Xx3vB2/EpdPF9zscuuFhPKXNss2fOGOcUN3cv4M8epv772M4J3U1y9C5u
6134i3t9w5C5BwIdbcXAljMu3KhDWTANTaKLQV7QUu8gav7SK6Xq5bVzWLinlNo/52oMv/pxgI+W
sN8YrNXfp3sr56rr+h5T8ofY47+1nJyq4j0lbU7/I0VCFl9GaP8s7PpUGEO7DpBd4eIxjBZdizAE
eHosnxVOZWVhXseY/eLr5kBcXx4MucLmsqJpDWVcvyH3AyHns7DG4gqZeV0Y0V8e23DFB33M0vht
ihKSB/JubpeUQHZF7TPwXroWjfDTbsvH2oAkIdVAIoKsMd4Qb12I8k9kz3sIUNUqqPp9X3MwKDK5
i+1sYxgOk2t7r7eVXC6vzDjuFkHCIWS7quN9KQ1s/iUOLs8/zrSzT/HOocIT528EzLSJPu0y/XTD
8C+gl8e+fDBM54ZefOfGGPHOQAL0y/d+5GyeWXdsQzBgD7S5nA3pPpr1s5isf4xe2uT6H77Mf3ya
v8t/2Wn/0y//+/+dn/b/xZj7/6HnlvM6loj/veWWrjTc/tVXx5Pfpv+zW/efv/kvz636NwqfTd/1
2GpsF3Ppv3tuBf+PJUxTOBg9XCy5/+G59TVeGOCTZwreubaLRQFnRBf9t/8i3X/jz9LBjD0Ua4L+
W//JY/t/9Nza6n9x3QqhXGl6psWnx6lSs4l//3qKi1B7dP9rAPXOqmppU2ssuiOuIe/MkoP/ZaDo
b7Td8/dvYTvzztbU6POlFeFxMrthW9PkVQ5xezbLyLg2QgRXAsKgpFa443awZK5Ne6mbaFfoXcUe
rG7jLADZx3QmfudejaBVqzBAdoY5+RQb3IMDgiYURO8Yc9CmU3G/gX67blihVqnGSjHRqJWeAUYs
IVE1MjhMUtoXjF8y1ISXgHRb4bBuJIzPo5hcJbcLSBakIB/85U+aRDvfaqdNbMSfbsaAYABQ+9BO
o38gIlV65nA2wWxxoCFdSh10nS10mDTgT+3B3I1k2BetGscZRiSHdW3ntc9wxJ6QgaJVRahkT0xy
0jFDLiosukQHBFU7dOpFcpzWs+vFOxuET25x5fB67tURFAM+evyXppFmU5cLUiGtouVIIqzkoJ6S
t/Iy1j5p4bMNTWa2lCdUhB/xDHaT/xUlkXfCZzXHekGlxnBfj2uzd94dlc87ysGYrBlWVB7aln8z
m4mrAK3jMJGb65mbHnWZsGMy/6fkPPCgqre4BSpm0ZAX4aVqKkKIEF3kvBj7pZ4/ROw0lM/aCJPc
gwuiQHnC7lyxQ2wsh3o8lKgHwYWd6WH7hfdsj9lpnZBRIrzBhFmzB/JCgB9m2RV8DcPCnudmZCnj
tNwNPvSCRB0XT7XsfVyS+F/bkQ5lfn7jyO2ZTC1a6ujTXR5lC2PouSUf4hwHehB8Y9w4dfchOvlz
YXA6lwSr6rk9jAKsk+wYDAqHRoAuEEB8sZr1PugVbuEuGxsEPOAIgRH/bXreYoYAnGBSuIzGfeek
SHrG7vqDy2XSxyTsGG8DHXEqIDU6d3x6i7TvRrDcckBXqaqOZHruagp/eWFDRwyJtz527H3HAITA
M018E8/bjsSILivvR/J3HezXWsH4bm16UlS6b3W1YgoR4gE+Apm9SgHTiqgFjQcqAosawarYtgrQ
RFrZ4OaC5UJXE+FAERL3mSyL0KWOrsmCQup6JZkVUu2VxDvOhabg+8d4nzEWLjZX29m0rw0EwhsB
qKydaPrk0D5rB5yrvXBCu+KE9sf5GOVy7ZgDlTpfCv2CCRNai527W1/VlKJot12gfXcAhdOta3EK
yJqQNJb25xUY9Qbt2PO0d6/BxEe0lk1a+/rIB8m1r/D6Ddr117YYogOWJ8RjPIGOdgfa2ic4a8cg
t9wna3b7vWP1LVw4fIVEjz/NwrmX5VdN5cFnQBv8uiVK9tBoVyKyDXw9Ub4W3HObmBq1Agujr72M
C6ZGJtn9McnM12R0HxMzaY7s//WxCqhmi7nk4ib1SH2DN9s42jO5aPdkbuGjxBh6w6PE46x693Eu
4VWX2ncptQOTh11n/HFlRtqfmTJ+ojKClHGHeZPAWnjOtZ8zHv6m2t85o/3uZ+35DDF/VtoF6kdn
S7tCc+0PZTe6QDbamNo5GmoPKe2hHtkvRj7fi3AIRxsrKBHHOoLDHOehPNgpjxo2I1s48w3eTEyJ
pC5fLCAbz/ka/+uUjysO7nIXcE7JqS3ZjB3SSSigGnC9HlbEzy9z6Ih94FinZsjN6xQzKTbj+qbm
KltXXb/sbJU9U5pZ7AdSE1LkLCUeThXHMbZCs6uNOKDFFglo1mJQoWWhUAtEjNzEutOiEXW8n0aB
jBRrQcnT+tL3S6blpl4LT//xe0aLLJWIL0MWQuMFCpPKwhHHUpKKG2h4+laHIjnWsxGfGh/cF41n
7pMttqMWwnwtiWH9+lrQyHItluWoZrCswt2c8+0mnhqAmdHymqeFtlFLbkKLbylCFJ10mGnG2r9N
Rpo9fr9Eo0OkKyoRKrFRX0wt6pla3qPvQ4t9Iapf17IE0rAOuaDLmD0hDTbxRwnxgMkb6UQcPt3Z
QUfMtaBI4lMdzdTsdvOcXPHXtmeyv+aaDGT4QuMWJjEtTyotVIIk1LIlXKtwRZowukotatZN510G
y/+0AlYZLXzWKKCJlkJTmW2Sfr5NMzY5g7sMkmlvux8BGiqTPPNPj6qaa3lV9BM7b99P586kDP4h
q33O9giynZZmTTTaBa22RbOd+0QegOOKIyb446yFXTJJKXwHurUWI2qPDGz4BsBLPOCObw+dzi1+
y8ToxYsWjgctIQf2x6AlZanF5QWV2avL5siOEJwYRHmnkZGiFd1a/ZJoaTqExePoZ0BUs33p21bc
Mmx+IHh3UtUPJrhl5ABRHDveWjlNCUWUd/fChGPDJ2gxWro74/SncLJnvwcqDB4+P6ZDRw66Ko/A
jctjRqGqVYTDif3DPytNf7ND6rQ6XEbQdyvuNe0v4JjOejF+Fj0p/Dge+odU6OQBmAko1+2emRIE
q5KrROXReG8M0c3PRIS5rqeDocYE6mFvTprrHHS3nAEnyXxmMvGScKzy7sJff3eLfPeNfL8QoODy
XnvjQyPzepsoO/olvK2fDMfW8qej6KaJC1g6QS+JGU0I+2QXHYjlKPbvY5c9uSGJh2qZ410OYmkz
Nz5nQJwl/7x8/7Kst/S66D6XXTaK31TXqWowbzIDN8x45ie2fRulHHDf2l8Yq04CbcqruMVh/RzW
XNMIYmrYMitKoccVddw35FQnMsOL0+SbzsFoFxrjWnZhtLfTJ9oGq7OEVPAAoQOlTSkIINYEXiTN
s4M2lq3KJn2FcbUq4iVnKmqvO+66A8CpYzongELxoxyMnvmHPcOKLGZvJboqIV2bDxsRGSSTWn++
DD458NSdP9OEggiK3/09SVmAH6CK4u6z7IvfEpLVtgdCpwNCO1fsRZgKQG0lFbfBwNBGlPDSx5CF
jkPWfPDTyju5+iWNr20SbjgGlscWgsyG4u3s7DtWdh6i8aRsIJIzieioKuFZ8Jy//QSHvI2C+Zti
MhzRBV+dgP6Ccd5BJgNjQSB1KkR4LTrVxCvTe1WYY47DkNwsSvz2hVN+lgmwuSHIq2cPJsw2SMPx
3NdCp6QCKGGjz+W6psfDiJsP2cbB1cqsX8vYYb8qEb6ncSnfCtpSdp1lgbHQvxSoiYyUGcOE5gKZ
3kjufcfYb3T0V07vBcfBGE50S4IfJq9xx8NO87A7YCHRv0eBZHVwFQQ3Nr6VZDF+1eO0wSR525GA
dunnevaH3L3UhOHXtbRoJa4Z/3aNIw8Zw7XBcqlDdvxnBp/tYzmkT1Mv1dGhh2JDf2nN0QOUfzJN
596bWbZH5e2oyDgmXqOea6L7vig5JdboO11C8V7utuoWlU34DCEfR0I8v7eZ4+2MzAmwu/qKAAro
35Idg3frdKNupMOOWIzb0O/efRsnMt+2FIrC5FyKrqxxuYpHmHo/+8jEkOF677Bty320xBuZBJTR
js2wacyqwWIzRkf41O9pjgdI2eaJYX2xB50ADc0cgOfHMeyVhHMtzNP1FBrRmwppW3RxjK9b+jbW
Li0eScMqVvr2ry5P3S3qCg4DwhJbV5dAmVX1rxdf/zKuHTCkVYADC29AX/BA82ljVxnuCcenjeWC
q2gJNwOqKalQkSMTBl7m1tTMBYPjZe8xuPeTzwX2WTMCsWgpRm3x2iD3xNU6FHCn6vBRWmX8A+fr
FMbg3tKEcII789et/i/r0N51+n0eQ0YSVWHvLIPBkh9OwN0dY3yeJEguJ6vBqIrovAxA6e18eey8
axmY/qUZnC9VpsN2CCMM0TogJmsT/ODgZvhm2GYDKIxCwYDNMRU8lCLzL9FEbf1k2zVnARPLKES4
HWnOH43WXS3HBKoZF8Opx1/aynxt2vG4F5A6Lu0E+zWnJ46lYMXbDegaRYFDGu261n2K8gjuXZ+H
V6vwDP2u/Qj7VO5C/t1gaHGV0faugkZs4EThhlvqp9l/yJpoegicYUKwL5ezjcoFGpc6Vmd2XQKm
KcVsHvRrU78snPBLA5dM62R/cA0CFdDXcGAzOcG4zjj1Yo2uLW5QUAxuYNzLs4i9wA9H/w73GR15
2AoxUg4xWwOgzSU49QDbD+kY7Z1uvETyVFEIcMa/z89pvCvxFWE02DeZtU0DPzzMltNsB6HZexTc
UTAJsMjYcnbqTtjaVpIpAK6XsX/uG7oFk3JQAOZAEY3iEQdadGXsGl1LS7hrAgXZOlwcgySCR4+G
GA1sssae9FS5zX35M3b1XM5oTUCOCV9DmT0y8kr2mP3VBX8kGddevKuQGmxsMCBsM0yOyj4h39+s
xbYPczxf8cBUOOnBST0aYUR+rxhemsQ4C9+lBM8I8g21SUTgGEjObmuspqB+8bzYxe3k1VBPTNzW
aKnrVMzXZGzIoTgNJUWZA9U1WZ5AVYP7z/CDtjkioe2XevY6vQ6qOcRzK8+m0a3Dqi0oVqdQJYrW
0uXYPYX4qfIGcAgIgx925ZjQ5Sl7wRK0aiPnafKbAExSLtfKNgATLBfXQ6Z2y+kJCsfenNisFfsi
006O+fiVwyGwD+hrIBhgiugSlCVxr37BYzSKbYGna1WAqthXFVPLSd4av/LP85DDCkAJXXN+fzAR
TRmloLGTlsrXhNoOFZ3InRkcCgPXhqomgNcLZcIFNULuJwr3B/CnANCIs6HaiaEsRaJD1c5rfPJk
B9Jh5Y5EaKGDppvBsP5C2DSOVLmsnWJajsBgmJ+UfcAsJjzaoRoxbXMqCoyF+ncByFtl1lWKPwPx
YArmhnWcRMGesxfyqerWaUAflhwYRAwAEsd6uTJqXYVF1m416zCmSeBoKjxAkm9JEYz12bHoa65S
91VYLYEMzDvrzOvwx+ercG7CPZTroXxgUJtvQu59ujedciecjXsnbsqzJgbZI1fKqHH+B3PnsSO5
smXZf+k5C9Ri0BMnna51eIaYECEyqDWN6utr8VY3HqqAGhR60oMXL4GbkeHhbjQ7ds7ea3OYcgbu
Rpn+sGXhTIpoldGO/2gsjt7ZIq4YmJLNjdCamxsjNWENmR9rRbweQnL3SMcxzmZG3103pX5bEYHt
V5F6SUecVZ3avACeE2g8HQ9Jpa/onJQ5rOZU1aRTYYpd3irStULTdM2YAZe5NB27lFAq1KifaiCk
TUiPEcnfNH/E0p6jUcZBDSfPRpZ6U4J029uaum8aatV+AX7oCk53laAHUYvu1FcMVRmyQyGGpFc5
Sn2rA0jssX7opzojWDz6P18Q/KzSqKZNgCfQSwx5k5d1tM8nMHiUfIl9II/M7luUGZptYpRt3Uyw
m+tW/AKFB2peNGzlBgWyPvMpKuUul/VjmJN8gleDwnasGGkhWiCwy6bHV5Dmm+OFRHgBFyRJF1hV
xDR0j5FNw6kRffDGir0uMz82+I4GAFppYdMruLFNSEPDuVV2FFvhicOC4FUaY4MAGetE0rpZoPrl
FHaEQ3JqyB1EsH99UTXekyRMSMgNfnLNQkOAx2DNvFTNpGAjSggnk2pOu5SL2MqounofaJiEAXSB
8wXhNXIHx4VhMSdu0fgGl8bOxW5KufQStbR07vIz2Tu/EuZyN25j4l6C+KBG82kYS2A6Mfi3LiHh
FI5Dcoa2kRwo7U7dCEBoMsONNKMWI2KZQsYY+/PQVfpBkU1893jaHas+dsEkE1mlbCAIrXSrOKO+
0C4Q/QHIZiH06sbqV7Vuaky4JbIaYD9ttQW37nR2TfWqcRR33ONnSfMbXTFRI4fdDXSyP5hj4tkB
yxkVyXAWrHvOcemkRsUGx2axDyAlRhvFLGNuj6kBRdPECjC+61MpjmaOeahWq+woIqTMSjMeY1bJ
auQU2KsqvdthsIjytMIbBirsu3ZFbmbJQJVMmAWzFwGmrQmcj3nuQV1ENynFChGU8rPnTbgKUcjL
QfDks/8NbFFvUs2oT6Zax+wCCuVRqCmXf77UwgR1jIRaZ558wOWCTapun5miTOtYbfJNq3QoNlVy
1iO1prU4pEQhpMElj6Avy3XzV9hdB6eFVHSlQQ39z5/++SIBoV7LGAOYU2X0sIY2XIdDrXpJBgcG
goVXaaU/6f1TGeP6HQMwsKxB3lcWAS9qI0HvBS0KXk4OvUanzal3Q+LaM3Vkk6C7aDWz3oRTbaxT
qb3WMWT1wmYtWxJNuMTRUhdji2TsFFCqq7ABnodeHlEc+2HcjgZqU3Tmamip3EjQn6ezbpy7LihP
5kCCbjGgDtItNExB6kDYbLqZdkcy3OIQXj1osuI1DNBdxAHcoTouLpHsDMdCAy5oLFIMYouKQ18z
eO2FyHZWyoiM5jofZhzoB1i0NMoI5SS2V3p2gxadM1F4Sc01+p+JzP9oePX/Mpb6T4yZ/3YK9v/h
8EphQGTaCgyP/36A9fGZfjbVZ9f9Z2TMv771PyZYqv5vJrwPh0wDleBMRlHD37b73/9LVf8Nuaxi
2jatG4sxFT/s/zJjnH9jfkNRxWvQDay0DL3+Nb8CM6Oplq5COVn+2/9kfqUp5n/NztThXzBEMxV8
Pzim7f8yv5ItSMPcmwNXC58lD3CNeJOsponhtS6vkupm9Y+qGvfm0qxqtj02oRDegeiBv6vV3o7R
gEGpTNBpVG3t9SpIeaqiUY7ceN71Vu8pyt+psVZzf5iMimyiG91YbQkYU0j2WBpT8rORlOX/BvFH
q2ngmcdQ7/f2plTf0xhTe/mz/JhBXxSl4MvijxFZTQ98NQgZcEFzG2qeB/gALw2qVLn5Ni2ycVok
OiW8pWPdfE0SHSw0GobxLSDMLvk6rXoL8k2evKbOg4jAGddF3a1qbdwVFpm3oGDN71a6djhu1JuW
POV84/Sv1JNq/5c47Vr5UsaXNH4XcQVi86JzVWixTMIJ9Wxh+iV60KlA7dDGhPg1BFmWay9Kmh2a
jqdSi3Nqj09dphfoVCcLYnPmh5Zy0Djb+uGhhHdZAt+mQN4Tn2350+YPPd+jXKM4erXFZbbhVeLg
w1SNA1kX+duUYUXV7/VSL0EzUSeLgxkMG61M+sv0lvCpmaC0VbQRyICGmAEtMUJ0OprptUVt39Wa
O/TPEvCAnv2G1Mu5/KzojTI5l5cwJmwoJgS2vjoVbsepq+BQNGoy3kpXUWizDdo5VV9gNHhqF7z1
woEihwDFgc7pbPss20/VH4fTPjbeSGrZFFG5ttJ6baAobHBHpDMxPEz7AIfTRlm36OVbqHpEIK/0
amDyk/FXYaJFth+bJDdKOPtJcSCXdGPTd6IHJuh5aPIlChzfmixfz8QmauoN5+G21rEHlzRMkITK
Gm8xpthuQiIDRRMu/QxAU/TU2kTcECVzzpA7K+oRjCHFEWqjhhxl/CvdgjkYuaaDWqFvw2CSGEvd
ZR7gqvQeJnWbBZpnIvDX+XlFNq9K8tugUu/tnm8VJQU7Jo8ZJwbS1pK7LOg9M5D+1PmmGH09ZuJV
MSG5aFpwiMfZVezCzQAEnaoFPp7a13iALJK2k+yjbqFC6oJsN89a5MmWnXNMEk2y4PcwejeM/RQQ
j1XFrWLs4vtU6vLrHFn1bkKRTDtx6Lea1Nnr0RGgh+M+ubeBau+hTBdrJzT1HbOyv2MXwUZRpx24
5ITWd/qn1sv8VA93REXRnqCLKwHgPCyVdeywThiZQ5iUsp6X3nk6G+UZJNb73AXjZZbVj9Yp2g85
oTWj4tDGB9E0u5IR21Vx6hellIbXZnmFdtRe6UUoe0HAOI847smuBgiLuxzPqHa01EI/2pPxK+wo
9q1BV49zgpWOh//WKIX6JStMj41Y8VCPIPIIUQK2MLrdzjTFppq/hKP2V4i6xs0GSbefyi/FqpNz
kV2axQQ22g6qITPexn12GVn5Pmq1EZihNWzrEdx1Sbuay2JUrKCkyn5vlQ+iPAYimbCcDSNFYhCZ
KNEJbPKbVJvulR7q2GsRrqemXmHjFYOvFvRd/vnCmAX7vzyeuxyJc5IoqW/nMXQ/oorxzYhjFohv
uaixs8As9PA5ddumsIoNRkisqWp2hwKpAHUUKjeQyNw1jCCg3S9axOoMdDM+LEO0VK61YxGEGkEh
kM8Fi5e7fX+kNslcUeeqH3OxZTohjMOUjM+50I2Tquk4EZoOv5UgCqrFqAL7XVkXFnCLyTIob7X0
N0rlk8pMDoppiAPK7m9lpTxbjj1sYcgrydpCI4HuD547ftQITiBT4m3XQOWSIxqFpmTRVhY5Dpfm
kCrVW93JzMlM9F0EAU/bEo0393Qz30ipDPxiyEJmluxCZKi5WpR1a80orX1tNWI/65uuZx6U4qbb
Ums6VwtIAP3XHNJERxCDYerBOvnn2MGHtA1apzzoAXqJ3tSLV6pZBLAtThyZVIQV744nVHt+UYv3
WlHmHddN+mdzWn3KrcXMPSzLA21wxbUitNMzliuX/Sc99PpQIWlKAy9Rai+C1ro8zDA/xTQzNEFr
EeEdPQPYQbjOnp0VHauLduvA3oivKgpeNXCMhlH9ME3XXjSV4hJAMmGd2ktU1upWG2cdPRTtkgoF
/Lbk7i7bEdeDoPJLQfpdzVkcDAXdlFDs/ontHOFt630GnJSGipMurxoLeO3SAIEfeonDjRgf1nhC
5Y7B/nFO2uhe1q9WdVfHEZal6kraO+Myr2HkBXeZmwxIHbaH9sh1cSWwHDXQDyvEHx08zOInaem6
tNIqirnwfJBK/ClpNipoJGjBh0TN2gHiKHOZCWy3AHwZ7y+Gt7OpfNbZR85IRA42cyO7KnCNuFVQ
7gruGXQxbrF5EhmfCcZ1yJkjTtfAINhSJSmlTnZG1tGw+ZbRQzLT2cgIXRbMVpA1ewbMvjBGLKWa
2yR5zmjkkdryoUXA1wTNoSaWYJ50JizOqaM31DFym+XwqHMMR4BFDHQfeGvkuEGrgUxPeRIH/INm
+8pHELUp3Y2RYkRBXx6smH2umuVETPB6puPZrLBnqNGrlSTb0VEgH8XkS2m0SkghoLFGo5dOR5w/
kOaSQXiwRrgMAYSnVQkr1BxR9YX6LUhKjuVrD8JaFPpHkMy3BT8lddo6OluhjWxgPXXh3RbyRuBf
KVoQ5zo3kgREVcPtghkyEkuOwuJNKjJ0zbgMOG64L3K34jzOuqew7MHtKZGyj1hRP3ul/OoNOlZd
di5yIO+c+nkoqBZDFCTxPtI+VOXVrMKr+al0t6YwD0H7k0mHQIu+9FbetyTGrCr7fZBGX50DlwDc
92QMDw3vzODk761Itw7+czrwFIpeAb+1N8lByCESiPRKzrbO3BiCQSMJt49gEElwMpdUrxBiBZMz
oBTOIQ7NHXlCG5FRXMnVrkZkI/DRFsE7yJBNnEyvQ5a+iLa8S5QGSw1WaJ8tG7qhCoZ8yIGI2SGK
G0XiT1kyUkbdWmS9R/rrhmwqwrN+hmOLwTd1M8j0LqT91UAxpgBHwBe/m8mq7qt7k3RHBAeg1KML
k2y+o9tVxPAp9UEKnUNO1UmM0Etrp3unEm59fBn0yGtiaKW9dDUVTOCS5lbymrdAsuhOXPJuW2JI
nJDglpXxEkzg6acvjg6ukrLXje8VYuUSslHokvpKiz/aV3ZzbqSFw09kALdf1lC6w2+nraQKnRT/
0+Fv4+rYKwOdysFByfMX0TegfGQAO2W+EGurBbQMTlqCPvg9c+ybHG+c6U5nFJx9rBzmhpuphPi5
mLflMZrbdUQXZS6/rzxv/hQ9O+Q3AWR8YVobKf/tCiAyPBR9/BphIiIdr6AgCHONMu5i0GTS6eev
C2Vj3ObwlOeXhq7D6JEmZilbKCBzQQ7OzsTPgEGU0foqw9XXyZofItp3CbkHjjRrPiVulLGI8Net
CCfV/sA8S/4gCkXEIpH+q68tY4VXFbk8Em2L0FqmnPga271JAb4yjywBcAt4yX+c2r/xkkS4kQUU
392cPpznyB3pWLAeAHAgbnCb30RTIUYYa8lBS69KaK5oHth0EIRS75TqmpgFVOLkZDV1g6Q39Tg/
bl2uu98Z9pfIlnfAZYjGo+28ACyWOojDVi93cBEIqqIe6BdkcrbLofcsUQaGAkq6u5Nx5lloZkxp
P1TbeeQJjb042thb3g/lRIwV96LxCWmfYHPDyxokRqv8qv0Wn0wv5ksJJxn7mbSPd9OufRmfGdmU
qWdT8Fde/Z4hqi7WsATew7fyhcetIKvr6uzqK8XSCob39JZGd9QWDKJxfoTYmgfMiXyOl0xFEJ0j
4O2ni0HXuyJxivmg3u6RYbCXKV9xUFYe6pxfqfewvzdbu/Zm16HH7YoX/ahwCuHpUFbo+p2/1Am4
INAu0saTGf7X7vCTX2lJlpyXyJel1yBc11yEprVOz+oBpka1STWAaLAfK5e/1ayJG2ISSnNbmTGU
/qHPyJ22+J0wPXE18hpg2lA0Z07jtaO95x2XlG3oGm5ARmSrAtCwgZGzdrHeo6lzWfe8tH7G1MgL
5KXQcxOzT2cpyfZMmLuM17SZ4jUrMsBqUT4KXNw55DTwJ8dMXjvKFjDFeuj3uMwk+5BHB06/atqh
lgm7U5JvpQrKDVbBvdg1+R5VI0hq8s2gD5ZvpU/eSrdTg1VrYd73rL9lB9TzUsq0DVEcYlJbYTGF
Wk7PX5lZEKfa+mps6DfjwRT7wvZqGE07iTQmg5hlEBWXMHuR24dW+Ub95K7YUHeFj+qjxF5rH4Vx
SUmlSS9tzUtAUBAO41pcAuSG9ulphDwJr3Li57hOEU8G2OUB9fCLmg/Bn0r1Lo0AOM6q6SD5/w4y
X/qlJ6rKHuZHCuvozk4Uu1VLogfzSO4l7ohkCTd756ZAOFx1PuJRfsotxt9nM6wJFRmsU6twSfSw
GSnzxqh8LNeja+cnPfDCxO+LtTYzOPe4lLF/cywHqc9Km5d8FT/EfIL7hcRhLuZUhelW6LAbNjU+
vHZX2tuhfmGjYHkH9iZgnZG51/laSrL2l4HbLoK8xrL3o9anLGM414HVUzbTg2H9NB+GV7XiL/lG
ckYQOywpUzA10eJ/MKwMaSGLTaK9sESK6sCnC33fUk5Bv2nKA0WmQdeB8IfqNPO4hMHJGNekbTU7
FjHzWogjt+w1mi5NskODwq8EAb57nc1DYbvGpjbYVaNPA3/2eLDKQ9tuZWm/MA2zPbs6GqwEAxlM
bK8qyKp3i5mgqAe/kBytG+eMAchFbID4EMoDd1YF8Yle3WbLs6vbyGY0+aqzUcW+SXcFvkENmvde
Kznzt918qSHOjq/jL28FnyHnZL22mfYbnmaeZRhNJLLtyPV2thha0I7qYBX5rWVUpB3RAuAaruMZ
ecaKkTuzMZt1UmyUeV01P4ynQZ6l3a4hpLRYJwpBO1AGVnK37i0omB7iS5vaiEhnBHquxudloQRD
YrVKKEMZWjGzKNdkm1T9YxnAOT+UgwxbJDyqMjMvXN4M+PA7uwoJJReb5DfglpeiP8EYp5nNCgi+
+49ZJ/OUGyV5gSgCQCR5o3qgaZYC2EKuULghLied29zaGfbM4rOSnpcfJV7DjLsNyPb1BaUpfJAH
KAa1PfB9xAvpxJ6vGjIGZw+uu/kq/cacKPTS6NEEHAy9F0SbjBOxfPDU8Kur0arHBARRnu44n+Cf
SvOTD6zn6ZsGld6B80VFgV7ODdHp8YfsmC6DAJePeTR93l1iAhuLqod14KUv3WDuIJ/TIcOr82LU
f7rsMY7kJslXsyPXCmCPepMLELrS3UrguuIz84p0nWyAYqnNqU6PNONGeTcFMAY2rdjHYm+zB/OA
ZFuV5cU42PYa5TTZDIxlOGeIi6eHDmDL4JKP+IAwyi0SpKZl+/B0VsB18N7JaplWKSBZ3qy3nNu4
vSLLPg+ZWK/N8VplzLf8WvZjcZudtQH5EsFbBUiGkReSsCcABRMlWRkeBmg62TFIybr2JnyUsIqR
FuV+CmaQoAZS2YFfEZ9FoKA/Ybxia5JJI1E3WXSLuEJEi9eo8FRSa/pN/D46GLxOQ0yFt3UcN5DR
ZHph53Wyu2jYGi+0wOHiwiYfBmi+zxRsAUOt6m8l85wnzxgFHO9sb7GHspN6WnPU0OaxcIy9yO/O
Z0FQE/LfYC2Nl4l77bIfYI3G4uhO5rZvsKxuI8tLnHOX7O1m3VQu44E6/DQi7j60ssAgbfnVymiN
ebZ0aO6upb+D4vH6SH2NlL32EUor/SE1Z/1qFF4VuR0cAgY3Bme713ym8T1sd1yhSD8BBqi/NTMq
hBVnpq6tO/2tKL9l2r/NfeIrf6VZDz+t5IXUJ2seJx4LPrZ2x+KJg1X2GZ3nHJbthrclbZfdFrW4
PBxSPur5Ss9s0u9UCvCAxVFKHya/piB/wOuVTdnsABgktmtyh2DpB/YFopVjuYLByzq3tmzUBs1A
6VXFgEr2GELnevlku4+ULGTqoDO7ATEGAjC1ge+fkhr3WXIEcgeRw8DMJQU0XbZa40MBarW/8yIC
Nu72pf91qHdq47tsPBtFqfOJe6jtCGWWXKRsbW0j8n1oyBe649j4iXyiDpnBCKfblJighjYvyUdP
tovhwsmc45LE0nTR/pTGd259Tc12sNFgw1HI+UfFJgg9aWl6K3s4GWULMXPbTn6DYLTZmsEeJRum
ipZaPWHDPekNWebuwLFAQJ1+mRSP+CHVd6hMVMTF1GGrNl5D8jJ7rBaoItnsfEDYurFUiSphLyNF
G1nOLOrltKX6w3+L5yF9o6QWl+ps3ZaG+s580/addciIPsvmNY96L+5wrMNuLZiJESdJaQSl4goE
jqYpHdZMvlCgohAq2K3nRbdQVH8pSmLrO819Th2efBKb4c+lzi6tLnPrDxEXBt8yD4DNqBeH5BgH
n/QWXWHvaFIgqHHxQHNWo1ILJJ9zm4p+mvzOeaTJk2ld5KpvSfpKS64qUesz26ZJfUpiN4zRjBK1
jq5i3wDUK4YjNJnEetHngWjjU4UeZrwTKQeBmn1dwgRO2hY1knpMAKq+4KtezfOOXGOfZUZdVXKF
zDjSAThu6OL3PBdsdzx01ZnlZw3cLLckTU/hxiQ1tHY2IdMA+YJbm3XIorOerKw9sxdXYdnmS/nK
smIWTEFLBRBfTchib6Rso2Y8pnyqxoqvtFsoZXjIVQ3h43MY9jXeXJlrkSc4XmoL8SBdcK/kALRc
VtLI9kC5nCJkoQGwQZ9eJhyb36DSq97DWR7+jGdOh/o654+JicokXyVyUfAcgBKEh8E/ZsgSMvuI
Fsm4ixyZbMJ4L2axDfWabBfUZFxOMdjAX9zQgFybeuKbnXxvWSOT8ZdDe0gGDCn9KhXE7oCSo6pw
jJfYxps3XCSEvVK202m70CXRlK3bNi0eQfoEZQy5JUZkIMH8kG5EbLmCWUgBkin0I9ZciRxnBldV
mC9tNaxCY/R7B6qzRb6VdFbJFysFeSZm6dXXqSa5B8EKqe20fYkctkE8jNGtYWcviw+tmdfF9Jlp
m8VMUHy07LxTOELmi9dEyeJyJ6JO+TCA6TljhbSd95mGtzyhgd4ZNMUqndA17JKIWKgzQJXrNH0t
thUeFnhv7P56/9bBveojfdcO49ao6dEOymnMpl3PqDcxbmhhofrRadLMjdMYV5voJtzr1E00HjNr
NYjhkM/HjI7PoHoNKNEKEQIFkaDrriHru8QCiuoPbzLxTYxrnrH6XTTzCh02TspPnfDlln5nDluR
llqUUMfx2RFFNYTXVn7V1I9Y/3oW2VU3LvT7w+m71U+VeAn6j74iw9uhtXcdwVdk9ZusfYzSIgu5
z0QMNnTv+umeEf3pTSD6xv4102uLF2eoaC/as61z3YmoUEWHKn4akZhA2QDLIwgssA3m9cNdKCSv
2AQWKLi5GF1S73c6LR/hhzoXAzVhd2Y4sg0d4BbS2CJGboYCvxmjcdlmT+yEzpv1BgTcgcE6ss2g
RF7yqkkeSex1DfGkasg8ACT22yISRyisbklCC1bmDDqE2qPwlFT6I9nFzUL8aKMXUDswTkpDGYdd
h24edyrybSXkdlMgcRmf0j/DnEtuamwiaHtQHvp4TSfoOJosvfAY2zCnlGodOkZwSkfjBtnjaRnB
Y9aKcG0Pks2dEsdYDaPFBMW5HlQLkR404+4+ZW8k+ga6dqIRvg2INgewNQBk4QoRt684CL1SEBIl
29iWQuWqF93GlLR1QEL7qjP7dR5XT9wVShDs5KTaocB5d0wexUzpfUNzdhBgz5XQvxsJ4Qg+cscM
NkpHwyCeuf1k6JHIh4/WRnogQvtP2WEDCMruINvhS66kiavfKbT1GhvgLFWN1+IcdifZuQonByxk
fUEGIN1TQ0G15KNaO6Xu/naB4bPofbVSBboeyx0m0PKBylVT3bdZ8l7JoQY9VKUkLo8Bnhgvq2w/
KkkoVZRj0fyM7JlGheuPoB98K6rzU+fSV1LhNCiRYK6yQmdhdnCj4lAhMMC0noyS9oGkYGliABVm
99GajobNS84IPEzvcjAk2zhLDp2hyG7eUjQwiPDUiobfgGSaWY/kC6mC/AKGjH4rDZsOerMiLbXQ
yO6caWIRYDLhrCNyuuwNKblMNNySzLlwpsixcmQfHom+TKlNaH4MJws6JOOWLA5XV9QXWY9uWWm9
pvjfCHtmwy7aA6ORO5rHA0lcKUVybSsxd4twh1Lx4MgNHTplO4bRT5fRrgR6eqFFmHFtTaYVVthj
ssC1CQmYHTaXcBNoCHe1nli5E1GT1Ow5Onne/RKsm1LmB6kAXeWIv2bD829Jb2Nwr6elzu2uauJ4
AHrByPa72Uj2ObmpmZ3eSNHk92NKSxu0SMzfsTEOnTYeJAtq8xIsZo/sKmiFlZBrSt+4KR+egI9X
0Nqd50ul7uoERGfbWF+ysyB/8Z3FoqjcoiTwzKGtnwbZF2ye15RdF01R6PES/Tp0XiyTcIVZWsBf
xc5COLSCd6S1oW8o8a5yyEMDjZPQGAzvhlhLuvil5XkiUO0kJvsRWp7Wdbc6Il8NqeA8B9wtVe74
LKPtWuNCR+mxtREjy5hfcWpUWkZ4IQlgF+Z6D1uhfU2wToPZhRzFAglSTkbqquzuosJzU8MBz09N
BFCmPzRTv03zlhHvuG0N5xkrwalO3jSLcB4UWTNORIZZVIAMH7WXRoPi2tGhyLmu9TTKkmPqdCQw
Vz4oZfYqwskQTyROz23ni5RkuFK6eetzvJkLzGt+G5OvdPiYEwTMPDHatxMKbxIzJI7RHVVKzo55
/Uxfa6jdnIlPShcDVygap4oCJF6w51Ti/cymC3mujG2PDFQytEZvAfcJjhS9/qyYlLe8LwpAhmrE
rWcw3cmugwbm3eEOPf4jVpjxKzOUglpXuPIEhAzT7Y8VvjctIjBuymxmPrgMbrGoPJLW1+AZ4lNl
MsmNKi1xUrw1gPbsD2K1BiaQdvSo0vc4QkOC+S7mFimgpbQt6TQt+HkRHpuYDQabWDZusrC7qOXo
zTo0gqDdJLnhFyh5S0GvEmiDYGDehyo2T9C4vYOWWOcmjzFpLn117La6dil5ALoq9+PpG3nfyni2
ojuTtefHxkeBzjfDxiE5v/DfSJyJNkFM40dDo8w2zECORw36foGyH4ddOx2r8U22nROoVLdn+mok
x2QGh6zNCxeYdHKop1PBra47xOpeH4JPhK1rRhBH4lcGTy0a6BjhI5XNY7vg3VGW76Igf62UI+OU
TWKLfZiY7iDgcA0DbSQCeYVmvCHJnVp/hBynj81DZgdebOBDOG0kYlrLwlpziaTRkpI0Ezotnh+L
mcEMmTiju4p1oua78/FQ5dO5D3Q/NC2CaALUbxZ8Ntog5AZDayS8KIAhXLVX3Wy3Iar/qsAG63CT
tdPqqtPcjG3+dXrLUzFe4/psKPSpnVjehALhQyCfm9k6skdf1Tl2VehcNeMPI7f/1kF3l2b7TgES
6EQyquRFaiuhnxS73UhSue1ivHjBr2QOr07N4GRWH+Tn7PFTHS1MCUz83X7McOEH1OfKFac6lNx+
bTGPDuWvNjoFNcSoQDoDNus5hUtyVNqbOuZnJ9dIM2ouM6S1npkNg+L7FDdb2cHJ0pvHKK8u41hI
nlTR++iFR1z6NU7jrSaA9kYIk4dmXXDpBcDiRuVRY4A9p8VZDESRFg9ndvy+G75kk0UmFN7bcF2R
VJl20U4bbPrKP4KuLpCfNojPatTBPMdIH5S/ctchWglfCOL1qUov3PE6biKdpO0q+nQIop6aqRwi
tjJ+Jg0p+Vdu7TOifxfdz1en4fwcW+CL1iNp1ddmqN6EaM/GUB8i51PvYtgnDlZR9Yi/7DQhl0R0
+mIaGF4skpwj3W97Htq5f2NQRGm+Ma17G2nbeJT8SEtPwM0wAvIIz9YjZziJCene0Jc1SA2arQgv
QPVW9e9dP53mtH4U/fwmq/FJoKBiyA8wIP0W47WbGky9fySucUlNF2mK448pyU/qzApKHlgO1thm
1lJOPH1U3UOYPQzkeuZH7TEmUSYZ5FULnioj/q9VbjyvS34hZscFDk3xGWnf9oiXoKnWRRh/yR0K
0hiFfBjfOtW52w42YxBLlwwfNWNkLkPglxikKU81nGiUhudRyh7d7Pwhsvxh0AZXaNQNotrlivUr
C4sWT0pVVbwqiz6lKozF9Cc/9dh55EJ7UYGoOFTBedKdEQReFs22PtFpzsxDq8en/zDgiG/I34wZ
4Ccx4rG4T/BTl6YQcmFjvI/Rk/ToB7aG+9BYf5wmfgWy5leh9tO0kDyTsnyLEuY6k/BRRZxkA4VV
ZAIacpor+bLQXRTuvulOt+ZDvQwRLM7woHk3BmYu1tYwlPeosyEi6ysCCI5NWaLu6A6qTUYi3i5Q
wX4HaCLPEHYZghgE9HC7iPGFM7yl4NW6sv2TJCPGOyBPGCb18TnW0muVh6dSZE/pOA7N2a7TZ1sp
27wcWKVItRvlG5RXFI3btISiGXbtowruQSB+KJA8k+eXgPGQcMr21clGd0rLBzr1rwmR+mxfh7Le
G0r6Rnjm2YD9x1C8Xm5sXWFtF19POrHYJvlHXjj7IZKi5jzgyQbRQX+UGVqCtjxmTmREIKZ6hWtB
9KhxXJQCesAgNkMznqO2+wvGElcn/GAE/nlP4rRGScaLpfcM9OHS1RAPuP431qemi6u29BbI+KiN
8V2x2kuhFCcwA3tV7k/T5KZx+Q6n/qLG1OhzmtxsOz9SV4Sq9mrOleJNNj1Lqd/Y5VJ1BPC2xNEo
C6/l1OmcI1xLkLPzepDYgDL5EGbKtokQ/DFPreKUM4M2i4Z+MEo/8sSkoPot4dCXDisq+RG930qH
gSqirV7LhOCV+A+4+42kUjYjxWgRDPDIKtkXOEg0OCkai45TsCWELsfTzwVwNVSt34A3lWmn5qgY
2pgJlf2HsLaVVHCt1ohNT/0+zvaLpC+sG1cB5tO2vxmR80L+JNHXRZfN/QqRY+y4VEUuKnZXrdwO
9lBIX0LCuZ1OI5ll1qGRo+2QLiA6+sids57qclsFlqcq6BGAAWmvcYpkgRdnh+/w/PF7TUhAq01c
hVvR/1TNBAuzc6uQlIqEqseR4RMxDWTapDkgGqZsM+MQSvVregkSqsahwfmm75CncycLvKaq/Zbu
sbCKb6PS1zPimJo4FAXBA+IgQoqB8pFkUNDb7J9jeZE6RHBJuVekD4uuXgPa3yD4lZwJX5gBtZTu
51NHTBoscHV0O/2vuYyVcahj8C6r9mEFdDpGGXIiKUvFvIn0dmPHgz9zQfx39s5kSW4j3dKvcq32
kDkcgwOLu8mY54wcSW5gHDHPo+Pp+wMl3ZJUXTIr602bdW/CKIpkRgQm9/Of8x1RvNmtorHMfKgl
6P/OZhoIo7PxyOSFt4T6KKNGQhu7I8veTXDtqctOua0sV0BA8KDFogQl9sBjhIBR/u0/d5f/W1P4
n6zj/yce9P8L3eWeTzXS39ORDgO19sa2+Vyk8V/wSP/zt3/zlzu/uLagYMazhWXJn2bx3xzm1i+O
ragWVZACPWEv3u9/Osyx1eKyxmbuOu7iSv+nwZy6KltQ+eMK216qTP8TQBKBz3/81596sGzftnx+
2xQ+9CTTWuq6/gBImv2uDxuQ6qBhn73uc86YEn7HaKAhwV+tR7zgR6XsVT4DntxX5hsfCB81ZAFc
NNwM/P69xIoGTbI0NFPELx7jBDeL2bpTsOPcG/d1bB+Vo5loESmWYYnZrUYdX4AQOJSI5XbZqoii
MxxhLLBHyy0RdLtjlKiAy1AJaPop/Nce94LhMqvEQJoQZyv2ZpMTr9fclewUzskU0VoNe8/Zas9y
13FfMUcZBBNvwziQs6wZcmn7pDvR74qiARBn0M3svFRK53sXpgcMI+CzTb/K2UId7S4/1Azpwvba
FgFZ5ZKxvmjlERqJvUlpuDrZZXXwdjx4eFJPIV7qFiWdBB7EFrifeMm+0KHENmUsocH4CD0x0s4+
GX1MT+VwimPtn01Qlp4AqTF0ttgp61UJkX6okKKl617SPpCbSXEnSDoIADrurspx3NNkaveh6AdI
HI79Q7cjre25EYGfr/Tp58tseZuYez0EVvg5BqZwDMhFumA7K1W+zxNt4ZBRQrfSzz1zRDFaFLPA
7gh8YV3ihPmYkDNDCDNQG0Q07wpQFX2SJYtIDL0tR4a/qSdjgoD1vJp4iCHcFycDaX4jfaHPfmrc
eif39243tpfKlNsutr4l1LmWZZRtTItUHcZ2b8OJw8KgCMQu6Bm62yndJTA442vFCTB6kUP0EYdc
25OjtLUwjyXxHeq54htxszRG+LQ7yOupnr922pj2YGTc6+Sah7ijk0DmjBdSyl5etakBH7p5vjb8
MXmF1bJQPFz1IPy5ebSa+HWc2wrGS1TfbDFSOe0E1pPfFtaKthaxgV6kNu1Qu8xkZoL6YyKguGQg
JdJcbdxRPpWDRS3XzJYApyJGvsh7nFCPT65jOc+RNmZkD0DTP/8z1LBAiikbd+SKsFAcvDQx916Q
Jm9TEY6Lt/wh1DmxDopON9CxkM2LabgXA06GYe9fHFkkG8ZOWfOakE0lO4ekOOc+DK+YvQn12utU
KXLmmX2ukmrYpZ2MV1EYMskMkW58BM0rbbdf7bYs8AYYV5Bk1SkfMwyx1ChCeczjTY4xwmiy/DIU
wwTV0k0v9QRWsIbxzreAuchJ2bL6Sm2BuZC/Z+Nb51l46o0YGaCpxT72hwCx12xfGnafx7jqMdVA
y8g1Q3e/pbRKHCzwnCsr9uaVDb7U09C3KkqZiULG9c6ZK8H2bfGd+OO7bYBCMzEtmckgt06ImW40
qnM+x9aGECqFHBiQlD/IlV8HxZnNNfXfabGaZUDpRJx8zUYLMg0BWKQJ4t4Bk7eKTBmjU1ngx+/v
aTgNpzEQ4a6uVX5LWEQxHcsziE9DUhpsYEkISqee7xErOeUxifaz2OB6AxuDmkbX8pVpI2lcwzDv
BZfanUvRxFUOi0yXzkeBqkOSNDrnTYc5xXS7d8WuZtWQxDCKcs3ZN14N9jSrPI/lJkkAIOThzNt3
Zn3TVFmssqV+y1DWLU77b0UGU6nNBucIEKOn+6EumCEexYivFwqOPLo0QBOJHTd9O92qvguxEii2
EklDFDBz9YOvvuc6Tk7I223MD3K7kkYLl422iZB1zmZ2wwb+idTBbjp78a0jbkgCb2WSH9x7XQhQ
KqbH0UOTDZF6AUmgtq7IchqXpGs2tBlhdCqDCXDMjqDTrSHH+L3mNIgMf0lt0HvgJO5pbJl6qWZu
rpKUktTtYz8XiBROlt6oyXswUiK/rfQes5zG0bpujygt0T0gZ8AjyX5xxqR5xpX+KXD1us0Zmkuj
mB/JllDPsHaaKbsME6SdFhQ+rpDe34SNphshUwAxohFYRr4YNINxZZnFzimY/JuimU6apfHNTmNG
MhNPvzxJXosFqRQCJcVr0JZL2gl8QHc2hgATkIfJNBn1gZxRd4LmtYtUaW2cKavXMpyiN/oRY1a6
6oiX9qsXuDV8ZbNmvRk2t1H7L8LFg4ZaUG4nmveMkLdX9XFwpJ3KvkaIcLluuueSXf+hnkOQLi6i
Sx8wp3JJ6ELcyrNHmc8/PB4Zezu3liPKHtijieEInKfF8sRCVcOl3sL/bao+P5UgXtn6/PAd0cHE
kAFRDesrgNidRr2/Y6SmLrpNPuC9U0mhjvaQj2yseMxELRC/Lqx3E/qToct0GwNOPUbob3ixAuZq
JFdXdeb3RyuhoWmidOBcLHceic1l6Jn0hWW0tSamcxRq8IUqDAldFLZrsuREkC5TH9/6wIRiSAg0
CwsG9FbOPhuXEQBnC8Fnio+jDu+gIFFZKai4EL8FaKMEcdoRzdAykMhmCg+q3glQQsZHiii9I3Cj
Neib5jI5hPLNIje3Y+o7azuwzCU01B6QxyL2cUFkT+dmQUS5foVVW/ntrgkKdc9TPD6T4xLSbrvy
SAsAL2zAjlGUG4s3EEh5BZsMtdFj3vYkqsHfSqbZuEo6tuWdaqkWTGmDsGoiGF6UsX7xBhQOV+9s
/h3tTN3ajDh6Q8eAN8E544+BdWx9m8B76cEvK2Ccz+Bn9m7fhAcGAPXKS1R8k4z9tB3os8yUc9Gy
i7eGxHWWaZJrLeOlE7by9KgMTGWMOrhn+M7ZhEpRrttk14yygVOOT9d3s9MU9P3WZJzNU9ld25IB
YTanGBwaNC4r8HkvDmUNnQfxa4jVPiqdjOLLxkPa1FtdjdXKciacmpxZe0Os2tKZTw3XHQcj30RJ
a9zgC/pcNcqispo/XupTTAJgVysBphZdY2X2k3HIBrRJakMvTshaL+h/QHIf3x2JugSE01pXOg9W
fTzlj0aX3yqM4X7r5O+QMWLu0IaJKYCRX4pcQuVVemeoyCq2qNqDU/jpq2NejBA3Tr0kW6ol45IQ
diFzYDLgIagejZs2wDbTNiRjOiRJ0jGwnZbUTEx8hpn6kjAjUdMs2ZoC7Sld0jbJkrsxCeCEBHGs
ET+rIHCkOukRIkIrp2yJmNuS4EGR6c69ls+US3HiE/NJl7xPtCR/uiUDBPItW5nEgqgBw4C7JIXy
JTOUCNJDsEpXdgkPjrP0Oi8Jo5qokTk6Dj77TJ5M8KabViRPTokJrshEgQ5OWkktuaV5STDRMP3V
7Yb+rAg3+UvKaRhVuo1SfEZxbOAJxPYmE1YEP1/M0hyXhBBDlxTIPSFze2sY8fwE84H+miVlBdWH
1cbP5NWSwepxxjFNI5W15LOAZtKsIxkai3ke93rJcY1Loisi2lUsGa+RsFe9pL7y7CaWFNhUflFL
Kqxb8mHdkhQr5y/tkhxrk54zv0HdEkuuzCZgBvOUoptJyi+pdbfIZCRXb8mj5SU1JIqImrtk1YYl
tTYu+TVnSbKZS6atI9tmeOKoCLvVS+rt53kmCMIVSyKuXrJx5pKSm5e8XLMk58Bhf9JLlo5d18dk
Sddpm5wdxxcCafrSEsDrlyReQSRPZ8h5uo2OOn2qvSDDBBq/qTAhHGN0+gCdYQ//8zt3dhv7Jpm/
Zkn/BUsOcFwSgXLJBo5LSpDWMPrOl3c4sYF6HwkTgkIucWORLyxSYP5iAe/ncvA/tCzq+B86Whe1
zHDlt1hIlryiO/DUTrxHWtxIMi6ZxilNt7PAyZmMDyaub58rJsLbELJJyONtFFl0juNliNJzWz+X
IevgyGFOmq/cpF6rtFyNFZ6m8BViO8Z9Zw0GAnuAv49bRp3wP9uOGSU7CeA3zmh+1F52QebaMOna
Fc2EobvYypPcK7x9TFC2FQ6yOQS0hsc/sqs9of6rwa3IjJ8toVZa14x8wStE6SFLrV1FWCZ1MPSR
uEBpu4taXDoSkVingije2Rkntk+JRUUKC/Si4y+/5x9LI2RiTaVuCoR2tE+hiZvdCY6d2eNVM1dW
me8mxlmOKw4ZA9LQIAQjwo3ps6yWIZ2vhCs3CntMkbJLMWEPMYuzMWRj6t77ODgXgY4/5MCv6IA9
pKFB/jPbAZ96ohBoG9GVsMiT0RgfkCkWf2qi3tr+ewZwUw13hbgUI/zY7ifASUukucxe2hw8Xt48
JGK11JG4RIft3HlI4h+UBj6MkJYMVlspIyP1opl1g6vfFl/Zm8MXwi4qWa99HOq7z5WjyhcfS79r
fBh54Ns1ArpwV6lHehpPWlhmK4MqWf0hwWGQys9d+4lGeOonX0LjLrij40yySFmc9ICwmt4L740M
qmN8C4P25LJ2cNS5H9/YctK1txDVIBdhSJzNZyHvefsWx/cx+iCb7/68zZqPqvtQWW8zLhMLr2hj
TBs7fg8JQ4iPJYPEgSDIhA8sB/sy9o9OfzHj3YQI7MdfdMXsGjqi2nZqJ6ZbGDx24deSBFrsfVIu
ESn5YPvb8Zk0iJU9iv55lh+y5Ltrf/YpKgvkq8juPeOq6SWKqNvagpTS5qsp2AZFklm1IObmIGkg
RHrfmTRRdB2yetQ5xdKUqo0tQ8/hexce2eXuF3BP2kO4DT4kZv7NYUSRR82tw+nmsU5Uw0s8jA+u
rrcWfKPOTZlN0IjOLVVjktK4ofMZm9wIFlj3XF3+frSqi/+4dJQ6RnasfXO3nEph6W5CqGNWMa5e
RQDMGJVZAOqkPngVMJ5l/NdzGHx8Eazq7PmLiTBRZWzFiIpF0nlo4rdBfxhaG4k4WOWMoBTMtgKx
PMheco/p221mgM+DraG97eSXW7fe1OOP2P2EC2ZocZcuorRi5OyRRsTp7/QB+THjARb2au7hyis0
lhLJdHDI6znr0WH2k17nUOOW2lAs5c3bVCz851WXX6sI9Txo0KMulJDzZs5F+DJVX8jMGO47BB1O
9U9Z+F6bT2b8bbaeIcdu7eG7Y414vZ45nNb8krf3ofxR6U8JXYneAWZJy7o4eJ2QUFL4V1jgZLvn
g2T63jfnkFygF8G2wrKJlaE0PhDnfGjFSxK9lZv/r7N+L7q40y+6+v7f//j8LY8Lbu5dE3/t/giS
l65U3t8hPJaHzefh8//m7/yqrVrOL46JgooY6gHKAODxO73Dgt4hLdP3bVd6vvipoP6mrTriF8ex
F0qH8CwbFRXZ9Xdx1ftFWWiOSpqe4B/m3f0n4io8/T9Jq44JtcMyHT6lZ/qWBSbkj9IqZfONY5UF
UiTZiCEkAtgOyzUcdJAcXPUV/uttTr2vFEHg9Ccd2xnAENLx14oDFPh/Nhz8V9Hnj2VcdAvVfvk5
MKPCsjh8++9/KLG8DwXhxDYV37hp/YUhQpev8gqFJFpE6itCHS1VTD71p7hxiDR+K5mu0L3w8wqz
IkjJT384Zhyi5Qf96ef/VWL++fOlMPmyYalI+y8S8yQzPDCp5647/W3OAr2bfL2YzcJ9RQxXA80l
TtuymJYwMTJ1+fsfzznwr5/eErajXOHAcVF/OQpTEXUVLYbMIGG8lSrfZiX5uQn81jH1p09g4Q/w
VFZ//1NN6g3+9ce6nnQ47gopHwn/jwdfEWGeQsmHrl1CyaRGyYmXpJyt7gt+MyTV2nzxTMwA437M
2pvSVchTQww77YLB6z2EGJSd8KHK55e/f2ty+b7/cj74wnE95ZhSwKn5yzdilMAzAZa6a8sSH0NH
n6Zs3oYFbI2c+fAqHGp7ky10Zj++m5HlEn+VAaEi8jd2J0fQrrdAvQgwSTekXZ5PRAyUoCsJv7Mn
yFfTjZfKcf/3b3t5V//yrn0PyBckJal+fqo/DCq6eJgFta/uekbRYRFKVLm2o2cHH/FDYxGRocX7
V77Sv79yhLMcpj/9VDiwpg/Kh544l3PoL9cODdBZBrrYh8iYsLiB0RhO9bw38kJd2DIlFCIWj4PP
0qsebXFnnxKuChb/0QJ+lBAgswUFOSxQSPpb6QNeQJFl4bGuWwiSKYNq2t/vCyn8wbId99qDxQQc
5ffPYTIB7WTYHyxASg2ZUkCoHHTBl80jsabigmRgFh0G+sQ7Fc17nf8Atzbdy2FdL+DL2D7ZPDUT
eJjdAsZcysOJEZjUHNmULNJ1s9UENypO4HsFOfbBT7DdsM5ENfRHyVFex6FlnNoALy2SjHdO0nxA
uCy/2XPO/IB15bygPM3lJYgR77M+9rZGGifMVjHNDO40n/NBTttKwYfQEbGAoH7ynPJOzhu/Hjuy
3JkFGTS8kB2AUTcxPkULd1SLMbxycUqaHdSTXMCkC3wByM5d4742s3LapJirZZ6MFzHU4z7kOKxB
dnlsik5iQZ/WCwQ1gYaaLVjUafFnjBZu4XCBphYLPjVbQKpEXPMttPHbXHTzXoVVdnCCRO7mfPZW
0ZR/TJCuVoNF2BQiYLrOSh8bpQzAWQTexBo5706eqN5HdFEbNXiHTatnhmJ8aqbY3DtN6V7Zb+5t
RVZKdlhKpeRPpVnz7C30WoZFmaqd4+SnoOlsYw3LMz0oNQJoYoqmnbrdAE+1r1L3y56HX1l5mm6I
S11EClqttwYNU2XXUiv5obGmz2NFBq3KST3Haok7gTIuIbLu2AP+yHPDPcUR4dwIME435emGdm08
cUPeXoBQOmxN0D4wRhNjn4tvTke8Ih5Hg3o8dZjNKsMLrR+6AUWj90aydxA6C523R3rQNLkTUPdD
ktQ7esXtqz9BSMAUMSQrY2ryR09LnmQIIc5sXnwnBJ+4aiZGQVGOw88yLHUZ09i7VFI+NpQRsL0r
UAlcHVCWBLnCL+rHTEGYEhX70tYJ5RF+yjlssSJ4FqqCk3fjR1FBckJwZia79tzYfzAnHH4qW7kO
veXIUGwlzWg4l2VDbdnyYrqATuVSqKUjPC81Ikc4kfTTUxTu/CqcL9m3wO6NQzzL99D3Dqae7PfR
8osjle8GWhiuD+lW1YrPN2hk1qmEvMcpt2JbqY9S+p/bxAY1aXW30HHaI7Vbm9bMPVICJQKuwYUc
WB8z4DGnPugOderKg1dX3cVqy50v6w9OCjCprul4F2CQSuxMOHTaIDp6Uc4dkSrjczj1JHUDr2M9
hpug6/t7k2bdMy0x0cYqyezY5dQ9W4n90rbAPYsUTV1H3bgLfUVK2ONlGYPsSAf4bOTYpPnaf/bT
BKARgP1ywN+agzolrsopNFyzhozB0u2Cbaoar6YsajLUvSDOxEwzmRpyW7m1LSp4vpYfULM3D/Tn
Ka13MafmgyNi9ggToble2KRViYsVdjkcI7qVfw7tRF3aD6z0+oemHNlELy/jKPttk/S70Lbf/BmT
amKYSMXjRrEqvf18aaKSDHrKydrYVX3M0oFmgJ7+sp6s1yp2CAf4OKNyh5rsBO84SgfgIRLoprDT
nOh7MB5ba16Yw+NnQNJLf7KDkZ/UceeOb0wB+23RPfkmnXdVa5Jk9wKyk/lyfgHMsofiReVqx/HA
UN1l87GUNIPCACTxyAB4bTR9ydbmIVRiM8BHf+171Dw88fky4PY3UcxUadBzcfzZnidxKO5ANvPO
4jhZV+RpeGw1R5up+taCtPngjg1GY0UGqw6IGs1MuJ2u947jSHGY50BcD4YQVnvChdIY2oTwAYUg
6sxm2YhxtA2A53uDsjuWh4O6e6XFODotnij8/AzmFeqkF8DaZV7NU/j7OIK9zYMKdk0kkco7NW2y
+QtTc4iU9thuDf93yPuky9fQIA2hncG7YKBXax9w07ZtLoUN0ThfsLBkUuSRagpDZ9anvqfmxe9Y
mqpk5yWsT9OAnIUuy8+Ttt2XzorqJ5Y2K0a13BXjyiO5LNfOkNsAx2lBqmb21GFQAW/3y3fbae1N
QNfJoWXf3zY9ubkSx8IIdnOLDP2YNNGDrH2xRUeBJGOExXUM/XCLjutCDcoD0sh9uwk9600m7nut
evMF0Q9LYiFoHZTwPT3V4KwMF3FLkUOd0r3pU1ty2NR9kb9JjWc6FNN3UKPo5l58TsJJH2YMpMHk
zSe5wETt5WWaA1YEy6+Yx1EAjYVqNljp28vUKBlqWFiMS3OF6kZoKT1XnZ38+lJy+2Pg1hmAhNq9
5/OMnj8lFcQDw55ubdvuFjrZTYxiFQWgbhldvXFhYcqIqoewxgWtUq+/Zh6T694cgYbVDrNqO7+G
rvk252nwhCkfEpGTUM0zReZDElYJWlYeZ4yYpud+yhZ4MamdZhTPtaEIc6o+viBYCGSfDH/VhFGP
DsUd0A17M6aErd2yaImIcadRSRhfbBnjLJuXb9yVjyOm/CfBkJx6jF0fWyNNSwpPtnbnje/LnNn2
dyOSmLq4Mz+UIsK7P5NkEC7eFUu583YS6gfej13Uus3H0g8/9nO3soG77u0+knxdpoQ1mzs31n9v
utD4r3sSrE5dgrgpTfIHQoIo7HZtTSmvzEh2oEV266j2opNnNO+ua7wL3ceHqLShNJjuKpcCEoXK
vowzAYSg6cNt2VIdX8uZFKt2iw1a64RrL9Snny9iSDndIdeuass1bjGn8VrpgBbjrDDXjcFQOMTC
sxZOEF+tOLxVUYNj056bs+sFNo2AMdELJ0P9T8se8hOV91ScFusgKIvHIp/uuuLj1BHzdEZyKDiD
+bGE5G/FlboWo/MsDB4zrjPlT7Flv/Jc7+IIgao1UwpY49nb59VoXkF0wbJD/GKON3hEmrlr4eWc
1/Tdj5SohzmLPiO/0jd0Tzw8L1CW7uR+kBGjiGH1TKAtjeFqS9W2z51tToR4LTyFVtg+//oytKuG
Lk486OOTk2Yo8WQc11HFo6FjVYKO+GaEE0K+7rYq5U8D6X8SrEluCdfxem5mUn+0H0xYgT82YX7y
C3kkwkZKIs5f406Fp6KhosI1ZrWJa8xGlr9zFxf9pp1ExeQGCnIxkLBltncdJBvF0pjnU9rAcQqD
rNzZg/Uk83K4dOPs3ruEKtARa4vlh5Rp5u/cXiFl/c9te0oAI6Tzd1216JpiGA6jycTVoabMN+fp
5kWaR7Lphpdw/KRmYR9Dp6HhW/nigVXFsM9htLRGds49emTKWKhNP/XOuRxgL+F9Jv07GfQPjXwf
lgpgWmZmswK3FOyLyST7kTA27CM3PpaMwC++zdM5crad4zDKVyFzQc/e0QmO7dN1scqajfNcOI8p
HsQXUaT+i4ej1C+HaxF0xTH2mRl7GS0WeRVektBdkxkkaRCJpziK68tMloSHN3vY1gJVyqU/kC4g
50yODSPDU9JMj1YSvlk9ZWpZZz9XYfU5ifwZr5P3PbXy72aKcyyW0bGdGYFWtW72UT1MHCI+pOkO
+wyGh4ycnsxD+aFu6L1w8TpHmpHhh17+qLVYVn3RLulmdYwavJ48w04EgAHEtB2Rkokah2LYsELr
D7U3ouX2k7djjYuaW6ZX7gz6YdDDsCmn7NRN+pOjCZzaUbNxKwYIfsFNLYQIZhPvmiFg39isgFeq
mapZ3rDVeb+YHbZ6hHY+w1HvFHdx0HLGpsyTQ99b9IGNdPnwjA7XzMB/9No6+IpZB1Pt9wIaHiTU
9kczWt+UqoMHnQXGyqnJRtXsnrAHfTOiKCDGwRu2XSzdviAyGgcsjYvWTNZpjo297lv+pvRwKZdH
Vc/gTMChB7Zjn8YhesXfDJaCPmObj24tR8diFUNVintTzchSfNgAIp2v3SRmTmYbVpzvHTO+bjTw
ANtw1rx3M4W3o/9kDTNwTIQ2kDtmS1C73DqUma3NCbeMrJkkD7YzPOa2vTN6gPuhBXS/89XBxVB+
6MryQGAX71Af/siQid0iFM9upHYMGgSDpLzAn7/ErIP5yGeON1ORjkc1Ux2nlIP/yg0IoSn/tc15
2mZDg42gsT/M6anylfP+mQRudplCk/FaO5jnxRTfsBLbVfYcPSEWPfrN3B7sqM5Jx7A/n5MmWUfI
EIcxmd8D6o/LsnMf09o8hHEQnCtHHvpsSq+U4+yaeOguBqtVZ6oJLNPINADXsi1HY2bBdV9OyW1o
428u1Vx2NoUbtn41W8vRYp6SFQdLxN4Te8nsgeV2svGQOA5JUHWrOcRu5hL6NiHj7kwWnqu4hslh
VPROC821z+DW2mlj7PdEYO6SSlsKi7mX5qxaMs/LsFCYFYTel66oiCk73icJI56xKMEfCSgGui/b
YKaEoJHUMyv5x6SGbrIYA1ZjZ6+1gUeq7sfLYFUknQT5/ICd6wats1w5Sfm5XxIZPc2Oh0HHqBmi
fUX8wRMGA2sngZXBxvdxxdhCIK4b4VF0xAIai4kkvGyWP99jw88v/vQhnn34EcW4LAS9EU4Tm0/g
lU+Bb2cPBHQa/AkuLFqbmhXDAh9DVnFl9M09x0x65sbn6GU62et6VWhO7DnpSE/QpbTpOgIbLfFk
3FIujyNsQaLysnM4PmuZqIvUj9I2vk41WIOHIAfzaNXJJsgoew8qkCxVms+0dzNm6p5Dk8BoE8LJ
wBjoJMpYU7/OdG0ks9C/WSNBrVZ2X/3l70Xoffiy0Fpq/9GbrXHLsmba8264ZaQ/ciybrQ92TMu6
YfCq1trM5Yb5Di76XGNbL862xfVVKhqPEg2RxuKmWlhzvspr97swSYfB+FQk46+93WjKtTi02oFU
lcEk7NK8gtVkW4dQey8mPNS1b7AFz0oARRkwDMnT5MGs4MB5DLu50YF/c9wHy4NuDAkXL51T4axN
w/TYL1hQm1Vwnfj5mdRHdv4p6/1HDPP/J13mpusqlPp/DzA/6Xj44+jjt7/w2+iDAYdr4QU2hbVM
QFz0599s5f4vEn+zj03XcW3bWcYOv48+TOYlPvMIbkEWuTsLpvnvow86eRmj+EosPHMM5//J4EOp
fxFrybEvChv/kkTxF/ygP6rfLeXjXpmOgHvyaQKvkeyMakiOrqkYvKHvbGZNyjLE+bsOPTu8z8HN
rU3r0JbUb9mJ/BFVuDlnzxE7dn8KQ1H50i9dF508hhOuQakt2K1uutby5pZVeDIaTKZZosSxi0ax
b7RoqNMq4Oal+bcCeuR18QBCaAIOY9MwhjVpZAAxgZMKTWC8lGjjYC/YjGdudJzyFjRdkrX3GEON
G/f6ZC8vfdsgs+ok3nLDs7B4NQNPQXFzF+csB5yX5Ve123xQaKy7lDq9S4b3fAlIvf38r4qlzYYJ
LP8zDb8Mkzop+vYOlYGZPauwejlxAuCnF+W1xiILHSfVNIDJu9fmx8SPQPNl3SejpLcrSs525PI8
nu+tmMlhm2e7H5OTEYMW76CGriNC11y/vX8uxPTiRYNY+m/sc5POYmXbbYNnu8Ua27oUeCezS+dX
7WMlI0Y9Alo0a/cFFc8kVefYj5PbbRrtGIexDr4FovqIAe2t9cgUh6Zd7l1z3AVJJfd9PtpHQ2JE
LsAD4IuJIJ32r27gwo5JYDmGICq2AZ6ke9JBj5sr+MEcNADWZebf56ZtWeACq+lCoOpyHsSKRjj7
Evu9R+cSMbPEfOxFP5zYB2VPcNLnK4bLnTew0F/xKLV3hBBa0CXNd+br4sYe4moZlTgMSwmOTp+N
aVb3pp6OXm+bF8+todbkWMxF139xayf5OIX2pnKUvatCrCVsGR1kl1sa1gs4Omw+Yueii4XNx3E0
cRu0CPL7PKXBuKg/OjxxX2u/em9FDvGc5ySlfhp/Bt0hu2oqs03VMTOf2JD7Rug+VHoq6Uklb24U
rU0m1M1XtqS8R/f5gB4+T5vBbb4knYHmVrPKkQqJoFfgvmtJFtMcXi0Vphc59c1zEMTRnr5IIoJy
qLGUkcwfhEmiVgTTnpOjpFjEsb+UKeJOY3yWdeuux8oEBCSs6OwZsL08UH3REMXnKniOowB4clK9
WjXp9zZhKz62SPyeDN8lTcypLqaD7/e31EJ0LCSFwi3Gm4I6ppMtn61hzG9MDgArk/FP+iY5m0Nx
qwZ8HGnun0wpyZUNiJaWqOXJH/19Q0bhKcaww8YVXFXh7j2rJTsdpeHaGhwc5kIXewUOpXVn5GGj
dPYUhHS4hs3mPGn1lCQLxahcNKyqg1q+NzBrHiyNw044BYGumOEatii5ow48RL5XxYYoRvsQTNgv
3B6iOu5q7g1y7U5yhschXofkHjAze2jckIz63B2lFX3F7BcQ9OrJb/nDHT84XWYVAl8S27CtsNqx
YKt2bQcWUaeDCRjTQBlw6D61C9KjncS6YI3ORg/gp5RRMgIqe/jPuWBMMBQTzEUkZYOc3NRfZRKf
lYn/I+l1BKvvMAfISQqbszvhok1VsDKxk21QriX6zXztoQjYGfhj2w4hKDNSW4VAAVa1G7CMHhBg
Zmc4B0vcV5w5LdEkx4ghMdOlbQ2J2O4cY+0AqFiP8dAcMwq8mC5375zr0botovesTJbsiHedS2eL
D9Xd5kUMO21OcfeGfXweJ8xDlDOt6g7URS6sV5LI8DUZ4vUjcUHchHdZu8PZtj8R5qlvOQiOaP4Q
GsxjO9gV+9qprl1kwvPKD8aUshZmLR77PxQp6Ye6/V/sncly3EqWbX+oUIbW4ZhG3wd7SpzAJFFE
3zjgaL++FpRp792sLMu0mtckjMm8IhkIwN3POXuvHZ6Z+YAXiLzXoBbulpzYHUaGt7kvPzEW8rMG
3lTVbTiVisPgfjR53O+tMafHWUQvRQMfjrBE1ie6zMcxb9+C2sq3RhPAniXtZfE4NzEK4BZfrlnC
cyEnYhPBsSDkt9v3k1hLEaLZlEioGqK9CCK2gX+6J6xA42mRITnJeloMzw6F/VaZ2VcactM09gJ9
1XS7ewo3mqa0u3KkwljqfT+MsAcBdODyLpEYIb/Rr0Aw+dTSnNLdzZASpJZnLvODREYExgKrdtJy
2/l80M1AiasJzDyWAaAToP3YSLrvoiREnFBCOjepQZk6mpe0ENTlaTQDzCtJvCimeyPUubDMz7Sa
CKevcnfXvELLxRVUKihsVOY4uPOYg+Ns3Tm+FrCNmltk8PbbErx47IziVOwoMt2TFSl8YbiDuNYo
01MJIwQx5k+7ZzmV+bEFYUv1Fv1UEVOKIXf3/pDAVwsJn5XKCnYRhHBmvFX2qNTcbGPQPK5S407T
cH3iMrJvuUl/LJfiHNe/s/JLIoHcP8tgjSC1T4jTwns7kB32wxqIOawzRdqH3Z9n9ng/B2VXgEBz
aVBjCDCLY9HqX22pmRSkU7vHREsoSfM8z2I3V6I4mnn900z8aZ+ZHLXJDjgNWX4laLZ9SKykvZRJ
/LNmVo7ocYb6q+Kv2nPVyrBb+hUNKBRXEftR2fiZvN9RkrZPQRS055i5z8pLa8pAvw04zPv7Gdfq
prXH/F4MKsdgZM3PjBGfg9aND6kkhKoFa0/dGXBqGIN0OqZdCQfXzXsQnwxMulUIUOCGcUAezAb1
/ThOdPR63AWFUD9GF05/KL4NRGbehA6bS+DAB1MOppmwVXsw4tXei8XWC4rp4qcI+efRDs92H2VM
yPJsx9Cve3dDsIgT3WORRIzgIAzWhXCgMiO275gCn8bJyu7UY5wMEH2tqsIls5Vyq8E11dTpropa
+6aV/BrmqD53y0tpUQaZIZPXkCTraZHbMebJ90yVorWpvAjg+tLWSZfQNNZTSaN+k0z+sE974zRK
bb9qsuatyFfA73xIl76LRtMtspdmyppDIuhSKb7cZrmjLg4mkaNnex+F5eWXqbF/ow5msNgY4T2q
LOPej+4n1gd9LGzC2GaHmCe3KR+0rJ88Xc8kp6h0n2ZovFmbeya4P53UuFVRlB5VsFD8lrGqaaaP
ahrghRra2vdtf0QLXm06indeSn0q0bn6nCgr23JO4dQ8Sh8hdRbQO7V83X3D3rue+7a7AlgKbq0z
Bjcy2t6oG8mzZpqJuSzAWRXhyBgbPCZtZMBMaL2d09n1AXel5iy9K4yBdr87nxqsPfuEPvTKXoK9
3OVl6KiyPbTvJ9G3S6AZh5F4VPHbaObdAV8Ftu4p38B1B9Q6+DRPkQugl/7mhmGJOTQGULWIh5nJ
QnUT4W9nTsujoed9OtX1yU5Zh+epyA7GHKyEoAmDup+Ur6AxtqQFyaxzsHZn7Te8mOMVI7nsrDMn
wGtUUFx3U/URSoJzihFjHBNV4/S3LzNYTydfjJg9hVWss9YkoRBC/lqXy4CVxYX7EbhMjvL54Bp8
tu78oIYQt7yAHmL73fwQ1vn7nFV8Mk5k4590rLNZVaBn47xB0mCpa6Hq++CJ7gkfU/8EPqbY1uir
tx1Hom0ZjN2ONmZ7L6zwg8YW8+pZMYapXzNbljtzdHYWClVtu8MD9f6pjeLyldW0RvpIjo6vEIVY
SDm2RUgGpAMghjWbXcnS5APZkDTyKd0z0mITtRVMxAhdEP6hfhzf3TT+cgfyU0aD/khoduYqHq9R
10ZrP+BYN7bZV2km8Z1DDyD1IDsSJxfTXA5I602X86yt1t44yENCFqyX0LorCyCVvXtKfeKvwyXl
YGjuXJj4OHfJgXZpfomjJNrmmbGeaPpcAjsvtnbkgGSrgn1b9PHaEim/lqaDDbqIAJSVTMgVlXhh
NlqTFypx9OyMKIfGprqPME+JZOdIvJ/G9p3YpelIw2QftZ21Ied6pRu054bb3DCXEi7IgkWCw70X
qb9q6hBF8sibMBNn37WTfxqTHG6H3T73HndqWbyHLW9oaj3cjIuImh5ZDHShEavEayf+3QQAJMMW
GpjdKwgAwdNvQ1X8s5sGw3ve7/DjJaCH4FBrghgjOWa7qHUPcmxA6/HbUk4xW/IUbzbNvLbN7PWA
JjfLisVowr6zwJ6GEEsdnDkcdiPSUr/w9C7wm98GMn3Ox9mvLC4vnJOHVQpGPhnGCQ9z/tWIkIBO
CySBUN27ZWT7OB2WbLnqQ9JNwhhTQ6QaryMz19QjKEXzbK6tdr7nQ3CScr6Vlk+mZY4zsnCjhyD9
no/xl90BfGvj7Et22t2SLAw8OrNgwqXOivTXX3PoZRybPA/j5bwxXazAqgGeN04sWWW1/J/x+K6z
l6LwLew2uIp8eBFr5Avv7pppKf/VPDyl+ShxVFHV5wzzkJ+P70OV0gQwyTPj46O+sJH70qcbmdRu
2JpMA201tpe16RfDxsuHXZ1T6/i+fsWoKe2KP1ukj6aG+GvmkgwfGn9hOLGxuCH7RfyV2NOPWPOW
LXCWQP3mtW1tijz5KjVKFQTxcJ/QJsXRA4HMO99E0o63gLFNzS2a5LGgzSjaFXi+YpFkYkA01jHN
+UKxeEhJKccs6mOpTQ0d/8qMlsXLIrQwQVGC3abfNXP8VUX0d+GYpYrzb1UuF9/hbgeIRrO3xfXm
kY1hqQ822GFDZwIKsgXoqZz5oN0IsivWvm08mvbWaMd3bMOkA7zz+BDGwM6A7WD8HtYDKAscim71
RjxpA4mv0Vv4aYgqvtAvrZFirmcx7DtCsXCHk5zZDk9EXLkrkkeOc+N914bkUbeCN0/GRx5Ttc9T
ch46p10POUuC0U24o7ON1f02vfFz6hgVA+e7Mnp+LryQm8MElEPLiectwEnvt6uhSH6VnkM2bEM6
OpPFfqfM9syx7FNE4OTmHOW3LNyeuZ+PZYsIymwGeAs0b9wPCTMSo1C7KItwbac0KLCUwrtNivoM
Va0/RIo7PMqDVd3/oulhr/PJqw7FtI/iJtyJuLoNEn9eqpNzOOFH8jIbwC/WETPtoKr3jNTgqUYW
a2llclFZI774tI+6m4k+IN6LPX+JBCbkJjaJWSHMolPetR+it2oGUhJwyh65F7xZ7nK6BD7G5V3Y
1/Gjhfqe8Kk3jF83GFrMxjRMbeNYtjV8lxQTt8I8zg4Xf5UlDNJBgz11anjtU5P+MMviudOW+0p6
CNf46BAA/EIe4ENmYwLNUHdsKy+6xY6uv0/pGfNEjoRlmb6Ss7ypNOuhVMGFNWTaOx6Jy0HgfXKB
Gd+N4MTTeXD5VgKiFLDKxiILkXZR8lxV/t1kDoShz252ucp+1k6br7oAjKGyn+Hl7Yh23vudTVOi
lu5GFR2jgCK0toWibdMIgb1qaTox+AOV38fXlMXq0LO4FWKEPeUfWfOeUW7Kg/CseBcb9RNjrJVM
LbEZaRSi/OkrJvHjZwUn7hCkfXDOygFxxCRXyqFPmBdgcgtneHMMNB9JY00HZcQN2wlKni6C/FYk
+IqBM5cO2r0gbCzA+mWzaN6w4RZXh0prA6aBpdvU/qkDvqzcQN5NZ3zWHn9uLXrw097RBNp5VGG/
HQojvNomypMkimgF4rBbpzRdN5w9WZ8YH6x0ivMZbNXekRM+mvC7gxUPNgERh0X9QULbsLZbP2HX
b4mr5X5z8HZuC0EB5zv2WxuGKcJQZhxF2X31NJjgHXO0WkK9DgMxpGTmmoa3b8vhM1EhTnczOMaF
/m5KSPp+5nKrNqinuYVdrzsmXhjuQp8Z4+C0wDuIMGZ5gtEwB0VNZmKWHSeZ2ah+xvpJtbQmFv2E
UPzQqsGoSQzTruVovjXRsOFSjJ59UapdWJE3NPgztDl2Ja4BJ8XDBG7waew59ZExvUVfF58M5AvH
ehz7QxfME+fPgrykOa9fXERfO+mT/zVFU/2Ss3ptzXT44QdIhQdYcj+c5qO0rOpX2+D3cAGSYN/q
7a3e1yupXlKqEMDJhsS16CTnGJLBjknla0z0tjtGgHQNvO8R2+yq5BNeMxehorONT9kNHVEtZveS
LDmybsM+HNejcap9fPTgOp4ckwPFHNebUIfxOxFAGIC7i1VK55aD4cSmk2z1YoYv3UhtxtiANq9M
QFLa+N2UVrpv7SLeIVx6iIqccG2rzZgYjxWQRBddqyWni9uCq5BSFRTLlLZuMWwxg5ePKK47ejFj
Sh3HqVRkF7NWxTcj7PTW8OUDuyjnTcP/BCsWn50Z122aiYOlUPe6RGF6tjwanAlL0WYHuibp3pR+
cswGTvQgwW2wG9u48qs3gUEBUyoKQ6Pkf8oBRSYhOlFv0atq6KxbAhxoYBskH1CGodGoHrTyzgPa
uETm7w315+PQm4iKFBTVwkCt18zyOqKyQg9l/STK5mCR9Zs28ie0LSiiBuz7MYlh/aXB2lXyd8sH
v1YDhVzop/PeUQMOfXYCUfnhfrTdDDY6OMLFqObJ1yglu3AqZtIlGTyjvMMVlaPKSFIwnnmWqtNs
xl+pH3X7pgiNVRPhs4JBUe+5nCz6o4jPbpe9hzJ987hCwwBLDOPwU2UPp9Bro2thwtium5AHdfCf
hoTWj6/b/No1SO5aaKE79CmIGabqcexHg6RunHyRGvcd4qSTnAjCyZV5zmejPRotyUCvedqL+zCO
tyB25a6xORhHCSPjylHqiNbtBDXOf3IJm32c6WtP7kice94/GNx5N6NSEGSLJfjLSYpzGg/8dQnJ
D2kYMHzT7boPOKt5NTyNxo6CXUwiO8km0RK6FqbeGw2xiTzOHhOn7J/CZzOjXtIpnRgEHDqnxUlH
NP/MvHZBNhwTyfFa0q6lRVw+ccppdjOBzXGJy8vUsFbdynlKBpyK0LwaxyJ/b7TFHoeshQcUwb+T
/wksz8XWKIljLrziCTk5Bq0QQa3VcMgWDnE4i5DA8J+TgMiPrqdMBAOy0RWcP39w3lF1zIirHGjt
fjbQRIFN2RrhYpIH1GsX03K24OKzVohjDRH1hGOMKacAHC1ZOyCRcUafF2Ry43jHMQgx2+U9Ei0Z
YE8kbwAxeGBZJmjfnIxnG81GBtx4O9sBQRoGiqGwOaq4a5/4AdsoQ99C4iHNNZcgK9lx5stcps1N
xQfsY6bYd1OX7YL+R7rgfJq0RdNeej9bdAWbsKj56RqZeyXQFQZ9+tz1TX5J7UJAn4/jjV66xGh1
5pUskEIPU8hfOOIKMDttb1AGcvbB6buZPF1C3CsfZRCjHAew4QQkn6nBY220IWygCGunBGqfMECZ
m531OzT7dyiiOV6N4hJA0kMp431ZrWHfghYl+wTewyHCgTMNnWY9AAMp892YKjD7YwKet3gta+NF
FOXW6Cvx2pWR4ruKdJYAW0Ujobe1OtznZWr8GCL0ukndvMoEI7GU5nQc58jaRG3wgSt6b44e8FOX
fntrEVXg6h8R0NmDcshgq9imfzDPeGrGLn6haHROTo/oYKqV8R7YYpOXmdrASGFnDyuf8pTklxhL
bwJ9YxMbuvwmpvoGI+hcJ1JgabUvJbvDXtLjYAdqIJQU4TOdHpvenZ9u+rkip2wGHzlnnX3MHC7b
TKNv71e3OP5CdzqeDFV1r6x2UCAWyE00Vre08NHWK8SEZd0dpdU+/4cooaF2iWFv+CHnXk8Ppd9c
5ppxSRsO0WpgUJY0S1/lLGAQrC0/+TZz7DwVYCLwb+wtxzA3fgmTktyqtiwJfQsetRr2tI82dSWD
rfuMPoBGUJv/VoRrFUX+bvXZXWoSsBIG8Nh5ABpgbI6Y9AUZ0/+B3bbOqs/CP9az/J4404eV2dE+
H996npAV1pMdKsd+1QP9RruwBlp+DVoEvojV2g3NoN82Odtrp9GU2QlXqepp6VU/U/dTFu25ahe/
pki3Q901fC53JxmhTCa/G7Mj9i1hubBfwrK8g71p4bPTk0AfFhkuy+xMDccx1s/f81Cc/Y4Y1LEg
m9DFRDT0LsFSBaRG7d/TrPvwOHQlU/7kBRAiE5ws5ARwd5VFunPe50JzlEjUp9dXnOB9ojVa/Ppy
wlzCcLOmkW64MRVzRRYnrUtITZwY7QY+c5TIfRun31NZ3MyZ9mHdCwqcYD9wACJDl6XVgrnoNU+D
zd/noNz1++IZ1bdaO1lDGCOf5UUKa5tlHqEkNk0AbfdEnfgZlZednlMux7pW4mCA5KFyYILT+zea
uJXPoMAj7cV1agLJbPE7TQqEWXO88WRyGIF5rlQ23KOM54lmGOE4fnOakzS9BR3d/f8oERqzi2pn
M6BFQb5IcNps7sbCD69FRvNnEq1ctyMEZ9gwGMc3w8huzFwdL25an2PEYAd6x7tC2rgFHCLyJms8
jgU5L4M5IycJqoNtoLWh/e1Dbxw+tXDQOBcaYYoxP7WxOT4Ii5D7uG+Cs8+pKfQtj95X8DeD4v9J
QP6dAfbvWfT48/6FCiRpqr6Kmx+f/6AFMXkwpcW//LscxPlPXK749SxTCtf2Fl/t/5OD4HR1bBxs
jkdNY+Jw+7scxEUpggcWyqBlCRsA4F/kIP5/+q7AMBogoxb+8vP+F4KQxST3DyY6y5EmspIANJ1w
A3MxiP7FukfkBM5UmWE49PQ3ZUsbXjojpKzeDSYytFkHQFndi+N4/r918P0Pv9oSyFBMR9gkay/u
0L/86qGj1+5JKk3GLT+T4eB1kPUwEktUltkXHKKvsAFMTsuBVicWrb98VA9/e4t/tb7+swkUO7GU
i6nYc4S/MCX/+tvJaLZxnwyoPd3AWrdaX9qQSMIgRVvNYvxv3uw/eRW5zLaDxxYVje8AlfzH31Y3
/cDWjtM1sgZA6eCtUfqQMEZL/V+/rX9S91iu6WEpdn0Z8Mk5y9v+y0WVYal92w94WymQ1sBqLdp+
1qa0sherbE9el37961/I5/VPJmYbFzM4TJzbUIy5zf/xd2JBUH4mUDgLDRYo/43vyDnGqvBOk7aY
QOna2CWoSe4jA647vFawyL9LHDBvk23Gx1apaO30bXVoTDffZIoEral26nPlNMExIvEALd4d4Xd7
xtf3Wjmue/Sa7lD4CgqsI35RY2FeGmbySwxQ2sgHAAGJhcOyoByyIA13eVK9D1Y/UpnV+8m2o/Of
l9IyonO+vOgGn9swe/NOmITZZJXsDp2gOPRcFKK9ocQpJN9iY2qqJ88PBeFbNKuKyAlu6Ddol8hP
3LXWxiVfZFPPghaA7DFOxvp5rolpdnW2nF0JJS5pQTQlTo/+FnpkXlSS/OeYzV63qD8Lo/peMi9P
E4DA05SpGxbFGoG/YtDZVCuvyogg955sq0spFWrCp4ggbEEDbeYqD0k6o/1LpX2ze2t5EWxfFeyQ
qG9T6LjLNxWyTnBjniCrLLCo2SZI47kClxdrQnpiQeKXj28n8SGQkMryZMWCWWIwIRfFGq0GAjhp
LJTohwLzkmCsIKl23GUkHGzZEK0dcqX4jZnDR9eEREU2+lGNlSa/JEz2c1DutBPmh1A48pxmzFfj
RHpkOJIX3oKTuuYDjGMaeQVeHQOsSaqcu4GIuSQn2WwT5hYh5skOmemlh4QcNRA4i8a65lbpXAOF
ytxT4aIscRap8u8sBhTmdPPZhAt1m0skW7lnqG3vjgirCgNYmpWcB2FeI6BZaws22QoqUnkLp14x
uDL32tfufhTjR7rkyhVENKXa+mXCMC2n6TNzKnXQtARPqOG+NxkJIBolNaPfCHYpkuxKV+W2T/vy
2CsyxEyQ1PvGVQ/0BOlJTQN6/NrA7pnESIMQ3nrXYSAwzxXzZZ77nb+prNa/ZxLVb+NhAjaDnLtM
/lIkoXsE5Wm7oTNnBcfQCz9VXVZH5mDEvJKxjNVF79yB5ICyNK4mvvq3PkTvkQThCWlKtI07Rkhh
baenrg0+ESbvwqbCnmV0h8Ea4QFR19X01xPHVoQitCv4Uf0N/JS8S1g3iRFfcsQ0lz9fcVvNx0FC
whNRu/bHKjo60E3iec7PSIBzElT4SuiW92E/FF7bPE7o0c+1VT52tauvWnX66jKldmszZL5AkdsJ
sh5lSou5J1s0pJB7HBTcVLcqiw8iCZsqNj+gc5PCpDt7j3Tx1asQqSH7kMiumh1K5OjxzwurIngV
27yJokuf7O53DEPWyTMaV5L1Sibti9LZqx1OLzqbrW1tRcGeFjfIGAzoF0NWEg8hT7f2jTHfWW70
yvkRb339MeTmA1+7mYZYlCTkI2l9Ys9/rDEwbYkgFodsZMRs1zTpk/bO81GRz9tOh6gk6CNw/fjQ
m36/VQFEWoYGMdGfMY6tiHl4QmJfhHHpOPbyQ/okaUyudM/mkHbY/SRBdAVy4iGi61B6W6nm7eKD
v6X2SPoovT5Sn37gd1yVs2k+xllJmn2Os4UQA4K/scQv/qFIeFTJdtsSmrjhNIO1LZLtSZYUqJmy
UWMS23EqCs7nKObPzO5fopYMghrGrBu+KBfxejihVEyE+BkMI61VgwTNrrMhkEe/zS4kgB70q5n5
tPMhBS8DtUog7GqEF63waiOwDF/qBjcFhgWeiBTmuayba+o7b7opasiPAxMUTY9iORos4AxytJB9
QdTDgYE6czvzayuErxvfpK2eKKpwsjdjdA5LlLWXwiaqQZbjRbYfiZsgLDIx4KJH11a7S2wM+ZHE
1sWWt7Kd9CuTyU8mkSQzgRnO6xRWLpHSnMhupsEXYOuPMk8+gQeTAQZdyUvtD4KpAyqrDHn/zJKZ
JNLgIwK2SQY9oToR1TjyVZA2YVE8V7U0DlY1UN8u3gPTLZYAMpODF7kFcjEoCDEfozadL3FNpxZs
g9vSWJRIXwtdJPcmQ6QZenS2MB8vDgiacSiHepPUhhzmbPWZt2555Cf1O1djS/XYlK99jkPNrmHF
Lj6LkESo44dHRXXF/p9fk8SzSE85MYkT7/iPzeCJ1ui4G6XPdN6EB/InhDewfgU2KThDvVzooYdj
XD4hCoix9lXDhr9TXVyWX9NvztCBUuMQFMZLxmyhmOmxJCGfblMUFw+4LCtltQtV/Y1CCIVdbEDa
bb9Vbn0MR+c1KmsIlgVlug6x2Q6BPNfjVO/yCQpyM+dvU+gde1SwhIs1rMnr1tVnveATZL4NIxLv
Ozf+GbIIrRwApCt2K0mOQq+x224ak8l5i2iRXmS+Vb1VP0yV/xI6BtwqYb8kwoAk7+CjbkxuWter
y9VoOel6MRjg8yqJgiZmu6OvW3peum375OATQYb0AIdg/YxBECHVUMzYLufzFJCQmUOLwRTIRo6k
JPTNj87zj6VW086yorsnGJfZoTjCakT02DHfG6uQIXZj7IJa3U2tj+5QfdP4A9d/42vgvdrTfIAV
ZsQvZph2iLTN1yAYbsJr37X/XVns6nXS7TM8UZuwZhqZdfJDuXxblvpoDRDADYYJOxIP9hCtehcA
gagZGHYmXePCbiigO/Vd1pPaK0HwQQ2kicA3/oO8v5Fwo3bN4JOO7psLWbWFmIvpO/MbeZAItd9d
Qd4zZ5Nx4sGRru88t9gqNi39u6c8JieJ7YuCmXo2zD/6nomSruPse1PrQ+6Mx6KrCYAv4+agOlLC
264U9KMBfO5H9Iyc3YfsuTRJfg85GuIXJDp76IrwNAkWxT89/bJrHypfyQ39RmIc/QWg1SczvMqd
aSbMJdvhPaRuWvmCua2M/BK3FErE6o7agLmxsk7DJMiYS+uVizn7GVKOkXTpy+yQzE7LBhdrIcrr
eBx8GdPdCL7VRtDsvKT+rYqEfnpKgMIw13ezmA5IA1gRUNWuHCPxTjG+z5NbsOTmap0jUCLtR73k
7Zyu5zLM9kkHwgR1pr5kqv1VwGPfBginzpjDaET7pfloYsukVW4di1L1J6Ip+lPdJOfaL4qd53of
Doqos0YOvp5jdq5EB1itaxZf5Sf9xmxRlPrZ5B20/1DFQ3uz5S93liZqhtRZG9pjwpeSS+/LqN4m
YvB2fjw+xrox7jQEo60P+oRNYk/PDGM7vuNtM3jgZae8Osqlm4qSbxVLL70m8ZBeh6l5iPrRoRba
/Dl70ZZLzogHI+BPmzyX5YmFRnO+bzCz5qoDVGaxcg/xma7bd+AQ2AcErsFm9L8i8pRkrfx3xGj3
CY3X2R76/JxPOGhaIrK7CVWeaFgGnIT8W2A/Tx69ILyv5aul6HVWPqzGuKe/1EcH0/vKEkEe7Vhj
bsurCGTubF6KrjsTbDGevAXy0YXmlSWa+UhsxGeMTsmZMaHYoat9d0e7vP55QUINi7GUv+uOImTA
zx1V5j5YdFy6ts6Kpk8fgExUTvqkQzHydgGiDx0TIiuN9pFTNYtm0Ly6qD6cWumHWZgJROHpG/ry
8WbKN3INSKkipw+N1luq0u8qa5u9gXx2Z3Z2uUYR2D8MnEUvrmreAvio50AtQbMafoTuUIgP3bGE
qr+FWQubJS83VV12Fy04Tik0ixVDkFXut9USESlR3TTA60z7Le+6J40WwyzSFkRDbS0y30Pvc4JM
ZxLKbTRjPMDIGASevjR/NyVZ03WIbiAU2j+bTMPB6WGLdAmkZypAfACi9LJnZyTYZw/z3vese6oW
aK2DlKuNyT4YcJc3gnxEW9fYpxqi0+dprzpMY2mDc9PA7j9Aek69Lmae1xzcppufQyOLL86ELEsy
UCBPDXMezHRykGRg/2ya+rsxUTulejroTLDbN4v6DrfcyFhwY2T9sJPPDU6JG0jeaCjzK8csEJCe
SeyuC6tXm4QkMNxVNCn4yA3hWNuhIuD5j2hQLaJBf2EC//nq/7/8t+8JVbI20zveNAxGXyFFoga3
VoIjzpkQoH7V+GFwTkMSgkSh8yOi6ZEji5zWFf/0nhqULjlvfOeRerVyu7Y+KCaJW4gZycGVtAF0
QZptlluKTN8NsXFjuhWjFEcSFMS9f7P94qoSP7oVmCbmyilvaQvOsrY0CckfVWGgTE5+Lhv7aSrx
nkb0NhGPE6kcCvWZkkB2/fPSke2DAzjloaKnGckB0ZePG8GHZbb7o/Yzcm853xBJRuN7iwo7eU16
L9/4/av+E2oW2s+R0WdnI4sOhVz2I6s9Azyk2w2KWrLLwLzh/m7lgO8DgWzNkvIYwEDuxspYh0iN
Md4H+4yHcQP6jjJYuf42JKxixVxH77MpTI8N6hvh+O2hgyTLfFyoXVcxD4uA+J5Nfhouj8D4NbAW
bAyDRMF1nZgJTkLmxzClZ0Alef4wFoRyMycdsR4ze7JMpR4ix1IPYaSTB3jQhMJKB1CoHTv2dfCR
fc3z/Kpjv320iJ00okBdbDckmHRUDVLhkVjCDC7A6NYWdohebDDCDNSgIKRj6O5bgqfW0krPDB4w
TttTSg4fO1NvP6HJKY8B2ZjruoZHa1j9ZYoQWvKAzoe2N9iGrJ9dAaGJp6yFcMzwwak5k43V5O1N
kWaQEqC/MNuDrzww/aYev1W16bxEWfig3PIOPMxiQo34uwOFzvGQJkLqd95RBF35vXpTAD9WkG6n
ncmNM4SFD/KGfvrE22T2ZZTvuBw3RBIYZ4/8R4jtRsdoVHPXk1fW9NkV365NuJacV3nC0WpWFXF1
wfgwM5aAkoe+JDao0tNgvPiO9QL1ob14XvQ9ygFeQ0hBzuTZKENr0ewiOylvvoDCPBoDufKxl3hr
wQO7SSvwVAPkhaH2vJcSoQxOLHZNd/q7V8yhEPWy5NFd5P1FMHOv1OQKusuLnL0HsNvdpbXAFzWe
O51qBhSvgFCNOD+3DfMWboZxkzihWGPjWcXNqPYNfTFCRbmkY3AlxyLIydAsGZdtkkIw/yaH0x6Z
L4TaID0ytM84Bde+KQfgfJjexzGbT1GQN0fD786SIy69FLqnXiWPTan1Xbc8E6GFzSeSFdq0xolv
nKv2Rd4hGeuVOvV+xYm7GnaZXTPIi6rhEiyT4bQUCStjN+CwsbmpPANelZzlnXL00Y+b71McBxft
FhY6NpzMWWPbxzCwv9KIAnUBge+kNNAvZdG87+s6vP55sYoW4VvPobO0kWqYK8bHRN+KIj55BJhc
QmO+QhOmp2LWwyPI7KMXIQZ1rPaBTgxMhTAfbubk7vVYg2nu+mQjDL89aQuEk9OckGnX1yLx+4Mp
/O/cWMltUJ6x0omA1JwnxJkmIJidGhgMsqgddKH3nk9i55jdiAyzNVjp7J7dJazvlFmwXQ20b1GE
NpTs2OJSIJY2iHsmk0NeUKrSiNAGROUGNbFsHyy1sIMSd21mrnmeCQ/EWaQTnB/tDstafemMGMkt
wHGdAciHjHMoQipRMMXGxEbiME8Wqfr0M0rHrrVIOMBIKRClr8OBcTfZHsk2FGDWXN9ETceevkSh
7UdwBJe0w2qp+nhY17nJ3IhxPyMvzROzkMr+vJgCNbfpZQSaJ/prTtF7/Rd7Z7ZcN5Jl2V/pH0AY
4I7x9QJ3HjiLlF5gJCVicMwz8PW1oMiMqszuast8z4eghSJESuS9AI7vs/faGC6tHpumdCgHlXxD
7ElPi7PGEioHsobUGt+zsZLLkliVVXElxbUOmytP9l7v4aIQXRqUsQ38JEV6yNTTiBsD9VVreRmz
cGu96LlREI8agDGbi3YKhf6c9TSYV/Y0nJjuad2xuzvALvrp9wddtf0hHnRyHvD1UibwPXjk1TDS
kmeDScN0WGYdhmXGpJiEF0WXheXAtorktmB4PhN2nLeg4Vo20dkMy0jD6Rst+WF4/C12/2cd9i+u
w1iS/O/rsEsfvxet+n/swvi0P3dhps5aC+4rGx+DTQ67hL/vwqTzh2eYJuhXx0K85P/9tQuz9D/Y
nGF7FPJPkiz/6+/RaOcPfqtgoeHZrrChw/47uzBDd/6vPQ1lOLYlgG9KlvYgYv9xlVHjtkgNfWhw
VeB+1BC6QaUcsqI6lD1Ndk6DkT5q+sfQaK91ASp10LAoW/aLNS5UR5MdUrL61cj7TGH4nFBQZXS2
ZvET/y2hWTy9GBQtTiX5BWQhZpq+7h8AvUcbvCD61nRmBBaCy2rCL5cONFFwa9kZCW5KSrL3SL+K
ZgCt25MDGMEdIR3k1Gh0ej+jsIT3GdBksGiUYqdM87AfyzsA9sE80V0u1hinwzW1NQa4CxFyfroM
z/0QixOyKO2FuEgQCYCROLShA+/zhitB2uUpKXqBiuNtAJdXPzCtBLYRYurT+vgxkzw7nFUnKIVn
+5Y5EtilrCt2ir2mcdCuuhBJApXPL7Hk9/Jqli3sKotC0LIGXx7if3HxbwfewI5RI58WjMNQB+Xk
prQn6CSI9OxZM6jgUwP+A+ZypMr82xDVHmq1+wA1h1s0Bz28UhjtZyPTDxoocSsaPnXYf8hZtQWw
8NVWkYPFCu+0N8pNK73ljOuWUbEMAzjyFD3pTXgqzfE7h3NimXzXfmRVOIdyJFisdzfZ80imzGy4
a/Shw6Cc4T+IRgesGvrN6vyiiCjfdpG6DRYQl5JKFNLiJAl3eUpTIxAH0CG7flizPrL5wrHwrDrt
Fjm5wBU1/4qz8Zerus53KmH7c5Q89XHOYZ7ICFIay5A2XtXSGAJ5lx8Ma9w5dmpiFsqpO201AGni
HYhxeKlXf//8i8jEF1vJBySzL0YzOh/ZKG+6bqB7aTEulgbOLlwAOKb4n7ZkJuzAm8XZBlgIZ7Z/
aDWOnBYVqRgew1vudSQ6kby2nWW+T1mMHY/V10jah33DWqGIPFMUEyVoNq5FkfBtxtpE7cOatbXJ
FsCxwMFdsAOldIGJCEwW/QIbF9qvb0R4HqMlDGxvliyYvL25KCzwwIdwhoFA7XPCN6XAZVrh1DFT
8z1MiePGZfweegk4wKRFIe29U7dCXyuLaEBKzLCrI41OSgICETyWAfEH8Ra+GNu+VdPNgv7mehWU
cyFf4omnGsYlnjWG88xbkaMwOYaIOVZfUMWkwk9fNPmBN3V4MOLuzuHQcP/fH+RYkflAgSPYqDpM
zXkkbmJMN0228Ggegljg8BoL0Qbtgnax4OdH8NO8u9rEhlSo+BwSk6Lqg8KCyGkvawo/dJv8xMjr
MBfIcWuL8XWIRuO+lgOWY7Uneme+Im3D8UyHHPSB27xq+QpNXcIDGVlqyyFhnQiKzFe2eMepj8qr
szaBibgmtdw2d5lLMWgu2g9mOFrNC4qoLVtt3TD+SLPwwZ5SFgl19I2c5XmOxpM76c33MZefJcyp
Iwo0AyQt5ksLu6hQT7E3x8e5nVzw//jvbc5uiW5g+qwduAjgTazxy9BflUi2je10gU3tqDvMUTBM
9nuuwKZ0pn7sujDbsuDhUMxU19filjTY9PpkeEysyqOZoC3xqVtRYA1dTMM6/jHoUZQ0h9KDpnVR
MqRTaV3GmBnHIMqDrMlkOM8EsoMCOatxlC4cSFl5k59j8AKbIuao2OgIRgWTDihAEtuCwctNxJ2k
ZzcWIqGuATZANCMZGJk6yBWYEVoJvlMH7hmQV5L4y9g+tyN+s7G4d+CeXhMoLWermA7WzHkOnEW2
72YDrFIPHNPwzCtOZwcWH4uRJWUrSqZq2pjm9C3FLbzJkCfPZo6vKNZhWcloZr2QWx61b2FxctMU
TEF8xR01bUXu1du+BO6zSAZM2t/4fX1QWINz17rKuTNz7AHw/qjcacLjZLz01TJsxTJyL6UFxh9i
JkPe/0/t4C7vLPypAJh7eUJm/NaILN6FufcuBhMkOhVQoExrY99I56fZLix5TV5Kq7D0O2CS+4nF
DOVC87o/po/36ECQeyqNFTiQjt8dQiYYzah0kuGpAO30sKzNO7P2ngBcA5xhvikp76dwoiubgRnY
lKpscUO1IAJu7OUgr1DQ7JOhQ040F4dISoEZv59PkcZ9zm0zGXCQGX1NAIMEP4ufjw4QJYqnUswL
53F4yu76aqXNDWRjMI7zeLQbr/HhEysUaikun0vsrEtzEXSuBhfZkt32N/IRV+5eQNu7ZAlJSLfK
T6TfOAWBqLparfYWZwsAXbBzm05WxYPEKQjULsHUn0J+sGLKDmGhBU447jPEmadYIjUIaaQnCku5
+XXFeVywzSvEubwgS+c56a3SxLDXVw64mRZ05gxwsHSs7/xA8QGURQUxjbbofg1E4kJmZhgHnhsq
2WuTbZ0rkSyc4sfq5tLPEZr1A4t3NrP9SPeGl4B/BHflN8VUbPJxpYqPbnw/TVN8b0Ttmzfg/RRr
rzr5wK0hp+G7E8/3yXp4j8vGOSGt+hoXwU537sllBXzdb12Pl0DTxF2So+6zCFv3887NqpV2zMHl
ziOPD2q7O01/ynWuAfuT4L+97cdmfo7bhi2DTdeGhj31jrojRFL9W1viYyayErEpGNpDRx4oQJ6d
WnBVFGuNLWWfmbwCI6MFWeI/0ZvivIy1t9EIPwcy5mFVVdYTccMpIHW9cZYyPOgqEz5LVmERwXCM
EwIT968SoVNvEVUizoslyMDdwuq3XqWC3hDjkauYO+o8+rWZiNNQhndNYpHgNNA9pkgdO6sjuOlq
FYmNFyUbmCRJOF0mSxmP0M2PRc0hy87La6KzEqA+a6aBebiDMy6oZrbmXW2r9NaGkqVtgSECaunR
W8ob566dMpyPIdKkDy5vJYPtJtT/nTv2XxGEmgeoMuGhlDhYusnLb6RheG2lmezR0OjAhhgDG5IC
kGXuzrxbg1mHI2cTuPSnMp4ui+M5AAjaHyUpYfiQjePraTnfyhlHOaOPFVvwypseEqXecYGn4AC0
JroNaXfuBcgayz0AmQZRPXywBzjZ8/AD6QnchObeTMcr73pT30obk2OBatjN2riLXVzSHVWnhXtX
Va4LC8VF/FfvXsVbtE65fnuC6fQ8saixwoKKMl5j4c4qqHvnbGRzuDHCfNpOVtdtX0ZhF7eoKSHn
ZCZvLZsy9aRbuS+O2+4Q+1956KWboeV55ILrYuUYrzCQn32fNf4USiuwE3V2ZvvFIXwj0dnuCu7f
tutRHDibdFGBN5+MaDw7g5zu6C2a6Con1CYYM5PhnLVsc9kQ0WWzfijD5CoqY0YWD68tLlQ4u1S5
mCq2ttpok9/qpv6Odjcf9Fq4hZ44+h5ZnKCzsKzo4AWhYfNt/vXhJLSMsqnJZZFfLC+lM4TbjK/N
tmB+gHrZsyrx9cmZgadl38f4rrZKUgxNy6tmFu2y96zq0LJQ2uW5Xu169JiN7Fp1CbNkuro9MauQ
gPEL40XMKhXnmtMU6R47GBDIjrqzBD4g3mHjl63APP1uMlumDmOzzc3MbRDTCWx2NvlAbyLeucz0
c5vsDWbZvrehZeyrdox8be5mnGqeu4cAS+9QTBdRFFUlzag4ZapQu6Uzjwc2EXErL2GdldQkltl9
hPp0HxnUvA30+ySUf9OR2dwW1ie32CTQW5CMp7qm1o51hcdmTPJd4o7vmO3101oOJvHUbJ2idd7I
OdDRSZcUqLsaaTuxqF6yvS1KCNWgGDX9RIJdWckVgmTqPZCYX2G+Tryz1yEzEvZcbF7rup+vzvrh
97+5FLia9ShuudaSRJ/HlHAlQPnKHYegJbRxsnXBrtduS4IeEdkjkDHdc+ZwpbsirBgZRP8cybrf
TqSCNiVZcQ5n+pkAeO0t7lMvSvlA54tPHvc2zwRf8GEsF6wm+Z7zUhyk1sBgRkARbLy/hGN+bNwU
uBf6Knzd3ubgkTIqk4zYksqdL00dpX7Ghhw6lWrOtdM1Z/zJHqb+/oczOd3NGkGVbCtrdIgL/m6a
0K5IQtFZ8s4ozJr0SQarZVwT70XaOLyDFpq9FgeU6pJstUTkZERLWj4jVe86uBDs5sdmI8ruDeA8
6VwkuHxj8rxP+9K+Z9j8JFQ0QvigdqNJne/UpFowapJXpzCKez2vi3ut1YaNlhbzwcm98Njp0zf6
xcbzOCN/yqjCoNJNzBPgylJV8YQiAXgAPkYHjKjC+zFe7C0h7E2rHsBwtU9R45bsw3TFMZZfhlQ1
IGASHJ1sj2eSVONHng/TQUjoTRMHpp05LN0PClT8KBdvc4VfqSqbJMjCEHeHg5T2W1SsMG0FtOrN
IEeQHEtXpIdoTuBa9NMv2sPy19YNnxQbCUJRaPjihgulvSxjByu8WzjQZ/VZ02Pwa3LNXwBYI28z
XhQPsM4YyNMwNJ5IeMwnQjWf9kD2Mo4B85YVt+PE5jX5zen9/aG393USlhteEvnG/AfH82xZOvsm
58+PpR5evPVDLnomI3DtsgO646WCDQrPmmZjOr9swExX0sarxUJp+9YYyPJkXXZxivQFUDg3gpl6
BUkTRrtrC1vbdYMLonKNh1oL+G9HfVglj61hxHGWLlRb6HyLQ7erQCnfOPZhnbTUh0FLLSFqUgv/
/WEu5Jm+aWfj2iSS5obeMu5j/Kof/LErn9T8wXuk4fzF9g+y0QS5PaYO1aRkOJfL02hxoEq5NTQT
D5MQiBxZF4ILZv2RunpIEs/5KrWYizk74bl9ri02nLoGpJvKYCrsKjIgdc0ZfCmYkuW7Z7CnMLL4
c5lZKBDY+Ronm7bJPOZRkUDAHCNqUqgOofL6RBDpexab1PHF8aurZw+hORubxUVVDyeSH5H3MMTe
O+j5fte2TuNjTNljCv3SF9yk5YL7Jk1cal/tpyXpr2Q80qCYzR9jv0MaHgjO0CGgUuO9KlaXQ2E+
azoFi2ICOJWxJ9RqB4Rzi9Fbw5EyYIzY4L+pwXFW99S7c4IwYP2ZynxyRJgAmwLtJJLa3UYxAQ0w
8Ak2F/P7YIo3s6A4Ao0529gOCL4CrkttU1XfVO0hq0R/paG85Jn2n4DC//n1rzR0uZ6FUQYp9P8j
yA7/SKn861P+FGOF9YcJ/9Fz0U4tTOMW2YC/BRPEH7bJHQmZFh6lQdjgf4qxNlIrn0JZlY3P8H8E
E6jogl0Ju5e9N2ZK998KJhhi/VL/kE3gqzvGKupKVFkHcuY/irERK3bNykgPTlgxfBODcgU7ZR8q
DqRzaudkhcppI+JqPtCyrh887coxOXuJe7qBcRxY5KhokZ3XPtmWYlnkKAFLnOjwJPPiNQNB0WAh
78kg3RtdE8KCMGmIFbhYwBeNr1r/ZUf02NrzpF+5ZA4xm7Ej3amGb7fW7NuwtDkCn83U4IyrZeYN
bdvzu1hqd4WOKXtt0MUSpp9DTqdrt27DQ5JP0/FuAcDH3uiuHmd6MAb30LtuunUQAg6LIAzu2q0Z
VG5DocfIqT8j/odIaWL9MRgj+uI8sH0MGCwawnjUQAdVc+jqwr4MlAVjW4uDfu0PbtYmYbV2CocC
Dsi8rrBFldkwl8vlYnBWctY2YsQlrnqy40dtAYeLfUttnZ7IWLM2GburfyFhmd13tBzra9/xtDYf
U6N2Wkqa/2Y3GbeSF3enQUkJQNHRnrwWJye24CiApOova7cyGBL7UU5ltZ0zD1fbco7WJuYk4gsl
azvz1NLTDMyHR3HD1PIbBllFWbe3F4YELaboWRjxfOFJsJv1A4yr9hgtABNKg7pRQA10RFukPrtK
b66shgLsqi7E8vGeot7Ql8WkBQtDu7kW1YPTY6bG7x3koIyAkFFPTfrzXl8bq+e1u9pdW6x16qxz
Vm6srJBzh7Xqmspr7Clmhc6yNmEnjgnpc23HNlngblIjjkkal9cSXRPnXPGJ9pFcxNqvXa1N22EH
9StZ27fB6HBwWqaQXuoBcpdJhHQq6r29xkTYgm9ZoyEWaYCJCtPPreyNbB+eYD3OHhT1360hP9d3
1kO4NoN79pc5adV1qGUOi/oArLvA1LCu5Ouk23prw7izdo1bOa3jNL11BxGJL7KW2b19LackOUZD
eIOP0D02VJez1POOQsjuKaLW3Fj7zcu16bzRF8J6OFQoRy13nDSQP2zt2VFNcxf1UXPXYmj3eYN+
Ztg/IqiEML/oyDDXjnVP6+WWixDH/8IbZJyP9trI3kwY86XdX8jr4oqmtZ0ZhwWASZN7lqYvFQ2P
PUbvs6wdk3rI+MbLpU5GwyiL4pxdsvVDwyHZGHiEOjVbU4+ZixnQOUaGONedJ/d2HQmQLuD39ZqL
s8yoYnDMvrl2jNuWRqYbB5kVdeN9NhySUWPwT1lURCGtYHkxkA6JMZ4xSL0B7kkD0yKAyx+i8oaj
pdEc54VkItMuLlGN03ftPiH94Rnti+FcwmC4tHDxENP79gQFglN2Zjwhf4Ilmh7seNwrNb2wOko3
VRYHehK95nonn8s08lbSQbyZUozpRrUU17yQHxmJ3nuRtE+z0cP0XEIXFMACwacv0isNF8mVwfCb
ZhRiT5is24hBIw4O0EWMsjlGuvdR4zO92uWJo+9wbtucJ77S1JkpHLFVcIjmmHe2IAXgzrHm28IB
XXdLPKMcKzej59SXds1h/P63jgOwT5nZeYipyK7MC2f0x9x0XpUbJcecNyVZDdLs7Fa6l36rdelW
jtrnMuTGMdWK4QG1uGm5eM3eLl4atFvsVy0Te2wxUUfDS5H26kSMpfQdEZP2t9TotzRn7CwFvlVr
k+x7M88YqWX9XDEKXwUAOhbBrX6k8RbymjL0AydlyFRlLZ6XdTQZrI7wC7x6ZOBJ4YSgJJdHpvEc
zvGbyuhUzvQ+pgNWdPt67rVjGNvohr2V7vTELKDKvtru2N21nFj9XKHOZxlOcsAwr5a+Qk/rblu1
lviOlP1dr10gHFCViT/X+XnhDez3dAAdTME4z2N32c1F0X+vxvqUEpV1Ad3vdbvaEsh/7cz6blSS
Yh+Tznku2WPtggCym6W45F7F7xZwSSQXIZlWDCrUS1wZ+6l7puwkWFxnPovCDE99hOsnSZ/iyOIP
5v4SzN3U3CsYFhPKL5BLjRpvgF0Zgt5tnjaxaoZ1tbaGiBsdIoY13LrFQm4aK8luwsP3rKydWRVq
21pxEXiqo5FhyG56XK4XE51jxSzXZlqPX3oroGP08XVwN4wJfHna9KM2onw3KCByTqderWqO9rni
KrVtzgheTl6hWH1XWWpLrHeYVl2cZUEbgQybvL7d61WVwOngwxKm35pO1+8qm5KgzjG/MX6zce0u
oK7SYz6+tNpjhJH0SRus3/9U2SKP7CM9v7ES15fVvuq4yClXKYJCSz9R/E5LPIBtZKDdY9cmV8aN
SYMz0Vus1ebG27mr3GwySWDzk5TP47jdtMDmWId2GHgj+9DEYCM75c17qezqJcVeE7T6W1to+qWN
Mn2rAHBuzVonklCjsvQNUFLPpZCcZ1rrybvGtRgKHqP2SdFiTPmYHzs8UO/S/JetnSIDRtmP0juO
TXnHzohYIydlTO/6yO2+vxuM84wp0yXzrx/Zo2Jv5xmML4jbYRQorYfVMPkjyy6HmDqBEtVcOrrn
k4shyt2AJ7Bk1iozICL84FkmxTZ2NApTYehZQxMsrXFvmAN2TPeWpt57lszPdGzw9KmPFeG0qypg
yWqy29lWcyklp6HRJKxn9fqTbH5aQFF3iKC4RViRy3GqcZMYw25YW4w8Huk3VGVoySwY1IAgaDEu
xDndJN6Lssz+Epo8BkSR1DRhrz6iajwMXaeYtSR8TbJu5Jt0a0PFhx4M3GjZVme+QUHV4LUurGGp
cNWYT6qq2XdWs5+IZtrOVFzQ9OmahzYWT1PTjndzQ+oFQCNnuIYVfmpSEkV8zod9NGb8tL2i1Ldt
nv9EPh58d8rfEwxsG6YNg5bsG0gQ80aJQXQX1ZTdy/SGEdrcG33dBTkHdVqG0NtGIgdpfeibLj/i
AGfrLl1KLudXqLTqatnlt9bLAb40Qa605KSILGy44WzqUXYnjMWfPPL3MmH3Z4IqvLLo/1aMYYPQ
UvdnLRUnHMbj0bSxAC4phoQscV/Svu326HJsPMs2sEEsvHqd3KJL3E0J7mQ2ZjSoDUNxSHjXWK0H
Bch7zQr7ceAdHBB+fjFS9W1k/8G2osH+qvf46b0ufzbAoOu81OXijn44RUAZne6jqscfrhtWJ3pf
X8y067dgWHdVjqyYJIPhV2047R0aqkx9INuV9Hc2LeN4nSbgHOkN+dd+rMLuUU2kBRO4dcdep24n
H80vw2G9wSwq7ZBqvBznJ5p45yzzLclxDi7zBnvVL6jK/amvwtgv4ETvgbCWK3IAnSQ0yIs0D53t
VJ8ZbQsYCY5Wb+THAeMzbYnx/WBYICCDyil/lpZL37fnkmyZ03tm+A1LP5C74ffGYie7n2v+Vs04
JwwbTb+xMSjbYDs2bTAn8S/D0RYoHXoWiHiptgjv3qj9MkKs8VDhfRx0KqhEfiLy15fcEMy71BLT
ZuFxCUZGMJ/3qyyL8Q8KQRq8xxIsxmiiXzhDvfhRe1js8j5XWYSF2/E/S9V6B2PQfi0LJlwJrmTj
hOFbNRJsiJDb8iW233Rr7vwZKzK3hQeMG9xwYMZ5ozseR6FjOFsGC5ms/RXHXrWbsddFzTRvK11A
WqKNHud/slOuxmsoB95CWuzXyxOEreP6vqiH9YhjohYAusQVaYcvo4blwIoy2hLtcxJpn5wJvb1h
Jd80d3JOpubueuB/mEGTT0e8GdCKNJ+tJwTstXBs2sslE4zRP+UqK+WVkfh1o45mOd/rsHaBceI/
kJb9bHpjfpsN55pV7Ul4YMtpWtqUlQEAZg27DgnQBQNY4abvVL9bjbOUYZJ/mJA3t0WsoAGBYNky
wY5d/A6gn5sVwb6L6N6GEgO3HD8g1x7chBZ2YnM2uIbzLHXUwgYoOHSP1iGDKK9aXe8l5e7Syk4A
dLaYMej1YXMj7+jP2ygaVCjzK4sef+FLx2PFEP1WuTnu5GzXwHtIq4/Glsc0MnbrJtfIa3TkwBEa
f+wvKK/7Bu6KW0TuZiZDdytYo/lxiV5EIvxg6GrbFc3OxGWbRk+p7pz4znfVZAKsnn0vSYkZv5R0
tXtevEnmidYbGt314tFKHsvE++B5nLONsXWaOJePyfyUVB94848izf2UN5ZH/+fQ7pV8JvNyiYt3
x70zGrFtvFM26KwdaYIq+lc7VnuW5XuHkhhneI2W+SBgsZbhp1X1pMVK6PHOuTEOLoiypvY98pxJ
C42pRl2ig0ipbC9sSd0lyYpW7YYGLc+7t7tuL8RLvXwp8T6ByBvZvFclD3AL7olNQW09+04U3ozv
OWNsctM8dyuNb6Cuuik+mOuPqQCyV7nfWh1zbn9t9lYf2HKv9+8KGQJpDM83yhm9zFSdYYpN75f6
IGV8zBkjiCNA+MoQz/C6yK+yDM+9yZNpCv0FS30yTdukGdjr0uJgPquYfZ9w95Qs7PQUfNzgPQ4p
EXQlgwFGcl9MG1oJTzLdCPeHQ6NTyrSypUwyCR9k821yLzZvqnjnxc3Pwl2OFWYJoJtA8NJLVkRE
dm8DBJmIiaHApAbt9T4zLkt/pxNCj6rCZ9z0mc/6uH8QpnU/yhfXA875HKNX1g7+eBzdgWGfmzrf
5FDkySOAon4ccNQwedMsDXtunq408iDchvCFn9zyJvLaz0FDmR3LPVVcC7KBMyFlFmSbST71h8Kl
EYupXKPlN5ZkqQtxrHGh4bDLCNoT8uYJ95Dr6ZVa5K0i97lel5Qybw2ca02MBkS0qCIli/N2E0H9
MyFWzbjjK+2YaTyry4XAGKtPMw+UibRgUGT7mZqvKckT6eDkQKRwd/boBZa35WLqLXhe6kcau5uM
uFbNm1OkQQvXcdNgqu8GufMWFF+W90O3L4F3LTPuetSlgjGAqjHHuEzEBqKm2UbmhfawU+Maj/TI
77yx/1Xhaiqyw5J9hQjDAExp4l0lUX+Sj4mKA3c6t/n32jsso+M3qBbaXoC4IfCOzck3uFsk5PDo
XGqRYr3+wBHEpJItrt7LwIURu/SPBtUFrBvH7o09CHNTwk+3Cigy3uQw1Pp3F6fcEnONsLErD0t4
HydXi++REZ/6FfBhLSdkED3r2vtWug/s7iATZb7gi/LTcitp39k3mwGnpgdQGKDLBaN8rLJHw2GW
BP/TZPC48eofakNQ4NakZzszq12uE+QoVFDyvD7gqTcPgoS6H3EQO6QNzXFr9yDxJ2QqQz4TtPwp
ao4eWLNfhyKmRQ3UxRPxq8MAot8o6dSg7q252UlVb6p+prEZDPBdRJsbhFh6FlvNC3pzrLYsl9V5
TsGtooZ0b73H3xr7U8npyyl5gZv3qZh48sEqXI7C+N4Xlf5spipw62Y9j8JoCj3DI4huFq8ypCcx
H0ijt0o5B9xIBtZGM9yyWur8cswBI5DPQC9ovHuUfovYBRcMFvbKIcwmrNI5iRjg4n9syf+SCC6k
tFGN/3cJ/DqrMnv/p7amv33WX3geLMnUNK1q+t86mf5UwSVmZSqcsBYLB4Ucuf0vFdx0/xCYhIHW
GCjT0pQgT/5uSbb/MKHhoILbps0W3Lb/LUsyivc/qeC4kUGrSEu4lq0jy/+TCq6jxdZNMvVBlFfX
NoflkJNgWxwwH1C4DnXzMZaSAyxBH4+oXmCsK02NwIITY+DjP70RRXheGDZ5dOGlopgJ/THc5MI4
CxMIjVC0r6RD+Fwo3RfL8hNUSOU7BgcxYhMY8JIUqHgP4C37auvsrBcEf1MVb1PAfEFbWz9Hw96k
bJe5cfDA7FxWt4XeEs/OLhJG+A7fGooW1Sa9ZZpwzwD/6+AwOuqJUvqMghgT0caJY/Da1ngQCa4F
A8ZhjwOPMCFNwQbNjgVR6liyd+t7Qr+pubFnkyc5Cs9sl1MgsVZQycY5HVc1/cfLDAyLv269sRXI
5IyK7I2yqsfRUF8aF7UbsXBWA4+O9VsH/1bRJx5SyotbYYJA1zTRvJkLUIClPLoqOWsTiTwL4Jlr
34FexZkd55KGBffWauaD3tRvajR2pgcqfm2SG6Psg/+O1SrlUc7vNGzFT2IZybXk+ffOjWnT6pk5
7URj4BMfERalzYomcDIaESkLBblJhqoWDEw9Hff4ZOsgD0o9K1jp6fsmbjzctclHNesc1xVTZo+r
DwMjVtiozSjCNdfFAeTGDfGPiubhoKaOi4rjdx2/GE7OZQvWqQxG1VxDo6wgC/YahQTxQwjuP6yA
OxuLxQLRKG8zjPBdN+NaFSaDpf1dM16xIrhnd6Rs0RSCyI7zRMTTOoTW+IQNFyaiemDYjEFzcuY2
qYRKk/ccAyNdUWeHoTmMxx9N2HS7pIQmaevPRSZa5JHwhXN4vssmDpMDVPAOYqrkzexHHv0kEbI+
YFtgDmaCHhgmNQh+nQkBgvNmtPOnrsG/4A2i3eDMx8N91HI3Q8e1XutqImzV6jqPBvRwwmRpUHvZ
W1b0VNib5UuctCbyZXTFX5LjpUpN327o9kQlxYissUxlgx1oCafvUIN83g5YMyxo51F/8wYuGNMM
mUUs7N5V1ftD3ZcHaw0+shAWm2Vg0MrkixbRSyk7teb74q0sIsATS7ljFEA/zbpjxf7dJ7eruDoe
ewOY39KF5ySlKcCrr9iAsUp1agp0Eb3gtKR1JMFb7kU/WmlUp7CkIz2MKLxyOu2hshIWDLi39xaJ
uC0YZPxEU/wL5w3vYCoUuL/gkSzpPmkm0Oeu/oD1XBHln09iwozXWfw92nwocNZCqukqiCIyTm1/
aJL7httgoB7Uo7YY6c5dk6HQGzJyADIeODo5H6lR18Sp2xvATrFlgfFVDOTQY+MBTEbGsgOJRfTY
XRWj7jgX2hF88tPc28kuNrDkU73G3qOBfu4mnLPTjhyCqfFYBdMvQnACFL22QSS0k8aPN5jZfu3h
fx4w/W35IXFywMO3UFIMnkTeNMJfEXbAaxzLHw7w8A1GZZJJOYnCHkxUlXdyI46JlMtWxXSeGmlO
eg9nw06G8SVO+i+wGoxxfZNsKdGkKjY6iYKFIKST2Ue9jhkUqMdI0hdls7ekzNNr9iB+OLiACGV3
+ECpE80OPV+yDLWSWSTfNWPnoj1ItU1jh4y6++xNZrfVerMI8DBt1YDbMndmmr4il3y49mZPVHya
ymL8g/Wya/p4X0MB9mU3tvvcax4dLBxuEc6Uf3Bf0Ah7t433DLo1qO1Y3xJafOBh4WGnsvd5usrn
lXGqxDTsIg0TZARTm2GH1HWeu6z16X8b0gFwRjfSZGGoXeVyKMWNgtHzwfKMeV9o5bwHVbETw1fa
619jYtk4nfBbpMpS2x4KXjCXLnlwuzrBdtW3NdUQWLEzgw1M91myfLIdLiE0JnqxVjD60oH0KvPG
2/Nddz13DRlNh2Zm7WYqYgVegzvJI7dLe/fmv9g7ryZJkTSL/iLaHA37GFpmROrKesGyFBpHOg6/
fg85vWazymznfR8Gy6numqqJAOcT957btgMCS1ZpODnncKcT8jNsM3nS0GrnljfWZMtnphOQfFkN
NUH83FZlCQsYPUY0W8YWyRhrMiZPhhDfioYFaFhDokBotxltNhSOfLcJge4l4blz0EwH9m6HKkVj
ineDXAPGxkF7NE3nNko8HnbDdLQ33gCu8u+3fLeR9h+7mcSGomCVGhDAvXwL+eB8xGS77bxlsJaZ
YCCcsCehqRTb2MwrsDmpu01sFLZVmNQH0EnfmtnEgpMajDDNeWdmZPh4ocdmWeKQpPk1Kx93IWvW
nQKmtfOdwNpox3DPaKjJLTJpTtfonzd2a3fY9TPj0W4IlcK6zaw4dlxINVy6GGyYP/k/DO2S2zIT
iNqTc35CuAKiXEXxRxFZ+Gjo2pFXlywp/BEdPQ6XZh+1DiPoZH7QWaJeiDSEDGwyGGgGIJXwdUqk
hLN8hqQknxn7s7AtSpfBBv+V9KKK9Xl6JJjjMwwbH5lh9RR4xCDb8LZOvl3EW2KqpyOT2fL6dSGN
Cxy46ZxmsMAMkr5XiMgf2mb6FkyM/YI+42nJWvHDHQDyiC75iK1oV3a+j7cXvq/y64Qcb0AN0BBw
eWY0rY3hAJPwXtQ08U6Aw7qrlPmQKsGvDoskdGjzMw3r3q47+djPDOPZaR91ElprH4ApFtI1IDx9
7tPvydQ5EHC5fP3Uk6upkDwXvxqcW/wVOIIQoyUZiC90qT8mp76hWQqJCSNLp2Ejc7JafKhRm6e7
Ek/rlBMEAPrnowYHwRcQbQZXGOcZbSdYKS7ASn+0AHx3vTEXuw6Jxw5vfcS4sMpp2gihxYkwXAOA
CtvYy8WBou41mGq9t+jPYY1E26qBtcDolwkEfdTOydSnRzpMHbe7Frc3pmvbfTbJDdiFghd1QZ49
7+eDiI36d9VmL66K+/e+SwDITAnhu8baj1L70VxQ82ZA/Taafn/qhqh+wVo27FoWSLAgmuYFAx5w
qMxK8QX9IAE3Jc1SlmsRaI2LwcXNG9DWT8pKXst48rd9AhG9sC9WldQ3jK1gXEoxfri5IQHVoqzD
TI3EN6FHTrl71lExqGNZUmEy4BsOJFP79ODhq3Klesl4R3tz/IgdmDCRBIk16fNrVprBm9OYhJ3M
VXdwZwCAIz5kmADeKSMq/liwfbp7cQt3pBmJ3ayTJ4KxH8u0YojxdSFFYOza5gpme7j2wRImAoiQ
fpz6L05BcOKQOtmjc5ny9LmyfElEeD7t3GItwtl8NTG4gQvt1zkPQZwSTV4ktbz2qt73o6mYDhI9
1i/RY5Hwk5PyeqAxvj6qLBeoPbAxNrVgtbCM4ZoZkAhwmCBup1MGZWRrFipahwVctrav8hOkF7BG
2scBANdZrdLBTcF6N/GhLZGaTsr2rmYdckPJ5BJTrkxWRyYWshkKiiLcFLr5yLrmavUxv8L/N2HY
6eOIBGUd44NmjJF9aiCD7I3a8kqD83uJVz+qnLDZMR/OqdWMTMU4w3uCls6Z1Zb70sTl2zTdK2EE
Fcv60DxnWXBpB+7TILZNiHRcRqgBMMmmlDClrL2ib2DSWjp/wqF8tRCSPiBrc+6Wtl4xgmJKz8v0
MW0m2MgJGN8wafA8sd6Luc+RtdQ+GmCXeCifvz2W5KNtKSb3ZUgEU8FNGFutxuY9brx8Li5Nyx0R
F9NwEfrDGz19rBAfbSzO5Qf8F6iXTYJGT7gP9pbhGFcVzR/2XI0PIdn2QAc1RCqDuVsWp2/Uqzks
YkSAra+Og5eX+yQsTSZ6GSU8Y7F11Zr3HDTjKvbJvrb66YZJjoPVx26RBIDrFQQ75qPpnwDLNOvq
sTiDByRLousNMgF5dJlrDeiWk7AgHbyEOomAiF/t6bc6bRMz2MS/yc/uUPGO+Zkynw3ALN7RL6wL
bomVie20ImHloZEwKvPWi1cmcqDenF7LTP+xWARgocpQj5Kpojx2teHNNc0DcPQBDD1qdm8RJVuJ
f8PPwyR+4WaWEo0whvJw0zdnj3iM7QCc8CGK2BVbuUInahpYxBGKskYfq9Pc08mphdWJmyA8xn77
EvsMU8FzgUhZ4J6p08fneaF+fv3EFnEbdK1xpEt5pjhBEeXRRo5e8EvkgphzCbahQTLM35mUDzsC
bTAQ6nTTHcFYRKCdVF0+JZ3RniREJsD9GGCL5oRNtoY+Ueg9ApmHDrz/PgsdtFJjqw+ZFQ9vpu4/
PMaLWF68W4E9+YZAbdpRMLAZUgYpAoCFjgE+kIPfiZ9hTkXB2ogCHAEK+0i8PgNundYZPhBmFIdQ
kKfeSno7Vkx45VkFpGdtziYvjYPhuPqgGgIuG2/AYZR5h4GR7+lL+u715mUcYo1gv4KrxAR929nG
uSIx6TK2s+Bps0BRpCciTekkSOBhQZ0jq0tQ+rZ0UYEt1oZkG1qTWfCQWvo4yArR2ZS9OQs7gAkY
+nZs0WtpkyEzlBMDyYU2kHivbs/425bOr3D8BEhVHu2S2mAuGlxoKXEmxBpBqVkuI1o1XpQ1N5+N
6aSTI/6jdtpNCwLBqTOWOMPvyZDlhkK9PE5x32wUtcE2BxWyDixtnjAPsfHSFnA+EjiKsNhjIbCu
cz6v+8z4Hqli07hOc5Zuo85+bixLFP9S5Eu8OxWWDRJpG3ZufgZpgNzLLy5WSYCGb7Y32I1gg4uA
uWHaXQMZI70IHuQiRPq6mI6Wa6YK/TowdHRrymJfAwln8eZHC2EN8bsMih/ebIKrszBkBLOxNXSA
fzlhnuimgECYnqZgXLlB8ki5O2Up+2J2n+4CwiB7szuNMV2akmlOJ2k9Rmmgr11sMs0QTXcfEtxh
JRCnJjbv9MR6Wwj3juNgvrhtMh/nmS4UVQIbfYbr48LqiPpiBnRmhNeviylJsBnS7E68RLsLlOI8
b6arkFZ8aQzcDEXYkl3rGP11VsXdcZoPI7DVTS9MThBLySbSeBJmYO5hOC/2JYEdyVkoJEjhblWB
mS8f03ydWMHrIBhKJYWb7qQkEs7rqnidg+y5R463JZnP36ToCA9T6W7hfvAGdGlTK3cot0GZZhsL
Hldn42RpeKPnM+FjmGDvU5jq02CN80b7bflgvmUUT40qxUPIw7/KRGTtZ+cRwn+6iaxqH6AKY3FQ
OadJkaddM44AFQJLZOE86d47z6J5cRcQjL9cErTYrIcgA7ZJ0t7DDgegR9r4l0GsyeP0lIDF01U/
vWbFcw3OdmPWETZHUYtdO3kefazIzpGXpXxC/q4tl2hVDc0tFk50Bh8ZnWVYW9vIEAz6y+LklRly
G3zHaw8UJa6U0MCrz9c3MV0zkPFtE0D6TeZtm9j7NbhBwHbVvdNCoPVa9LSk8zpbDOnh2jFhuwqr
udcDdEVBqpClxuBUbenQ7E0gI/Wk6zK8No33OGa3fMSFh0d/PZbf4uoWkFJyxZcwnEwvNG5fl3To
llyV/I90ZXy3jNZ9SM3RwbetLCbhnsPxpYN9amKlib0g+WZX5sCDHRHbqupPHDYVo61lBldbF5HM
GscjrMw8xzQRp9aqAFW5lyXEFjnPze3rJ5PxxLrDcWy28O++qvNEMV2YTCPbxUH6vSzz19luTSKv
es73arGcd6Z5oUsJDlZAAIaOs1NT+vs+yPJD3/nuPjZaPnzmkaUgh75oD5QqHAfkGvFGwJ0y+A5H
gVYWC13zxhsmo7Fq+YyU+acGHlHKjkwQpyP3ox7P9SCw85ZLSTJWD9ou0p0jALE0ncOBJl6ASb+V
dqvQVsIVNsk52CC099n3LoetmfI4918awIUFOwaXtFt35T5tyExazl/fB6COZd7byPCxTtOt2yJJ
LYwCksVgc7tXnP6lwjSTZG57M307P4+8gwc5EtkejPhUZ7HJKgzFfSD20xAh4izNYENpXoAhbJ/N
Cd6MGtPn1O+uUZUBb/FxMCnhKrb5y3a0k8eJbHVqP36pzmSDb3SdNF6zRZCBL0ghQk78Ze9l9NGx
7nu9dxtMLVXszLs4wvanZAY6YMCWoL0D1qvqSiF3yikILhZ6aDx1TWJgQCi7QyeSV17WExzHQZ47
6AApMVuHzv2E3+XhOJpeA2eiJbZM8JlRXM/XPDN+OWHG2R2mLuJOecmAsT4WlMtULcTZmQvfjvsL
dkCDBV8wq2R2AURWwjYPB+coXawas8S7ofGoKZi6esbEKCeDvVXJ4symc7v2YNaXQ5vgN0Inybw/
0HldI6f+jOLM2IZZXW6lnetzFvb67MW4Q5AwWdtK1d8Mn5hdmCI7STZ6UI/9JbE8//Z1CZh5UXng
sezQfKMsrrsZ9+zgEFAS9B59eXsnrirYihGVehH8wgfer9uSBOVsVJATegYruTvN7MCD6aER6Scu
8XUtHGBcWMa7MKwPzhd+cbmwESlPcp/W80XmvnMyu4CF3rLi+7qEiQV6IU8f5oGU0RJXZ5Kwto0S
IFGpwiefpqhN9NXKMxRNKhqOeQ/FxCkbqp95YUghnWvMcZ+ALVvZBExOFlvIehawyigJYBhbPCLZ
H9T5P1Qio5NdobMIsWdKPfE2bME0OprEzp41JCNXOkKB52cym27D/yQw09B9UGhbmXFrAIyTtW4x
Km+zNn4Jl9k2VJDjWOkvb+53wlKbdW4ymhwWrGuQ3AYJCMGD+kronolQcvxVFamxGhr+Bracx3Nr
WDCHzR4QhoSCuwszJj0NNoFCtM8Cwngzt+T4EI220U2/k0P0LlSLiB2dsDW4r5EynmVm1NsKTGnY
2g01efVWzN5bSrh32tj3JukWrcaP2LJ+mNH43SUZXAs8vKTB8KVHY79JFbrMZnJpYKB3wDMXyCSI
Jc9tYjq9aKQMJcSdcxv3jcfLrSJQTnA0L1sf/k0jBwPVRxFvX0IWVOeejYg005rBvuO/yBCxcgzl
/R+mnZ/63+Lf+B6LKZbVP2cvBACA/pOzw7XwlpiBb7nLyo1G6z87O7QD6oHAWrVZdi9GE36gSnQ2
HpY3fAJZtB8q8eASUVkPmBE87VRkMSnY5AEijpIWhS9YhED6c/hag0FIZVGsG8/vGZJGu6aOY/gZ
y2uiCLll4+K9nsJXpGM/giQqd41Lsizn7qpTGATYJbO8KgnxcTJ9gthwsjumSqfW6jRCffVaCAbP
IhLuOWvhVvuld+GPe0kBZm3SqP1UJ+n6ECgYToEHSZ88Vu77tg8Zrev2UA5sQiyh9M7L+99thAw9
N+5FipQ3qV57oKboNFBGw90E2TaNyQkXLwNrMmsi3LDnaEwpWFv/vYwCgjFCOd+yKfsjI2vc2BTV
RGhBz8gtcXVTqBkVSD+Ps/679LhbWFhVlXeqjFLB7DKf/3/r/H/aOptfCS9LzMX/vnh+SlX1+7+j
sJbf9Lf7yv/LtxdVceAI8kQsh2fkb/eV+xd5L1YY2ozlhLcwsv5OhXHNv8iKCXh2fNh/rumS7vH3
2nmBZOHKYo3NP4eVFZr/0tpZ+P81GMYJ/CUeRRBNw47bMpd//k9BIgIhSx4kLHgFiXkiS1BZMSA9
lE0ZM/Wo3YsRsj0ol4WNZW/cHHV6Y/Q/VSjSjb+8ZGz4VjxLoVgPJ6+qMRX12a8uFYxoZB2sQDUi
umuQ9xB9geLXLX/Fc/KN6MiCTJhzFTBmykRCtASNY5q09RmtJPPZBTT6dXF82nJPAjOwm2aX4Ehd
64b+JanLGViFw5I5YOJRC3wqOBj781hM3q1sqxu+fHF0LbK7QcT3u3CZA/Hk8habwLT0dyepzEvs
1BIISPldFwXOzkQUZ1I37xNg5JtvD/591tV2GFN/59rtAcIRdXHLviVXRv6Wxd2LbUUDCxEU6nKK
fnpsXs+9TH717UjKpsKE0Q15fIIYs68oZh87z29Y/So2IlP17iMyA+v/1AXYLydh3hEhNHhq9bhh
OW/elR1Jkra6916a+m7X/UCjii7aKcj74HxHvc87Yiv6eddE6beRuJSApMJNCVFhRyLaaeKr38re
s1YhL6WDDepsk9e+gdhYjtfCYgGGfMha0VIZZzD1M82RjlsXLK7zNKYK5OQIeG+q8cfnjIUTpIoN
NO47sarPCotpFWUvhq+zl6EHm+GWAUI+tz/Hi1Yhl7O+4NAQ65ZKdAudV95qhxxPaRTMlRn8wN6k
9mIoo0qN/pSMOb/zg7WIhu5uQb7ER1f/Fip/c6WO3ws1XVTqvhSij1Y+aoSt7cPZacg250v4rNLO
vfPqMGDgBt90N4iNAQJgFmH1gC3C20XaKQ8k2a6Yn/ibls+DTnU3/wSbHd1Sn7d76SUJfOAUW9h4
r4uWiNj+MNRoNEWDH2uAuHEactrQFtfhJHwYxoFCvIAioexFdJujMLqaRgmUS5F7Fxk/krhPoJ6m
6Sn+MbeA1YP1dTYofvNCGm9+PD+67N/OUc3tScyXfCJeBa3+lH8KQ9znfJA/oast4EcbWgeABMBd
oEVMA1tcXUFScgBmbHD7vINXEdsg5laY7WVAZ2bdy9AFA0NNZmDm6O90k5t3Njg4IjCUk9gAWOle
obQrLeY+2OS6x6gJ/QesHPhVCNZICqfdg+iR+4ajCqO+H63yNF0WyUjtHdc+Uob9SWOCfSzuyC1Z
IumGnS0s5RFQGgZCPuqr4UQ3l6fI7PgbJQF1VbgA5fv3Lg5sOMTWjfCrXTwerZwtlM+QkjKO58Gf
CYIpGvb+ZZU+2EmpcAum9mEoEkJr4gRmCCr4Kwwi7JkcEOtGpeZBRx/VTNDslBDxFJU0ClUtd7Uf
uFew4Tj3SmaanksIDjIxKqR5zQykPyPQhhot6maHFS3bu4p4aANMKi6lMQVOlfsXB7vjOuGsXLnM
fyW5r6t6QcbbLK22ZBiW53jwp73tPMHBDA5CwMILnIrdYmVbB8NzjhWLxwvgExuJPY4yOVkbtzXu
CZkVO6Mp24uSKPOQeThpmp11yM0pkPBrCUdj9qCs5ljjNnGFqCG3HMpNJ9moMJpfyr76XfvlCGBm
uKEqJ7fC5Gnlu31sdKmOnB4Efw53Q0ZyZw394n2nxEJ1TRcyZJfWRDuji5YlXFj8IOtxSy3qP/GC
ekCF+UQkT4uz4i3RxjcCisVjHkA+CzS2qRLV5t1HA7crlIW1tsnVzdFk5uU9KUckFCeXrJD1yspw
kkPmyp6EwrpLkEpbx/XOmB2L7qqzl4/LJmoU0WzW9TB+CrlpsghRgdt1Wxp15xL76jsRlllgXSIV
7UKzqu4uJn94qO0nxzj2YGiyU6A7XgQ5jYZC4FBnySEpaDuq2At3pUbpIAmxjxuhAFZj02hC5hLS
cbe9NbubIeu6NTjF9UhQ2taokQ4MjXwIzZl1S4U6n7sNIgaiCfgI+34oCT3XBlNLJJhhG21zOAMb
kP/oRAG6lZ1A9uCl2O1p/+5zbB2i5nuuC7byxvRUgFPc8M5Sa43mKXefiyj5LvphE3ZefXSgnLOf
ILxYOD8bc/6FRXc96xC51g/CE9mgx/a8D3C/xMDXjlE1PU9O0G48/zhNpX2hgzkXZcPtww59zMhM
zPDlH2Zc2CtJwuF2Ribt6iIj8gYYis5zTnb/PpCluA8zyXSo+PNFkHPga7Nm7n8RY+Gv7abA05Oh
5Eranto70Z++J8+UNvFa1QGS1iQlFNeRb63RkIEWIqKuGwdSL7Aabu8qZEDC2l9fbUjOY12/Oryf
GAgzvvCE/oVyBWmNgbYft9Srbqdwp0xA1ZI9QBwzjcxPaAH0AmBfkTPfHjm8/K1XGN8KVGengGd7
MzfEOQibXVZtjRzUVmOguzB+4WIytiyzB/iNPnyqcGYCidtlZQJFcnLT3VRexQZyOORKHNpCAX1z
hl9NQdCuTv23GVGMqxLN0th+AvAHvgHX3aZA/dA4onq1TJSgzKZXEgDbtlPUSK3hwhQUyKvGQqd7
J0l/N6nAIjS8gN4Xu0Vj8w8buuej+/lCCCa9Zh2YrLLRI34zz9+6nAiKVuQ7U2YJKSmUDWVGeqcu
BEsiKn7PiukhZPCzTxcw31zrrV924ZpEKXYv1DMZcdZnkm4qxaqmgu7GlK2yruiwndrPjpHV/Mzq
RN1spx1uAKaTHbvt9WAiNPOtUj6kTGgRBZD2MAD912kDAz1xN8AFUxYQUfveynk3thQO82BEl4qg
sI1Oc2c1EQC/E/Tv/hB/MgIiMHg5EqNZ07oPuJ4SFsk7ZuHEkSPB8LvMRE+OqbmOnWsrzU+rIhGz
7SXJEoXaM5hldlfmR6yjPj7HS1xrQsyNYljnZX0LCaIiIbx75dDDBWw08RZBw0s4sIcekqbBC46a
QaOv7lJ5QMNhiil6wPo+Sz2vagqJMhTxluKPWIVQN5uYW4lhoDvsFEqFHgU5frt+pH60K8RYbXGs
ifDZFpUxbyKf2OJqcfc6yTJ8tc+mFaMO4W20rH7Og0FFuPAkUXzDMQ23ZlUUK9eVzJjwdhEVEr1V
vMkPo48cRIGITIWPKZnd0W7I2dfI8nko1SkzinyvbMQV5CWBRiaaXNFIbl0flxcYdobEoJRndgZk
pvXELpa/9ZiVLCnDw+Sk1XV2i++pw6YRocl4gvS8BlWgSfiKfg49FZG4I6ekgsGsThHbt5BOUjFU
Fzsvqku8/FRnwGkamx096pHqWvsiuuoMdRPPfPqzkMAty4PRWiSFN84magzxlo6/FEETB5JE5Ave
oOXt/X0kO/Yx56SUYToRJW3l25w1/3uCfnId25izeZAudeFmJ8BBzSP2NVagpgJFkCN2wWovyG2i
+DQGLLKk421rEh/XvRHFFwys8wJzY0Faxq+9bcgnRzrbgQcHR2l0z0G1LBOr/BD3gVwHwcvkds7e
Hwj7oggfYnQ/fjl4dz481DNjG9wL8W0YzyF8mLtfMKMPxdl0GaZ7tp8yaEcEEpED3kaMDs1GFtR9
tb12HO3d0Ycz84qu6XJGce78kB6jAhYAlc35Jp/Cvgve3VC+zI6vHpx+NNZpaT5XDDfx0sb3JAGI
NuUQEifDFJsWuQ8mNeNkwqlcx3q0tyS/w2jvK4e7Bk8xdGEXcp8Rbyc7wM0wtTZEjUnvU6snrIAT
JHaHgjXvfB4r174DBv2pTZkfCjRTm7GvhpeZPcM1S/r3qX8gMik8jX303iuc312t4+0QSDwByGbg
oMEuTjDnxMGAP7kv2o/WSkndCcRLG814W8kcWc/9LXTb7FCN8ztOLP/QU1Eb1L1rA4bdXVGQ7Qdl
b5ocHwMqgc3AkL9Vk4NdjuwThGg9QWPb0L6aGSYiw/d2slOsQLFEEi2VQCBO9KoOS8RTvInFnErE
hyUbgN8pNriTHgLspMtPUeYhLcpzax0mpG3n4YwRrK0MJK3mNikmdiUD07YgyU6d6N5JpOiu+Mnj
46irp3hSpNe4YCjoQsGVMBLdJOkUXqZahuCTwpOv7V++TVaJCzn55CZomUdB1Tsy+aQeBgg6jCOp
LI0eTwnoqpMNkg2ZDBnoJZQOONL+HVsdrV6Pw7ruxm/p8lFYYXXRfu49t7K8B72THVBF9zxgXJzR
8tcTEAykj/YOKWr3aohyFSaquw5EM11nnWN51vGrEv1tnIPtaLS0JIDW0YUdA79mZuEuXqY8Iomm
7HbRgIdkGscGY3Jq7uIMConvnoXyGybzjvcUVLO1acpqp9mNHOyso33JY5RS+XfLKcfj7Lkntrek
bcwhRqU24cGVebPn3iOkm5iqerbO1GQ/oiyVV92zh3I7kmEdbr2PIH4NDGmR8qR8DyPM98YL+rUX
sOS369Q+WmWyqzPhHGLPuvtTwsouWAa2Jo0VQsyiocD3nBR1U6hY9hjNfiIA7shWaN2L1H8fMeGY
Htu5eBY3oyvkNefQvUYGsX8GzLFNGEzy2OOI35oicXa2nePNq6ihlGtsW6qHR42iDL84Jo851vCP
pF/fMJzwhqI4aU1XnsnP/O3NSXAELBataweIHikQ4950bOxJmoC7kbGgTHux4VEbL4YU+bHogR9T
XQXfCzkjl63bE9LuT5Yd05oYP3kshwnUqpw5gBCPn7RbRqtqDB8k4q2KnPVeMTMm5r3nkyQCDLgn
Al14XhVPMKpBhuZw4I4ssVGj88W06c/Qi9Lnr4vmPYwKkprB6Ex5Svq5uRIttx6RDK4TTwi2+lyC
UnrErAB2IRbRXLJKZwdDURI/BEVjneIO7+/cmciy+2nYTjWdD+Z9gMpBYr9OnZlsfOH5j0UVutt6
yKut36A9Asshd0YeBSeiHJ8Q2tC+DbV3Yl3xJxeBsSc+I6bjMuR9dndW5LyKWTi7Bnk0XrspO9QT
6Bk4KwjEF0nkwm4IF4pDPcFzCBayQ7kwHvImoW0pjfecKfALkq1mVS5MiNiHDjG4cCLQk3YH2wrN
F8d0WBotPAmYCc2mjWFMmAttQi7ciXkhUDSgKKKFSeEsdIp24VT4C7HCW9gVBMRJSjX060YRq9ds
YVxEwC7+f0L7r0xoGY/+7xNaSqLpfxjQ8nv+Nga5f3mBcIUQtmAEyqjhPwa0tvVXwPz1fzIGudZf
tsf0lVe9sJjJ/ZMxiAmtaQo3ZILrB5b1rxqDGOv+1yXKAoMKhYV/PrTZfy5R0P80oZ1QNbfKJCIk
D/0Ef6bkWdEVEIHMfcqiWO0snG2YWmEwuN2726OezJPxU+ASWKEDo5XOGkYqoUOqMHXRIWsmnl4n
uKf9JC8eIR6RlsPaizFN5LlyaWU4Lua8LrbG3M4rFdjT7etC1PTW1rm1qZvil0M/1GTDnsUUFDo5
5revCxNmKPIiq/aEJsCo++GN9q7wyreWxRg8nzI/R3lq7ZWVPhoZ0b1BK9u1NVrVzYlRsAQ2uQXG
2J58iWNkDJA84SbggLVQra+IkVV7O7GWaNW4uxWcV4xYyCUkBaZ9BMGPKTL1zfeEcsKR8YpgzldE
fPNhQt22L6hnaqsOXwvXu6PXGZmzQU4C32MAOm7BvqYDi5VEebyhmANEAl4g44SRVqbuV77t++c6
dY/Z2M+3Yrn0rAaFNfmHr4QTtv3YvNPb0BnuS2Z6GuwFxO0yGW6xzWYWONPaLyocpHMdveUlzaxo
su7oGOnr0DYJvmCsxN1ie6lJhbRcoE+kEQ5G92TPHqtyoN4w/XA+9O9BVlvYHxeaewx+PzORqAwj
+/k+wW+LdYqDESWHAS83LRFJ92KiED6rUdrfJpfijOYDulpt7020hS9VDC6KN8fZY2VHxJ1I1kQO
NmtAWji52urg9C2iWAVNUYM2RkB1MSUmgqInIsol4Wk0iWWSGM2bQiPMizR2BDyuwh+TtegBH6gZ
q5o16DN6iFW1zM2+PrMmmJAtWZty7AdKWqZzduDIXRjURw8ulFvyLfZDNR1NlXxM0isPbV6Laxib
b8rCkkP3+mwYI8UH3ReRCVW6FrLMHxzrHWmbhfofahMqrDpNPtnG80ODrECP/u+C5gnSNdgAuAO5
PxqHSo5vk9cXuOT5o8cSpgkqHcw6fnfMbkU2j4+uEu0FLSlYSHKHUpYFRQeigSZ6FdVRudEttOtm
kSCPnvyZCbvdeQX4aj5QoPSCgpFERAFsy7rKP2GWW7eYsUs+V2DVyLKgEYlXxMQyAiI7BHlQpY+W
DbtgzsN67zJntLusPnlRcnK5I5U8VUGcA38gvtQiXq/uST01T24+6D0MF6C6jL4RP03oPMCSTQy6
muxAjCjz3+qxGkASC6KvKK55J1oJQg6sHESpZgozEliCB9zR93gqYmRMKd9tyNeHVA+T0eyusNYz
4GwpO/T4OVoOQU20O0lo4A0Y+P2Tyva6TP64NYodF39P0on2wQYkytAkv4lXr6A9plsvMLORONF7
oF5cs0wPmTwQgBurdOEOTcFOe914mQPyIVLdH8zyEBG5e3EQWVfIX/wxPgX0XiN2xhi9wBn19AaY
3oyCSxsXwsGVs6/y/mNyTAExyttXM51CDIX3onR5cRj6sGkoP6VHyBDu/nFbGZgmhQdOVIzxh5uN
f3QXKZyMMIczcHkz+VJXkXSsEpRDhkI0mBvpAkUvpDlsGXPkhLbYxqEY9dbhDbNjaJypotgOvoWe
cmGfguvdVEMyb8w4eapn6e6a2btX1PUXxMcrSH2AikwHhB5WHNNm4hyajOqbKCbjcrLVDssEqhjF
oC95HZpsq2KTxHI9+ysPseWmLnyovZI2Khjfiq6F7N3Y3VMtlbd17bJYBWFwpVf7SKmitlYA6Heq
8veh55Pthmwri/gurPc8sYNjigSWRtx8rr3hycCqtsoku3CIFxuQ8T5kk5xNlKx6vrYFMNp3t8CU
7bZQyB6IJqRdkwx40gGa8wx2kSN7Y/A8wfjlD+z0ttWoFMZQEwmJF4pkx3WiZXCIM3Fn6KiBIpRQ
2JQNuWHsnocse/NEydNm92pPvtzKITcA/3s/AuZWb3GkvrnAvzemGJkFe3m+5z+gRAZ67enBVBWy
vKiRG2XMtwgvyYqE0bHr6R3MkRmRhxMACFRJFKT3JrP83RhH/zGy8gdrtuqNxjXhomxE7IXpIZ2D
M7H375n9yh4k/Hf2zmQ5ciRN0k+EFGwGA0Ra+uDu8H0lg2QwLpBgRgT23bA+/XxgVmVldc+U1Nzr
4hJ7MukOW/RX/RQNmvO/Gq2JiivcuHZ4TXO51JiEtF/U/kBG7WSKgai+3ehL8qN5ZBoNXVkX+0Nt
w5ZT6PyhNm3LBFSN0hiiOFC5sTNRGf/5woMqLlHp/kSUJT8p2C0beWCLBDR2VfAPSpmIK021eEED
+5UAmPKLTFxNJpG7IKxvA3yt4yAtdUj5qOlEX49lol7wJlI8oJD6k+paRbT66r3pO0UEmc+62WD0
q0L87mTtu1c4XEzraDebzZEaZ+UDW1DIxl65HpnWFstGxFhx0AA+auJXXOfuobVG72qW7Y/Obe5M
7XpIToW9ChMQNF7ilOuWWe3GozkZYvlIocED7N6EfwcqAdExLKh1ijc72XJfqZa0KhymMIvgEUig
JwTtzCzMLxRjv/UBBvkxjn5xeYtP/Szcdb3uVFI98C8eUtm0LEzmt9mze18yDK4Vjc1DXS/VdW1/
IY/IZ9VY9TPwyrxOCl9jZdj2Yfgswo4S5GTWuPgPu4ayvo1g7nGMXYMEwVcjM+2ba5VPZVJeA5Mw
d9L9GC1ygzwbEMgDwBUofakefMwG7wpEhG9zQN5Sa6JfQ1STynXNmyOCre0xZoTWWWwiPd/JIr7r
VisupIJPAO67FTqXxhKGJZaokbbKGuA1bdbiJ583utK8vZZWJD8LBrdyuRHGnH6xvw0rIzetU/kS
R/3bGCfboNC0zbbuumjP0xD78cjRI8nd6d5OkvvLQPQQKdlHGC7IiNCkrid1u2a6Q1GPRJY18vJ5
FKHJ4UWB+9YfjpHEO+xIFQMKuAkWtyRspiQ1aUyaiengHWu5rKXmbqoMmqC6hDp5TUtWrQSG2Bcl
CVpTrnDNh8fesjK/X0w2IetK4zCsIKIQrLPUJcZiDCCXJuaOfPNrL4SIFOhI8jYd7FT1Pc2u/sBt
zaYwjzCWFRDrZnJNv0Mwiql1eWm88SYSG9W/Q4BxRPTeDdgLeoNAXCO2C/iCDJ/PMaLa6DnlLyJC
sjO1KadYoT1lY6X7ZlqexjCEn5noHAoCyItUiuHWdFt/EDMUKyu+RTbZaBd/tN9EASybKopIAMCN
DsvkzSBvs8HlgGy5fHXAwFyP38rsaOeOebBJPRfeWl2qJxzrWNKcn1rgWU+dpoFI0TjkF1FooOZh
Fub8+CX3PkrMmpfZTKwtp1g/Thz9kNXZNZ3Hi5cWBBj0ZsF3dfbVQBQx9eg91finK7WgG8G0c7ut
PMKms0R/ozdosULK0LL3wEm8Cz4/4F7nWP8g+ZJ8dZJ22hhdMRwspSVfC6ntFYGQ53x4dfI4OhZF
3OHnqNV8/HzpdZtybZ6cnctzXTU0VBrezOJYqUMbTdrl88UK2ANGt2KKQnJ55v0SV9GZnMKE2Grh
ukn16piUfXGsD2aRuO+DILbqobMUueacAAbO2wSOLM4z72HHKWUcIW7j3uGwEdmc7SFrASMy+592
1zHwjlgPaczmlH1yM2c+CKPLXvpWbRNoomi6WEOB6LiE7Djy96emp/2XIox8S6Kk2Xjy2Zrr6Yh4
S3wKo+Sge9FhLCQBA5p92aEz1a9qVf5inECaBEHzlrc4bcSbG7viIFEI+Dbn9jlbXj5/5FrDIcBg
mdjPhrGgGWgUz/iG+61rgEnqx/BLsjBHCwbHNNgum07rvFhenD91XkWUsbI5V8VeyimCo2DLI3r8
fOkDhmkMjr4P9ZcOZpySSU/gPPvVR8B2xtmBkzNKddUJlqz7mMFxah36mPAhVDCFZ9hdDwujtI3z
4qtIDmSn9XVMfvc0Udxkd9U+jIZHRYnSvWlHnu3EChEuiV1NfDkbhHjW98ggllMMEx8wDTaQzaXF
A/O1yWoyWUKGxJMN+eJhg3AUuIgG9NxgxFcune2bNClL0LtXEKE9PXZ2uw/rFByQTN88y7K/akJf
0W42v1amq86FtkzgKUc5xbWH0cSN5VktL7pGdqYHPIXzXtxCI2cVNajhIN2oHeJxLk/WFO2TDpd1
DnxyXU/GM6NQqKoOwnLGxCNerszKHEMmWaW8B9Wb6nrt2Ocu4KRk+F0PdevRsLs+gjF4wpyeH6qg
PHLLp4K0qZ9nOxL3WidorgYXxEHBRaQyLQe0hol9PsEhqBrZPkflM7WEJVt7RlWVC0rIdDpvFU2Z
Q8kF/1Of2Sx66Y5pi8LqBuQ0OZK02yGKm13X6e9Yyrq7ZMQwZ027IebBTJYnpKGm4Zp3fPOnILN9
9tcBZl7gXTUGHVlHq5SLrTHU6T+Nu8xn/LCzFKQpvZU3x9TYxFlmC8+7m7xLYDVDe2OivR6j1tmk
MfAeLTcT7moaVWPN2GzCLm4osqAFcVRbFVcOMYqgwTaBmbhpS33P1a4+j/3S9xmYFwFm8JzgYU5s
aKJOSgui0Ix7vzijPHBSJQ1kk94YC0yIWpViUicnmKEOqGWkNmff2sGCtzpQelKXzQsMo4Dn3ukO
UeGFvmr74BwC2Y84B0DTMr972dydvk6KypBquaBKHeeZ2xmPnEPrirpRYzsMqKi0oJFGlSYXH2cX
mcA0vVINX3BeTeuqm50vhke8e1yCOURFsNaGCOpzq5GvG/G22Eb5o8P2vOLkLR9wqYkE66yzHHqI
x2gVUVXInuuqdz/UnAe+ZaIbOIQFL6GJe1iURbtlOphspNPYPrOMfbuEwgy9luxXrFMcQmIs9QzN
e8N8nnUHL/6YaRRjjc+svtmeJGyCDT8HPuKIpNsKByz4lKfBkyaM13gpHdKi9tjVojlCNEpWTup2
V63SLF+P2HNRalZMRV6VNyIB08kVDUVKTETtsLJMNwbvK2uev1EUX5TUAkwKo7pyx3VG99b58wVd
OwUBzYszafoh7mvC6KCjyXgVB5vvXjbhmrCWROUwA4H+/BHaV3z1Ri52EwMcnr7pwAHs3E+IJEOr
/zSJrzA41fPXy54KTXeVRmO6j4h/71S4l5L7YgibemXUbnaA59fDd5fsmIP7hi3ptWG66LsR33F9
oMNraJJoS79McU3thSUZpcaWIRXaxXzvyYBtC3ii66YhH9lI58qbXx8sJoh+75VvmgfOBvf4dKCk
ONoZkliBgjrfAapYiwgi6QxLtLWi+ok4j/NlLMvvoC4lqdSl/CWO012hDz+6LvQTbijfUizd/WQe
M1Pj/OlSUdQaPB/G0hUFs3oKhHvBGDjsDad+CYOp58Mr+2PLlW9rqbzepfOHoeSIGMWpJqjjYh/a
5XzMpfWz9vC3hW5wg5ejX4t8/u5YafEkSyboSc/FBw/nKuC9RgQvPU4IBjzjT6dgrU3GNuHOCYcl
DH38oDT/DoRMbdUtlBBq35a1yAojKHakWtm2ifra0syYUdEOSgx3JbA6bZoR4cuwumKZ1RRHQF8F
2WdjXtcGzZVJ4FGq2i2sNaLQLxoNqoz7AlbWa9XaFUa8jAyn28/7ynCn49Dp/ckh5NOzhH6BViSw
AfxHcf+3FHfXg67nYVX+fwvuX342FHLH2V9F9z//2t9M0c5vaKWWrpsOpEFmvf8wRdu/oYA4iyka
PX6R1v/hiobT5fI7rsSzLD3TQwj/mysaTpewTAr3SNzp6BZUTPz3f/1TTKH9Hz//a2xBuv+rkcKD
B2bz5Vme5TjMeP5Zcq8HOraaJMw3IkonipowjFE2A8fZK6/tjDBsEDgNLzzawzlbBNKCGawXFxoo
nOCS1K46QWHkVJccs2pxO9U63siSRRNpY5cUPQlDaF2c2Abz5DjZ8IUUWuS7BXCMsSrObgBVuJJ4
rHoTmo8sBlITNiuKSBy1ZrL2xO1obY9wMvWK0lkqTYv15FTfuhG/QOHQX4CPg64cz6gOsWGOeyB4
H53GIJcBs3GWDmJeMrpXb67lPTO7K8bg7FiYGHaQRUGP2fBlzLkEM+38mqyaEiYcnZjEVMsYbi8L
T4etU6Odx5bwWZbfpRl/laF7gBXDKNwR7s60zPGYgTW/VvgjVlY7roTTG35b1swvOXSuSi2/cTSf
L3ZQfgfwSZrGci8dwikgW+LFZg9Bpn6bWTO3WHjmlSu76YEhc2dXhkWmtrExCUCMdOHu1CFiIt7R
XxpVzju3EJTkqsk7EaT/2oeU74IoeAsIvTl1K9CIl0bCxZuVRsFX/o1y5bmhvsWtjEViEsVmAKm0
7pA9zzGlxVOejwzlmaB6+Y+axDCVDHXlmxam4UTuYBwtFWSvkV7KnUHccKUZQUrYW/TX3uIW3Je2
ehDd0eGxedE9qM1X1VDd9PkykQKjApnPx1hN813ZNyHS4CpDXAIZyu/aE67F4Z87RBSHV7u2IGtM
eF2ILq0we3wHALuy8WMA7SZw2JSeztBS6s9dk0O2Kqio4Ivg/hzOFRBh+ASw+aejmNliMRrEJzP3
a/WEAZ0R+7LK9saOPq6fykODydyBxokGbgDCEF4mRPaZPuKsbZPj5DHoVH2DSbInm60LkugjCCA/
1Whpyssg2Goe4T1Xi6qNZjELjUGegpXIon3cjOZ+iYzpzAd673eLQrGVoh0GsoToThQi6Bc3CQ8g
JJzLEOSTH0vqphgnwHICIk4Bxmooh+AonPrBfS+Ff2Prm0yfnyIMe/u5YzaDY1eDv2kDQxHBIwuT
q+21kz+JKDhmMzhg164gzHWTsbMxjK9i9thNnrC5555TErmH+Q1VJ7mOkM9qPg9jGj0FSn0vhQJz
xViaQouKP5jwyGVRP66l1Lprr+v9tc0459bwxhoND4TEfadFBy0l3l6I6qEXZOMZx3X7aOjhSNsF
Z7EuZG3xHOsWOHCT2fGQJ0axFu3Y7aL2gXIz+0xEMO5/WvgXM3+gY2MvFoM/hQe6P3L6phvU3epu
H2+I5O8bcgEGpvD8MyjgjdbOJkcFPGt2Vwlu+fWY1OOdlPLbsIQNENGNu74EENwliiCWUIIinZDW
jvm0ED2ctHjrCeapJcjwBAnqlsseJywhB2OJO3RL8KEjASGXKERFJoKGZIwlA/BtS1Rf3G5KX2Wt
Txe3zROWwHpvGnh5rAG0UJ/Iey1L9+biWUyXMMa0xDLiMfnGlKvk5ERkI1F3Pg7DxSbLEXFlw2on
1JYQPrL0EvkoyH7Au3VuQ9irkxoAuHnUyp7MkLBIvMRGkBSJ1C1REpktZGuMmUPg0vu2uOM+X4Tl
5tgwiKPM5FLSJaAiBd1y1dRykUTsxz8wF3X+Q1ERnCzxliIm6NIvkZcmJvxiWuEPurmIw6D74Xps
4MAdCWgR+gp4ZzBQ/p51qr5pFrUJFrXtc0yHDE4Rnj4UlglWOIu2ZZ5SZpD1UpJhdXge65bijMFF
MKNIY1oqNcylW4OCLgobpWhfbPbdTbaUcCRLHQdaIcp0BDH2nDgZdHvhnkTW4EprJ0o9KL88f/4I
V5IDnTBUh6Wc0+nFdFV5ttxuUTvoHmq5r1zPRWqmJ9UilnlLkYgsj81SLEJa/COoewxPJh8Ai/aR
cUQok01o7gjkv+qfFSVLWUm11JbYmekeOLPlJ+Ldz+lIuUlGy4m+1J14GE/8htJNnM8EQRCQrC/s
1a8l0mCaUpiS0JwSs4m2rj08cIRNS7VKKOlYWcpW1FK7YhvFeCZ7351MsrArHQvyszF7lB5T2DLT
3CKWCpeELhcgvrbN+MFcSl5q2l6mmq2uWApgoqUKhgQrAyouG/j19+yqwz2lN8aBpFe1itsJQMUh
bulDW0pm4LSgU3kOJJelgiaii6bMaaIPdWjMFiGbQ4QVmoHsdozH7MwoixAMg1Io/HF6DLPwatZU
3qil/KZs9S/ZqMoHeSXWrjYWN51g+YlRlbGSKt8lDQXOBdWYyBXqWdoU9Wj1NG4wT3n4kwKQL/nY
YFmCEEagqISObWjFfG9yQD3wcTZ9NXzLlFU/57r9xXOj+GEUTfSo6pYgNlBhvTXde5CaDCfGlSWy
9KYgIt0Hc2rvBrXtDZMw2lrwAA2OOGFzyc6MrJgokx4X1vyz92hOKnZDMYzvmLBRABXzoMnRcJIj
74N7DIulIRd8B11VV+qK7vpg1vvGXIB69SGZ3RgIfvIWjDwDc1Se9UkvOVnU4Vaoktl3PFuIfSuT
afapWjx+2AanKEOrK6i9KzsVbhgt4fAFFh6rfGGrGEdjQCyv52Mi62JtWa7ap3UujgjExb5WzY85
MG6RmNVqbIlmpmKebgwprXWcpHKb5TF4BmV67J/DcA0KJkiptteKgbxFXHZv3TgLP0WkTvuRXjxb
voc6c5+oZXHn7TAfjaYZj4bzIVCM4ird6eE0AROEUkNq4bqD5XUdlNoEpWJMCCOUjBAzQHT0u/Qr
67WqZc6q1oW7VH42DXUPTpDgtPC0szWOnA+iQtvCDl2lA5CxyMp+Z2CMjS6D/11q5fvokK62Jh3r
I+Ny4VkIPiTK/CGs6rMdYvJOIB1EFbZh7qUbNfI/5eDFt+dKX3spgScVGc5RTjotTiA6GiNkbUtz
kHbeAfJ1fpNcURmF4NeuOr+uhvbojAa5H4/W2B6dfd995vtKVzvmGLL1iX6LOjYWiYbzLkw/yhbr
Kl9XxFr71EkRQKlRQOrNL/mcXVVHOKWok8TPhozgtlFVJ9PUrrYGIiimgysYKB1uMlGgBid0g/ec
D8uk6ndThrIqZXTWIqvcaGFlbOORpmgiM3w7h+mSNy/l5LMqJ764dfu8p8VSy8f+MUYka0RDf7s2
5iFbK5SjIhw4w6fJq6R3cS8PJsRd3uOMFq/RwRK3UNOqErE3nJCvP386iJqa18jlIeTUWMzUa5fV
1NDLoz/Vnub4jG0Tv1rcxpaYvefWypAzZn4jz1mPC/u5jB1UKUsS+LJ77TbJ6tWiomLTm+3sgzZA
t567ghwUq9NAaNN3BZeWwt02JkZMDiU4ZSXVekjA7oZ2wvkicQblLT0y9oz/VXWz8QYEZ21UHF5q
K9W2VPQ84XknzsTZdi2Wuh8NKMO13n/+WMQ7wTxkLcBhXGp42AyFaANq5vrdyIBndlb3EcLGPKoq
uzmceJ+mJQHooCo3E1qlZStOBHTesxpkG1Qk4g0s0avQ6eKfdfAu69i7JzzL6972jlHIykTSBxA9
ScNX14FmSPm6tQXrywOELXsBdazJTkCGNEX3UMjKFlZzASLrwOM27IYhS6AfC2riW/mWZbrrS6Vq
X5eUhU5VgRlw8XFn4P5pHxAn07M3uYynr2CFQcn5Gdo4nQQ1xHaHwfN/ZIV/S1b4I2pt6P9KVzhF
3+Ee9n+VFf7x1/7m5XOJVFs2MWti1cSinD+rLi10BU8SwCY5vfjo5F/S1vpvtkCH8DDS6I7+yf/+
i66A4oADkDyCaZuko/+HjvCvdAXMgf/LyudYOiFrw/aEbtifTZh/sfKR1Qrphyrofwra4DpTI9x0
INOameGJ6rJqZxaadwysiprfCPrqHM3Vcxkm3kq2zYceETPldHgDSwiWxX3NlQOqYCjM8CprdzdS
BrBrKYKiW/vBsB0fBHqct+iAYwmCila5SX+DYZz4sYE3zeKT3EUDwCsjO1dNS63eyAVjji0IJ0nO
lIF8DqKENp/MNr6FpRCnETjVSUvfW3oq18qbgu1MivQ5gNbjDx5NTqYVfR0cGxcwlhJyyOIR6ZCp
kQW+VPlQP3CD1MxEdFJnlnb//BnkQg5TIS5yA7/AxjX65I5JhhQyermTnQdZ3hvJMucoh4LNpP9R
U1J1ZLKZtc7dfhh9rLZFzX6tsWkcasvexTNzZmpDkpPuGD8D0zzqE9emhtJK8trxMa3qbzFSNvBT
RhVB9qHH41PkBOoUxR2VSxbckNiy8JxoVAS0Bamb2Wn2HSAmMAvcd1qN60zFdHpreTCTsKBbe0Zc
KO5pLB/eZFUXOw5fAvwwLFhc9UIuSKemBVCnpZiq6964D3rfPSfNZrCpKvv8yahpZ4+Q2kktVgmu
8xF1WRXxjZnxt483CNVmpq7MJpTR151LXVOAZZyWUD524TZebOOCiqK+sJqnSAkPMikbgzEFZ1K0
tXIvsteoN2AAXkZO+8KnMXyEQfsQWQF+OKTKOuSedS9rkZ24/91TTaR/vBB3z+74Cjy24rLcVR1G
eT5NFbeBLVyci55iCYQFM3BSerhzA3oPwhD5KWHf7epJD/GuptDjVElztSe7k5UEGCEC+xR1mo3F
7nMypIE3zvRdLRtvjdXBu9pRtXMTkLbN8h3545cKt+NG2LBxCr6n+p8vplI/EO4scGSFBJWU+KFL
VtmT3qstgn6VdWXze5tVB9PMnYtmOt2mmMejFjnyK0A47K5Gu/o0JVLV871GjwHmwf0/m7VDaVbc
HYE0Eyukcv4PIxgt9KFVl8u1bUdncnbvlhcza0rGJNTXs2GmtNl7pLavmarvAzCiHbKSew65/27k
kII8RqTiAjuEazLV5s6p+u+dJP1OJcl2VHRFdfzSPnHA1Vtuw7lfw6aKslSjb5zqhOQKY6mfSdsB
Z1MkDPA3935PXdTODOm4VzHoeZNS1Re3arEWstdfpDQYmjSMbgpUzS3CvtxSmbMXRTvv2hY+XSPK
AZNxdNOy7N3Acep3dkD/zfxWoCE9hKtx+TYDmgH0+cUmZ0hIz/VvEbkIsG5/f5kn/C4C/VLYWYfh
kNkqU5kA3mez1jhZ3sLRAU1WF8KXs0EFt25RAsO/bVXGtPQIXEgyD8+fL3mLWYDbfX+y9ilv/4zv
WZmY6VuIedh+GWzeyiytNgMJ/jUIKJI7YJDyiCaacDR/hZ5JldEljHt7nRD62/ZgjaBvW3ca5bZ5
usSFZvSaimgNt8MVYNPwS+kAVQ6oGhnqxN00GL5B7w+kMAuQUJXpVNSchPchh3YXjFX2hTxG+7Bm
pAXJAm0FeA3meHK5SbNuhc2QL16eCa/PlP1ggEQPMR62bEyzMysVC5+Y3EsCxutcoXf57BMGoHCY
U3Nl7qKeAZ6Vab8HVfg1MsHijJGOYZthNNQy26ZcIcN5VYvvBi1KXSHpw+vrAdViaql2ANmYG3Lp
fygIVNTfPcKem8yMf0Sl+SKg6h2MyH0JMoixKf1V07g8tpIGeNssltpyh9Hn8lJSJ0FdQtOfqIzT
VlMG1CnquDJQTHch+cmfmIMfDs4fzNRRsZee8gc7pmlHn9+zbjqNDfDpqLANH7DrdE/gA+LrWNPU
1lG3WfjmMAlCpsG8dludYsh4rrci6D5knyqgnKRmurYheZ3kJT6DklNai2t0JLIfV556iIFSG25s
wV5xFNW8gBB3rn2rQ0sdrSo5CAdDfPt7NJryxDQV91ROjtgCp7gvyVcVGGX9oGUDjPPeOH6+FGFQ
bMup+1ZLrB5lUmiMcJvumCBx6tIAsctfnG1ofiKUuT95St6JxVHnY8j0EONn48YZ9AtJAIxmA1lw
FdFbhC3V0G6BpHjd7VDz5YU3jsZi2YmDGCv7XlrFr9xggBXqgp4ffKCiebAFNlQ0BujIqVHzKGWd
zxWTEonKSc+iGivivrOJRoDmwEN8sA3u36rCN1wWW0vr7gkU8r1Lfi+mSEyQEl0NA0P+KExzmByj
s/19N6rwV0ydDvAk0oeBte2YZ3/xVArTC5WWiQVj5fr3mJP/viz1lynoplf4fruucocnVptvegM/
06tx2XZIe2kZeRtAy2IbWYtJe66+Jei4bUMeFF6zjrhMUScx7WRaayYtEM00O9e0rZ/HPCt3Wodl
NZ93BdZtiFr6t6Zp6MHOcQSy4qFWZcg6RVqueOJBZDrWa24v76DWR8eozPVHpluUWIcz+93IzR4N
5eyUjeaDOwPRnxN0TmrNoFxJd89ly22mNHS5ad0+3w+B8YzBjz5oHvBNoWHNW3eNQdGRp33YknhS
1+3jcm59ZD0qs3pimlgp2HjJcINMM4EsLL1K2gf4mC1BtegIKGWjiHATsQviV3R8el89wu+uCi2o
V0IQBs3xmDfRUXPnn5Z0zO0gA2iE8rWfR3S6qaLQc6L8r0vbm7NEDNIlbNAvsYM5vslZpH/QX10b
PqzQW78y4/lWLC8cTQ69muTJM/nEeku4QVtiDi2eqHgJPtifGYgQ6XOj8OrQcmYU1NWCNVjWBGW7
7kukmRfypO0O6968d4BusWFgXM+Y1SvjrV9iGJ8sbG+JZiAycJqTcFSbumlvoiXGHSx3erMe8O0j
eZAHMHm6BSaNY4vYSMm3IpOFjJvSWLXGpSXpuQsf2hIcoasmPXF+DzDxp68T9Li5TuwPKkSW0Mlc
lzYnlDR5CYfwlIOoPRqBe1OIgAxpeIdUSIuDo2hRUeBYdp7M5BkwV7FvvERj6qDh6pAVC3IcbhN6
LraCsPsmirT+mhlTs4sSiNnTou+XZXFKdW3ewYcMqZ3x3ZQt25u8Z9QavhpG5Ys4s2Nq2d205WWM
1EDfLYJa07JBmIn9xSpH9WyWAW1/lYW7O80o4VZd94gAl8kAgdP2IDbaTl/ykQA+qjNT5MsISozF
HjOsENcqNQkcRlP1FRV/51azukxY5w8qwN+75P7p3XiXgK8PaVWi2OTueWJ/wd7V4kVStyYB1mmY
3vdB6UzP80XNKl16zagRN/K7ASYOyqppvTW5oa17yys4TY/2m+a6h2g23zybfN34XVA1cMEOHu60
ATenVbNx6HCofbbQaQfx4zVw9J6YHS/QIvqzChL6BpbhPHMFQZQF42OwlKjqIElzdr3mYFOr/S6t
Ud9qDS6DAlYoLiPzCD2O+7gc85tb1Hcvbuhmc3CojcGiP4IT2Ximfrc16t8SqVham9RBy0nbVYg6
YFcgJOZLwYxFTmZ+D8Ymv3Ps1zDiRsDYigAuDeskdJ/EA8ZTWdOpnPL2mBv0HbpDeOt6Gd48TNw6
Sgn4HHmIhkF7UIJXQ18ofqR9pU42jQJ4ZchhV33eXjyvtBhDhalvdAilJr3guQsCq3PbX7YXzruy
EMS73XlTFaSs17gudlraf28dq/radpCGwukD+k6xqZPwIrsg8RnHWdcgTu3r549iN8VhqsURg9Lh
wG4MY9rWNkzp6lMua3E05U5fypP1sHoOEHt2AQPVlZB2synKcu80pXNtRyA60+h+w47UXUj7zzvQ
w1S9F2927rWnKnDHlW0G8piWXuZnEF82tNwpbmNIdypO360Wi6AdJJxmw4qmg0LNbK7JLdCWetMa
aarJ8ktpLj2YQUyoe2kkFWXa46hxf9oLkjgqgG8xqClyIBRMD8+W6urjYGd7V2jDsxuSE8KfmG6M
5byfxaV9LDqSIdmwBzP7K5ETw7UkAfwIQX9jcr00KNgkKn3njL827Bicdg9BGNrUuMm4Fm4n/SN3
vOSj6NwPU9NAsrS6WLeZPdw/X4zeLK9NKNc6X9g2xh/qE7XrH4O4KLA+W4V9sKhIrU/shpsqdeMz
fXx/eymWn5oaf4xgEW04OWJy4VnfNaYdtOxMV8DD+sbp0eHo0SY/x8P6xgycuB/1RpVV1XulE8nJ
UlDn5SBo50VoOHEGOrBifS1qeIKwi5oLanvvl0PEOjcnvkqics8Y5auKdETdcXi3HfsOzrXGZiMF
0xjwW+OSuhnq4auuumFbZI1aVfF4Gxr2CN54RHTpObsgEwFzBcb6cYcYFufaOSyb8BkftHND/edq
UTOEF1Kzj7WIuCpo4GymRXB3XIgdy7xtHNHMuM8VeB+3mdQTf+hsxpV9+lT1QXsvhffcGXJap63z
0TI1Wziz+qMitcPczeXpblzubd08UmoOZHjGFgCVemU1nvNq5rg8nQGfkByB4bRCe5gSzlUdaCbM
ACqSPn9tnmLMcE7r+b2gHdF07ZEjxwzHXPXz2mBAY5De4Ug0l2+QgzsS+bZANOSnCr8BiXg1Y8I3
vv9H+Pv3hD8HCPm/Vv1+4vws/kn1++Pv/BnfxfFj2q4jJGFb4fxpJbKM36TwHHQ9XEGWBYHxTyuR
LX8Ti56HJIi4xd9BDfy75Cd+ww+kE9+VrsvKZ5r/P5Kf83+p9TMN+I98yRbhXWGQO/5rerdMgqJq
xFJ0aifYu/UmvHOM3QNDqpjPPmc60nYyULejpu3YWsm6YwCxp4e3XdOIpzGmBJwBzTadrF3ncWTr
u27AqQP0vNJotXWdDpdDRkCDGi/oZkAae9BIhyoBPyxHMCeGVR+rrHqmXD71MQ+zqf4SLqMRg3aZ
Gya7gSwCTldTQcdzkiBb6XURnAN9GcJ28iqKilqYjCk6hLL41tolze8loaQUuchJYQUw9aZiJP/V
VRoS7jRydOfM1PSOueG0lW76pu1vtU6ZbUj5g64h0dMnovtRXxXPQDG2U1f+cCHAnFt61TYQxOtd
wmWLOeB4dDoothAWomv1dYzRizhZ00cymSC9XGYCfAQwzdbeNja9D5OGcD8xyXxIZf+q687ZYNkM
Eem86UETS5yF8MUTwlUV0PCVJ0bL1xIXo7ywOywj72y9P5UdmfuZXz4OE31bhTtcCK5ewPDoe8pg
ey36yVWo3jCoSNd86dbRrDyKDiQcyJT/vlDdtbPt8DFzQoV9+UpTePbutvx7JKoNDJGahdSQ9NvS
EgmI7/SlzLroUY7suRMEYSgga01QyQgmK994cRTd8fz4ZcmGN6e5h1OYtBQiKl073Ar2iZVSxdoR
Wxxjqq60/pLo+XiQ4N8hdhJkckPte2q1wAJhxJt86zDapNPOcRJYN5KPUkKJylODxLkiMrmyWwfX
N8Hu9WdZnBPG49KDJ5kpjdU29LJzoOxHlloLAoGoON80CPPG+/+h7MyW40bSLP0qY3OPGgccq9nM
XEQgdgYZXERRuoFRIoV9c8f+9POB2dVd1dbd1pNWRqOyKKYUDLj/yznfqQNKA/ze6caw4x/ZlB9U
Ic5e272NmkyG3l3YtYD4Kcc4OLCtAeaNuvs1sodr1W9FqvXVmJSL/RjVnSbE+OD6VDlBSi3uD810
Fu1rWbJjmu3CPolxui218WOK7fYoWOsGfZCiQWF4A5yesC/b2AFGz2AXlcjDvIYx1YrbVsaI1CGn
yAGYt2Xj09JcTltpZqSb6RzgUuGSJWep6IgT/lwzGd+YZWcTVIUszEA5Pxc0aoxNoY/TWmTWAo3a
xaNW9qj8+E+jjoRabIOiWFOvs5wxs4HAzOFnQ4rbPfvxsKJWQyzIWnrGKbFd9jRISKN7LQ4Ivkjk
qKPr6DMYmbA0Y96wH5ntnjLRAATT+GnGCdRU/yfKcvvaWyXrOdcN5zU709TRDZY4MVa4Tohvd8PE
cqp7ymAIRFFp7pnL/mKEq/exrgckVHN1sLF0hXhiSWgkm4RZ8rRnqUBa0jL8FqR/Xop02tdj8ceR
KcnCjAuqnAWGtqzoPqma/FzI+rHtmMllZkIqpdN5d84o8VjUCcPOf/3lnMbwQFIG+1//riLE7GyM
wFB9gjPtxTbv/cl+pA8GcrhKyztH2Bc7gQ8FCvYzB8d98tS6WZerDQ6UTagUypixaxumJ1l3L5Gm
GPzFt6ji4le3Iw29bqb+pimXORKM7uB4GlYMoTb3ijzNa1e/6gq2JsqBZOVko+nrBsLlEz1xXA3W
K5JFpAcjxm1EjV0oWlK3vv4drHUiRQabM8DIY29vMZ7faNaFJ5k0BCKw4xcGjQuhgqvOHGFMI4cA
/QdB9ekwxGHBDvluppu469PgW+uh3GOV/KgVaiFB0/lDNuKbTPq7SFILgoqLU3zyOoDirUeBNB2e
78bDe8YrSnH89SGRILe+Piujqts5tVlerVnKbeMDDTXQm29xzSMyq8vm1iztwdY5cB6P3frU/hja
YA6rNqKIUr7aZxj2qsW4xNqMuGfi6moIs8Wo4U6HxEA+Q1jRQAgrdMBsxfUGaAjwhkAspFq0bhVA
vW1uEzrl1+l8bhaCqAaCqtg9bZBecRd5jIyyohdXwLCoxyh8MxZNZ72GWzlpU58BtAyrz5SQRiKw
XMBEZw1Bqlkak5kKWWcJJaNYX9Ag4M3rmEDMov7NGklhwz1YT5HDTpk3ElYPqJ2AJ3Bx6P5aF+10
gTv3rWTt+/jFjtAIM+LKeCylE+MVZCzJbLy5xZhUjoPwH6Y1BczU5JOUta2AzpIRNvJMvkL4abjc
mcD18gFbPLGZkusnypZn0VXvjVV6WwO80bFak8h0VAynzEPm0TdwB7t8fB80BNmx7IIQDtT4Yyz1
ezonyy3O75bMaS5+0oy8M1z7OfPYYqgWbXBZEYAnksrb2CJvfubWu+dHr4PhWQTlte1L3uGwTiss
qmLNYdO1jeHB6hWXBjlsAmnYbcabUJDY1gA33/gAvV7HKP6l+6H5jOwFQk/z3WkYVfQ6IUlsUs6z
sYpPZ7R8gjCNZeAmXAPjksZSm5JtRCjr1tyhGZytaDhGY/yKLXKBpAg8scMRfO2ThFXHTFXQrxl1
vrfY+37NrXOtFVkcQaD462lbn7G+U2A118i7iB2o0PKzSDCtF6TiQd0hyikniuBrAaSQXJ7ZswQk
gamHyfN/gdopTpWDf9kAwNjWAKjJ4NOFQ6SOl9pE+fBZPOv1sw4KltHvGR7MdxO8Cy31Xadti/0j
2unG9fd2Q+6fEgQArnGAI4hGLJEEP8UCY242YTDO+5fgK0tQ0ZKCj+/3VjlB6mdCfuaJmeB9IYAG
qbm3dTl9Z7B7ikFl/EooTbauOcoHTYQhQsWIBAjs7d4Qikn4h3ohe9En/BAYWIlUw59OUwf2g5yv
9MKJwrTUmHdDwjAZQMx7UUWPLQpW8sZU8wy/LziIFpSvj3WFkU7EQbX9gSu0YwNBMxkHXv5sDua3
mv136JDmCCjCU/N4UQG24jQpwmXCq6dWBELtVANxBEl6R4dPn1fwIpTG6gI0BWbZYsB7tgqphjVb
0saxvTWS4HHxSeHdxDYsyIwoavBUWGXuKp4puHkK13eHm3OevHqfY9K+g2Ysg/KZfpMpjZ+MUHhn
wgDorPHKeyF7m1uJiIY2rXlzgldBpuipStHMtLUuLjmoJtoERo99LJ5JP3ZbRu321KOZtZLXpESx
m5M5PbMDOKbzeKyzNrv6XvmCGelYs/a41SYhTfnHAPQTmwuciM7JbkuaTydZAkfTsi0vdnQLJrRs
dBwemhtH7aqswmOs3Y1m5HDBowl9L2PcP/0uNT+DBkHpNqZIIfmK60lrceyCPMCRH8O05PrAE/Ai
kTNfZ7+HaRBkTFy6/ts/dE3/QRaDg5bi32UxOJbjAzSyHZ+uR9In/WMjElsBLrlaTGE+LvExgQbL
PJjY6Hm+MP8Qm0FH+aFD48S8eAy9ihiCCb9t2ybjGU8fFVGKwHzI4+GYd4G/he7psUwXN4SODRdW
HOwKHej7vOebYTcApWks7HtNZz+wrTkx/sgPo6VeLF2xMyp1s9NcIO0Gr+PezYy9Aw3g2qKvv359
hkARCZJBZib9OdwVlxmwX5rAS9cBfQ0Zta4ieCGkE16qHPrDMhjbsvU4fz0ZXCCB/vyvX0GTpvCf
X0EfdYiwkZC4Jj2du6o7/kG9Qa3K88oDxaVvQt9lmMtCIN6X6MPDGXMxUSdUH6gkyBaBRjA7x75N
y7DiWd7NbX+HAnIj+BH9JRr6J/vKP9pVGEKs2fB/xW+cPv7P//T4Ta5JvEZgoSnB/OKvfpZ/+JNV
Emqtw5oTFVfMSpDhnwtbz4j9t9xy7L1JtXhwWm56wVPArir/iP1ZPeD6H14jpsGCtyKCwuRKx6le
RhncxWnC5kwqbK9QFR+5UYcTCnLg992z6fryukgf7Fofid1f8ZTWtEa5IZTsLPNq9z+Dsie6CH0n
LG8boEUDVM/PCP4gRuraqHKho9A6BGF4jR0YLD55WXGlg4MkOtAl6gxhNIdFjPt5zBHfImTYDiPq
g8yKNtBufWajlh8WEYaYr5G3p/HDq6JAKSZ/p8ryzslQEvxIxG3oKde6b1bo/jyLZ0O9md7i4qTl
ufeYQd1s4uHzrrHDGv7sEV+LbEifqfsLK4o1yZj5NSO8T81jABy6NM8NEJRzgHeB9TyslaDQbxkA
wofAy5LvMsIya6QvHgHtsvaw+Ba+okgDzEWRj/qsBsrwZY+1hYYMY3TnUcb5PijY6pbspPEhJ4Rh
rz25VzgP00wsYjaSLtagqz9GCKwZynWKo8hCN7R+9vVhHG2XCsvwMb1j5LGqnEuqLSnW46oAaNC+
Z6qanyJkATI206Nd5wqCBhraumrnnWd4p9Zo9DVGOesiQz4JlXuENo4+G5nRudB6oV4oiV9GsLKz
pvFbhT7ngizbCkGMDTuDOjlcAx08kJPfC4ri1JbGfsgsgfLSmlCj6BtSa6Amfzf5fX1Gh1hvRmMJ
KI9sjhyv0acepvKCNeJOSLxVjDT2dpuoW0LH2jZud+e2ZULZOb0BKk92Xk6SjTG2SdguwRh2c2tc
vj5U0vAvSX6VGaExOFzv6oKEyxbP+QiN6zKXkQFRFQVxFk/cqex7jGQ52g2aC1GvnXo0BOcJK/OR
FA0WOviWIasu3zK/F09Rfgsk8sbKupvYZv/1gYFsASNm/TVx3X+mznqznQAeSmotD18fglotD1OO
lEbYY7Cfa5vZ6NA+ceUdmM3+XjLoLHgumjC2c7YCkYQclsldbPsFD0oZWvJOj+mpzJhZSO17d/4g
jmhekj2JW/Qkjky+i9KAXZby9xjmNtqCYZ3JcpAEG+BViNKSEFPj59Az/kyqlnFxon/ytlR32Hei
I0wM/KM7L7vT7A5+MUchg3NK7oCMUcYFwFJiPQ/7iATKEBQq7Oz2TnGXb0uHTNXeE+xW/fRRqexH
XIzRnegAgCBG6Rgn94qqoYnL5KiW5iIynR7RVd9IxSS61MrPqCko+eBluzlzp/atFQtvi7HYQpMz
N0trvC+pWe1SC9KXtpjfkBLbIwDA5d+h1sfRkvDHCQTBUDWi4lg/BXP9GwKtw4rPRwvP670N9GAg
H5gUdCAo/V42YL6YoWJ3faPIF5yr0IoVxrY82I+V98SS7aNLbQ9CT4oCoeDJJiXOPQgfUQ2UHIqT
Lnty27zf9yn3ghvj+U+YW0cayZCd1gG31b2Q3PYFl8wezEGxnZKbSMQv2RAJpCvn3tV9aJQOdPW0
7PHhtdNOSP2Rifm7mshQNaMJ8AP0LQYXpNFFdYfKm9nYoGuUaQzkxsHmBnc+LNXB6spNg1EYeQRO
nYSLSC8BGixEMO2Jo6h5cgdSJcwiAacXAyCFqURWeOywjlrvZE3ofQH3hK30fN94MNGsChxrDAot
7IS0wxGK/WVw3xgfBeHiz/H9jyE3H9tmdlCOJeuET4qja0IEQTiWUYE+5SfUZ9BpquLUqfhVdF1A
La94cxfsB+2eZWDO5sIA/u310rwLqIcYAcRn4RDuzpLRvrCARC6ZTUSpxX23BayEeGOlRgeiEWED
82KTaD+FZ7bKnuwZqsdEcMpX1lflrjpKwyYYxVk9DT0mzEUQ0SurLCRMPWh589H9bi3q6Ta14NNM
F8+mdO6ENkPNFwlmJaOFIqfK1c/OJL+jd/0T8N2NN/rpxhXRkeCt7xjOHEhkoKmyFga7TQxBbM4Y
N3mfMB0TGJ6SbWDbN5F2zZ3u0Bq4S3eKeLpYnJgwc9IcV1Orui1/ufiIrOSaak/c2+7RZox7Glam
DPtqGlL3muJhe6k82qGiQERh8NTImHdp4wpW2FlnH6YEhi7c1BfYzW+Q7VM4il67wwrVHUtt/voa
s2AAIhosRxaBs0ayzhljbOvB95HXqkxGaCvrKllH1sesrLPfgQUjm9O4Fd/lEN/JMbchEQW/3fG7
kU3p07QUHfHOiBSmOllIrbH1ycky3FtD8ItLKieQQXIK+4uJaxPwUN0NCSbvZQwprKB5YImM/EFu
XUvFh9bAnaV7N92bLVxZqyeXT3TzzHnp3E+eVaFGFxDS+IcnEXGR24I7XhlBuRnve4pERDab0aSu
sHoGKCazOHtkDYtuIt4Egcm5WN6UxYwd1NPWTIzPuFKXqf8Y3OnVlem7W0/sfucT+0HyGWXMfalc
5AqVDb8L9FU/0o4NbSV25d2a7/JbU6y0eTRuDGconlTTottpGCwphgkA/neNDJYHqFufcb++TV2n
fnBLVV9aNE0s0GZ7aC7ugrHCj11APlgKebEOkB2HXddIf187ow4TWi0iIIqdRUHN3Qc5Q41BdvRp
bEPOpmyTywCl5oTIafaTdYmMFEdOnYMD170hAUjpB1DNWGyLd1y3INMM8p6CHmtLKr9VlAlGJnBI
zbDLiAG9z3iTbf3R1aGqVMgEMLkmHmXR0st8nwHFPzVm8yu2nqvY4rZ6SfKhvDie84iRgEjGBqTx
mi4QFfCgoVrXnHwgvOoJvm/XmCezbrM7b7HOTEdIi0zzmxQZVBFn4gZdyoLijFtgdAd5rVV70Ep/
mI55i4l5YjEavExV9xoZ6R8Lbtp2LN+taf6MFeIYuI6oktSH3TsWSsoAJJwjDdansPnIaNsVXdNv
eyc6Id4W5KBX3hHXwbtPRgrHnEZwZk7noQnAytcO2b9IXEh/tY4tK/xDH7ffXD1RlBTDo+v+kKZR
nvqIJaMW+dVtgke/Lk95Oj9pN222MuopRevl4Kqp3Zg6sYl4WRqsn+qQh60o0VuYtXcMhh+zEQDn
Y5p5mCWXiL0xF2UirR30Vo78FNG1IDgCMbidSQfnkkm/eZmbbI1lgMuYDPiK0lyEacZlUDsDDMDQ
RJh3jhLr9DW001Z/iLJaEYbAgTV06bXhdLnjvm2V9O/L8UK349xIC96JAGOi2wMC14bU+Ir5Eea+
tAB0jcG2p8pPXDbmBHb6E/b1gB28RdQp+6iKpQPUmk4FL64bMwY3gS7n7725Pi6Lvp+b/E/jxji2
6+C9wdRW9vW8xbD9Wjct2RpxTiQKN3Y3x8B4OGDniCRGz8vP0iSMUXjkFSgxXCWWmdCbhhenJ+/x
ax2hcEoCD7POLY5e4DZcE9mSP5UrdcxUajuL6iWvvEdlZ5yb5FB6bf+MaPzoWSSy0kfjiTbduyCh
b7OTotlWYOcqoYo9MQQQuJNol3ITMUCPeIgLtiJ4slHxI081QO82APCW4LMq3Ht008C35Uj6l1Ns
8R5XBEKg2IzfDdP51sZ3mBp++OiHMKfLp8Fjb8MGZ+LQIenDcO2LY2tqb+Fhr0q7OqxdNYdEgpF8
e9+ktYeVtiKLkhICgqtnPrcVHFUZuQwj5/ldBRXCkyBfDiSvNy6cPQlIkjPhyZmjS1EE30C6rWBM
QCPa7rBf4tbWfovK0ofPh331vU0JVK9M9eaXy6OozWvajvVuWV3kSFH9e8uJ3GvhM5dBuN2sem18
6bAC2uXCJNC7n1eEaJTE6QEnDpcgQY1DLo3r14dqUis+HPhbpEkizyrUF1NGIkuH2JAQNpKTR+JN
Fn7wtuWAU9SS4HvfJpdeXJWC4IkD/XOs++Uc5EwUXYM5JBy3pLLeoxq9iZrfzCEeboExnrS9CGIS
uGZ0gfBvrOkWzdFkP9KWsGy0zXwu26iuelKO9avwlIULtLzw/epd77DKgQf0CYsEoQBy5wMBNlsi
VZZ95SIoFEMFvoqoa8Bs/Qm5lzwjRylOS14/mCvOntS4rfIs0EYKoHnpw5WBkAIEpWKyMRFSdemX
hJyagfI+78Uma4xPE1PLRri3DIDZCe8w8Sl+OMGUBSd8b6V3Th08rCGbvmbgZw4ui0IzNAsYsZnV
+qHRiq3MlHM2gurA5vFsOozNRr18g8GsARExNhstYkXABuAUSKABGjbhft6AOLJJRsFsOl3l29ZL
NEBER1WzNfuEkE0a+Zlp/97zof/NzOtBhnF+mbz7MZYR5DCCZ8+4NUNBDrXbJDeSfpj9q/pXWrKI
lGw+ca0SZ+E1a9Ptb/0ZDxYoMGY/B20UiHPdbpesI8w0jg7+vBwW2RLtNozUbgUlXYmu2QjIk486
wfLJoxkifEzwNeSw0Iy2xc033Bt4xHvPbEHKQtjTnQ/BaZgPZpU90tC12D1Ga9eig+6JWDbc+EGk
2bANeqaGqalgKpn+eZjFYXKpiPl5sodLybG1zW8jwMMNoyHulSn7IHyh2RdG9KvtJtghIzu8xk1g
dNm0RuDPiuydKaWBdBesEoEkyNUglUpHnFPkXw51Veh6RX1M2eS0WrqHzFhu5TLDjyQtJvdrGAfI
+zdWwTsgyRmt2/kxQwJ+7RnLGKJzmFMuwQ/ba797ww8LQ8Y2bhruaxG8WJFb7dMsesNxSu5iTQkh
GJI2Ipb3eNpcXI75PSm27a6j1GZKt45TeDvxIotrYo+Heem4V2hbwtnWd6wE30YnhQwGczns6iYL
o0+hhn4vsMNvCN4DDdVl/a6pGhw+uFzRnX+vVlok5ihID+MgT4yagG/wt4SlNJL97A9+2A/9B/Kb
IxDlfFOMzDAQG3zMeo2FduprHHUfs0/cr78ekE7XvSUM6Y/2MLx32N/7uQhYqJ7aYVlAzSm5wZXE
8j83SB7o6WvNpD0Y2rjJUlZ3NtL/LUDo9T3OL0cOsY7E6aMooofckVds3aRO5L31ffLu1Gz+wBPT
H9plYuMVuS1OGoaqC1nNuq6vFsi6pyhVP4EDDpvFLFj1TgVwGMFp28zlp3J/d8TNcVChRPbxqOR9
9NB06fAWpeNnNp3tZZjPLT2MmUtx6jXrzlGStZCT19MbvJvYUV8VpTGwaMIohccFmMYzZkiYSKbo
yCWuEGkYKLWc/neUpdWF3gDHfgG0umPIdc503gOKmIm9ncpLlEHNqPAGU5ECEle2W64tJbSMhZsM
P/XBxaNNEKEHZq+BkUAcYchqrN+i4x2xPW++1vnUVg+D8tnbzyibiYWiwDTqrVEXwLU38QjYNrK4
fIMWPEwGYHd2qWeSoORK6O8bri8Gja9BpN/iecm2wlTgHFNucS6ZlS/2Jjsam1KVBLOI7slxaBeJ
/wO+EGVbZ3DAdvaUVr7pv2GQilxqe/hmku8R/c4iyt1E0xkAh9AWGooqvw4D8cAegoXMwAYwWxDe
prWOtRDP9BzjNJhvw+g+E+Z0JdoiOOST/5qWTCWzyXx19ZraVoB7rAjFRomyTXPqYbBfcqOoKzM/
IxKy5zmVEV4myvN1PZB+jAbwl4QHCmcLtOg5Ahex1nuCtUjUE78EcNcfo092IlsXN/vOCrI/QYMK
iHC+PcmEf+b1RInLiW2xaMdNe0i7wkJNwpHPpoGTFY637R2WEbMrlqJj5GIdaojzwHEfLhjQdzHn
DRNPP1yyhhJHOeOmKZ2wnoZV+ocxw57qd8d9qFeqEBN1diHDiMzHRUBDfEF0xhjyMrTxHxNN/672
KWWGtBh3JCLypC0USpmRw3Wo4XngwfmSrWRI/pxCH1y0unDReoQrYOXI3eBP4eXLHv/9fKAf+AVJ
0ApTY4lJUGLVOyTxT2cmXi5GMhObklX6iocnb4mrhUFrnTo/urpAGjJzsBTL5+yYbJykTkKoylsb
y+V5yvRZFuS5NCUaK1lgWGsrysOxPlYQkjYs+Zg2DUj6B3/LGHjT+GaKK+UuAaMwNnQWw0/QyJcG
XRDY3+CRSOe73sv/SIeXbbCW40hU6H5QA/vJ7tSI1HkVUfJU18sLmjAkNiMWKYEvmgiB+rLUkPAo
Oa4zC+19PyiAEdaNsKR8B6pRhBTid8aA1sjN3N9ptQwbY8TgYWSAehH9v41d1h5Z35skvm7NauHn
LpPj2FGIqKL5Q9g9slEjkHvPWnOvFebsJv0R+PWLZ3LXDwV1uXC5O0zJXskng8h+ng0IQoJiv/Di
5pRMHooBoYAEtMjOl+GaT1F69HEo3OfjTK4V12fYxQvCj4XqwhsoTBsTeeTQiEcSgJjQryr3djVj
17271wPhj7Tb/mbmvS65lTd2FDCi0AVIerlMxEMyM+zK4+woEuLmvNzYqFm41vUaN8uLwmOAEA3H
UY9glpdzjlKHP+MdIm4KXC9n1pK+loN+VXkPHqbMrx56uHwhkcDmMCpqbneSdqAgQLnceMuqBgLJ
eGR/6ZxaKmzwMerUemgmFuYNdVyHEywgLs4/EtvPmEFrDgzM8QXbCwEnv8OAlFmMHhGpfpucBog+
abaEf8EtiPM2LCeqZcsvvoM6Ja12IeWnW6h1EJ5tCLZHoPTVi1jlLwJh8jCKdmxHLeaQLalmW29I
Qt9zOPun+AM/nHMs42zejRHe+LTTb25XmbCalz9Vk3Hq+e2PmnTXAyW8hWbsKH3p4ZvAcWZUTrLp
IVxuZVM+cw6DH6HbUiAiGS45Bye1Plnz3HWGrxmEpJh3ceOi3gaVKtu32ncI6ewjKMHTy+I4J9fu
g0MLuxMAZHsQ0qCVmXDN9yULTjZ4SOmMkmIPXIXRnB3X+6N65WNgZfTZVciulYMIf9RvrebZb1A0
hoDW2EhzHDDv59Tm4nZiDUu5oqxyJ6X3QLE3zjLxk4dMcrBTwsDidu/XHXZNqsUtWX+K7gdJFE/u
/Jy009EjsLlbPPOxNHlxQ6E1Z2zXdidQhN8tXvq9Iz1zYw/uFXzks8Imde84ON06c/ym/J+Zm/5M
sTgeQIge1BzH+2DxnE1newX3bvwZqfZIbnFw4QWt8S2YT36GxWAM+o/UnUkPmhAVMojv7oq5T4ET
dmglo4o+wmr2EI7JwMWCZc2qCqXpU3ITscoQJv+FnjWlEIJUZHDSlmRlOkxNj21loecuic4AvGX9
dTW4kbsWP5RLvvxFNfqBwnut1icY7JY8yq6dIeui3SPLiheZeUNctM/oZM9mzsjSspxsix47ODBY
ee4MdQjiEahR0pHWy6pQJ8Qg1Pl5RAdqmbjDvZLR9FxhiGjrtzb1CQdh3Zg5BEz1o/mWVz45K2X0
PA4FWSc6ONvB+JIM/S+xcFJRjiduiyoCndjGn5ybI8oA1RaEY/K9qkx6J5OVW4gy6B5hnrFr4gVl
2ngIzAiORAFjvnejHHfeVO7ZeDlo3SpYPdI/Z1TBa/bTApB6Sxr4Q8JBPfkkzHAMYy4yYKsP6xMX
8SKPPvVg3np3pSlf6tRrLghzNhPG1LNjEXk9R+dkZl44qDcpSnqIQHg7Ew7dxoXRh0mtI20FhcXR
aqPn3uAoaqeOp8uFgoyUUsK2pSrpWFcir1z2dcc+DLfIUyXyJ4OG9rEqf2UaVexCyN+RnQ5JmiZ+
hL4JJEuHasGK1xJY3BLiyyICSQq1NYUPJPqkSx9d84eyOudgUWXQ0gX+rqKDJD6VhBNr5HX63qzg
lt5D42DHANN4KaATM6Fu2xSAeecgRrTOCf6sNQ3If+tRyzVCGMgkCROdUXOYPiE4X7vz//VPS+q/
WAi/V2YJ6cvdv/vl/72mv1Wt6z/d/15/279+2RdQ4d9+9VKX/O+//JL/9Bv90/flP/8vf7zwvXv/
p1/glCfb6LH/VPPTp+6L7u9Qh/Ur/7v/5//47+nbBcJLX8Ch+M+BmZek/CwQ9ur8Pwqq4rf+pXS3
vL/5KDdAYwa+LzidzL8HVVnu30ySyALfQWjuSd/6N6W7I/7mClvwT2A6zl88zb8r3YFmCpegKhsK
pxs40vz/UboHzr+XR/AgsLNwXJtZq4NOYhUp/IMIoTar1MYcxZWDgBoivCf3iQY0lDUDPqkpfpoV
2ty0zotLLE2MkVCptmJAJYz8hLQXH5S9ZHdwCjDGAlyHlitIZqGrq84m+/bN7IIUHwrdbJJVPZ5N
8KamuWofg/G7ipX/2Gr1TNVnXEvxmw5/u2SG+5o5ENqUgHivxuKj0e458Jb8zls/mBHZbdMS3RCU
XsxkHs8qns+DMMgKkT60/Fn+Ltp0BWy+a1jCWHoY66CficKsH529jo37JkgZk6K8e25gNxkZWgan
GXZtdku9+bPIezTDvfpW+IQZLeJ1GManvM7fsyS4BxrZUgsQPDPF7/0gfotyeILgfNG5f1jsM+im
rcPTz7za/Zd4ra+MrcKFXFf1INEQ75Fa2dPKV+azHDx8whDPZNEckxl8mZmdU2gXbs8iMm/QwzMM
xHkpd0yZyJYee64h4GR+1z6ns7GrUqQSMElDzDmv884x+mBTRCzPcc1KvL4VpkKjniEQ8dMwRxtN
Pz5tpO7fCSkZNzrhJkQZIKzxd6yAJC/WXeC1gJXIAwSzpvaEMU47ApQzypJU7nOyDp+sODhXkNyP
yqrME7Cr0/WUxVgu0X2t4+0nAJ5QBQFBLXa3Qx+UMvpIHEy3HLcd4SO4BZtJ/hyKuH6YnSJlRtKq
kzmW7u3rA3GHEZZwzPrizUMWG5YtgWVjOx/RxJ6R2KdQy5abWzpHFudNyDlJ/drWPxTC4x1vhbFo
x5PCGXqmtNlYAolCKcYEpHKKYYpwj65SGmSHjVmzbPRZVdmxdeLTgPSmioPPiN3B2Y/Z55cy+0aa
G/mtBQLWCIYW4PsK9CdX9gJ/iZujx93J/eF0DXET9eSEFm+GELWBukXrB52N1f2oJ8YAjbp9fZkf
le6+LJbooh0mbr2RE+0WPUmlsLc7yI6I/wAKAiw6O9nBcBuC8jS4kcEyO5Dkk6ISVWbzEXszl0i5
4l0Tb7jWSYINc+iKvR5/BvHBwQFyc+OMyKdGeye3BksWuwS0ow9vz9lLICZCm5fAOkP5CrU574QZ
h+nS1Le4ZalNNEd2GLOUFWVfVDvMgyd3UQMF/R83cJNn10+T58h71oUZ7drW6Hcx6xQmcpCqIiji
i1WaVEASO0xcEaNTlyAxk2FDsnii5h7YTZs+Vl17iJYf0P7M3SSpK62CgUGcyyc7wtNHYjplsWaD
MWMc3AwQnqBBeMMOsyfIhwyQ/xRIBqnLoxaQSOeYSgbBAI0NX3Wobb4Zc58dKRpD6CId2KPWXUI/
gpfWN3SoXTn4l4GvmCPk36VMzr5NfeLNT0aTz1d2EOzshgzVxCRXMMygD7UqnpyM98PiYTEYk2M7
+B8V696zes5Xn4VIsBPnqcJwIshU8mPrAe6Gi3xb8qRWxpvZghlFrhDvlK5Q7RUjnAobAWqR1BXz
SuZDTv9dVR73/z6zy/jezJ0Xw7T6Y2NXMMCdtCclhG6n7qk75cxcfgUJWGIYDlYUZJdSx+UODUbJ
oDp6paVQl2QgQhit0bXHrbGDr/IhbR+wbNpOj3YB4r/Mmqea0+MBIffOipS7682zDZLzmNOCE/vd
h3TCoMCIfffS5sFokx3lfRDSN21F7liPXZphbUmvs5jUd7m2g0sQT+euqH8ugJsZtNfV1hPVg2QV
tiXCnHQd9nJ7CfEecjOSAb/qTomfV1te84DVZhrdmpLJFoTHOzWChHTRyh2K1Xuew9hwjSgKaSOs
42TFD8CiijuNs1ERS/vNTEm89eU24A1N1ezR39DHHybgBV87y3Lxbn7kHHzCpy7g/xi4ZWZ7tQTG
CmfB0emqE3tIQJCAXerg80u38/WhzBimzgBbhoLs9s5Xf9wGKj59SFB4BjAGkI9GjrZHDc4esY3G
rqF/T+2zbZOA3YzLORbze272F3j0I1vLWW5R3VQPrFTROPNe0MhFXCHnjSmQOJMJDR4W8FGYD9La
Mzr7udh1dtLcz8dxHt6onGGtNJKAWkBAoXaogg0z5bJmv3xzuxp3e+H+XhZSYYppuOE+MLdzFXW4
CSZuLaZQ4PgrE5E8WcclUYkF1Jfu/7F3Hlt2Y1e2/ZfqQwMH7gCN6lzvXViygxERZMCbAw98fU1Q
KpX0jN6rfmkoY5CZSWbwXlxgn7XXmgv1cGHW04EmmV/SauN91LtyQSSb2T7aTppJg3qHpI7zbKAh
SSIjyQdh8EOpnEULg7oBKYiMi6eZqMs0/MCm0K95Ob0FZ69qq9zmmmW7gjDLwkr078DQfkyxapB7
BwgvAN2aEBVH8xtx7qG4UFwT0deNXB5a9eENxiqqWcnKSHj0oJCtP2tdiqM5A9/M52JZkXOJfIo5
HDlvzurxSHXtcCgodHNLx9yy/I/2g9/cKJllRwGHdSEdxyEi5+Hcy5BVoobQeJj/rB2lzppKX2DU
0XoMJvZYT+PZsHLrwMtLQDl2bh0xDlqt6p/oLOj+IRuXUVg5fmjCzjbOlaVew7sBGWgsHFNmq6vL
6Y6e9v6CJBAaOPvs/kJcXKymnPa0qgw5aAiolxkL6h7UETtFb6VcGFaOV4/3gmdfZFnJ/FGiS0wF
vDDtq1d5kBYMxIGsDvunhKUQBtnmN5iNVdZ0H4LBYWWNCNR+1v8sxprghJGtMmdoTshsj1pLtG2i
4/5UjEVLL/LGh3zQFqkWvleTKZ/ocKmLIwk+eSmkXt9zY3aDUHXHBVbf4hFrKvhzN1g3ia3fjF5u
Wllpe9/HpE36u3rWJHdenU3Upsuw2tLY8EaTcr9SOYZyjlD6zh9Jv4xgmFZBOOFob0QMFVrLv+pg
uhER/0iLCNWxK7hNe469cPyyOppaf3ddh1jFiNa8RsGrRrUNP+s0ig5EzjFVld5nlHY86bTsYVrU
u2dd6V/Nbtz5LgqGGuAxyIo/e0OZV5YVLTkFnY1PSeECdIZdIwsaL9ob+5dDCrhoF0r2joPve1ft
pztpGwXcmTlXrkodUonfZ7s6rAnIVVN+mVT74dEZvSot+12vS205OYF9a+sa57uRLiw57Nxe0PYH
CxcrrfFsUzKdBknwRoHlqxMPxW/fb7e6jOubORpon324ovAyeMpn97c9kXjh/ABiV0tPCmpj7In8
mvfCXKsGbxsF1cMpLEwTLhHzj0tgPKMlcJ6z42dfDvGzrE+1GXBR2uHNE/WBjyaVTyr21uCV3WOg
N5TEG48R1BtqXBOtIBLQxnMsJcqrCO4eoxp3OxDY8K2urRXmdNcQl7BnUHY1I7ODvmNjPGO0pxmo
ndnlnZb7iv42cBcIQEcDstdGkLkX33GhuovZifZi97OrYGZ2q5neTbgKMcNm0+eB9valFTx4lqSm
fgtEHV+0qtGwhgj+xZkMHs6McHOYaeFpJbjhZxZnGUTwaaaK23yU1gmgcTK9d+mjepUtsmXe9+iH
ppfsQGY9nJlUrsUwy1O6hIIqJ/5buiWRDMjm44w4B3XezczzfKafSzDoBIX18+Tb7bGeGekGHB4C
8HDTOwDq3+EMU8crEuyiRguX/oxalxofaN8Dv54Rkttw6tfw+/XMgsE47Aw8+avSwDU2zBD3ZMa5
k17qaaEE8W7NsHeUicTlyVp7en83OvM3NfVb2w2sGSC7HAGhB2udExE2JSwAlg5SvuQBzCvJ3YB2
gQJzQ12cmwoIPXg4/UkVgOnljKjvCxu6nfntRtEHWivz9syzt6gvgw93DmsFyZbBfmezx+IopvoV
jYPepbau/UzIT8mv4Stjp1GDFCUTxhdPGa88QMObJnn4tjNvvzW5ddsg+P0/MH6d3RZCWyi3cfnq
zMT+CFj/TPCvBLm/cqb62+D9YzD/w8z7DwH/Z20Vnbq5CyCcWwEEFbXbMnOmTTRbEbnm6QsCFqQT
Y1vbCnQqXMqtPblvFEdpl4TygXFuIWAFR4XMn2YCKgrKuatAwkvAVAlbt84sEs6tuQmybivnjgN3
bjsYSWpuHJG/BWPTHVzpvbRp9qU7YPyEYz5Ba/8I5/aEIE6vPeFLOuhpVgAVI9YGZQvCpwo0VH15
EXMTw+AAbwhBypwwbZMPiN7ZVP8I5v6GFGrzRqM56Dz6WzHQ8RC6tD2AsaEAjAIIQRFEO5X1FgIN
3RAG5nLZUFg1yPriTkreosG9QLEG1xXTLpEVrr6hy+KTZMiwSzij7AfqQOZfUy+bAabUQFVFPG+X
ppL2ClBoFflxG8hM/LBi/He2RdeFM7deVLYONlqx5U16TEV9mZ/k3JKh+fRl2A7NGTWQHWqfaNOI
5l6N3hta0lBcH30CGSehfsOZeziwaERMCEeLgo6hDbVVMZr1wYYdy1DQn+Auzp0eFeUeXjiu8Zlk
2yQ11aZ2AEC2bmgfSrdho9QZ9rRk6BebFJ/VSrXpq9O6eL1Tkxv7mERfQ5pTe8wq6X8ktP+GhDar
Xf93CW0Z/q6Sj/r/oJ/Nv+6v+plp/IUaGlz6CEm2ReMZylr/u27+/d8MbxbJbA9tzdMN05rb3CEQ
NeG//xv6mWFSA8OvAsDtWDr8hv/Sz0DJOp4U0gLqajjOf0c/I0A0J7D+KcWDSWqG0FrCMxwBgOKf
BTRq2NzEq7jXMQN+SZ+WdpdtxKXh0Iuea6/ripMWkEsNZotadbgFqWYq5GX+ma4VFLBR5bwZ5IvF
9QkVDaE/C6YVogYfly45miDFeKp4DI12Er2OZbXMOzNBeRtJXxdGw7nSEBsnK3IcAEN11OtiSwlt
RpMtBkNzDvr++ZLqBW6KoCa8HrQECEqehSZ9AoeYp2BGOmQzj7zmJH54wvgayTsSliyW7UgItJPT
VjbeAlUmuiVOLfYBBm+Qzyf6PjNQrAOO7q6Re5dClDVYbLGtW/ldl6G1cUpw3VbHEDJWtlzaGcK9
ahJ/Z46Dtgkq3zhlWacoi83lMXfP5YitwAxy8eJUsbMi20QtsiHMw58vTu//7Uf/9fd0VoKUmM7/
juLIzy0rrNaeBZJQdUHECFxh0amGL7vNeCRpRogNKU/PmB6B+Lb+OeVGbus6Lj0vXzlDVq5kCBwy
qM+hh6dA0Ae88oWH7YnRpEx5DdhKeelOb6iHn4FGFCtY1VFmofZoXO9QRfNzsjd04HeEM0q9X7R9
tTVBLBDczg5NqNn7KSMTKmDtkHpZFgEbfg/05i6m7nOE4uu2OZxtEi7N8IViQoNgX7prYEcl2zPk
epYt+4x1DXY1dq+lJ760qRkYf4a3WOpqFTk4AKyC/2RuUnw8JgH2j7a+pZUO1TF6RVt9lKbNcV5z
05U2soOi0pdvWxgHOG8kOBP865qiETzGnOQQyFoHvF8U76SrcS4uhTTX+uJgJvLLnXSfvgnR3uyW
sSRw4a2HHP021LX9wpGzCCo2abUA+gFns3FSCGCTuhZml1Gj7nECDOK18K3oHHvS3ulV3ODl76i9
nZq3qDS1rT+2b1mY8ueq+12tXHpBZLHtq6TYmpV8IjtxCB04y8HkkEHLNV5xy/rQ47lxG8BoASfF
KHddpR9EZFtYFmV4zKVL/sbTT+lQFyuZ0Y4csPveTgMfvSnhMAXcKnWdbKv6Lnnid715eWXeDVe+
ms7UY3MomVmSxtgS8qeKT7MtumbAskV9lh772HnomLpeA2c81h2DldDkuOJUQ4fSqP9KSVoSd3p2
7SFfCkjyB0xuVmft+AyFLEbTcD34BghErmKfHAhNHMe2egQ+sBhcf+fUjBNiBDb01WBYZlo4LHVV
uXsUtzmX1Uxrz4GiFJkzNgltO5q1Jk0lzoW1/VMjnGoLac9fuawUl/7E7NySpmJ/nlLElC7QFdWN
wd+3seFSNq4QqHPALIXMOEuC6nXcpNolAPExbsyBMoIVIKz6jSWcHX0a3oxnAe3BwaRRirfI96d1
oZzxbEsydRjp3qY+zM4cf/jsRhkDGouSP7GcJ0oX72H4MWk9wha23J2GEZ9wKF4802jkUqXqGPZT
eW3L4ckXFaKZEm8M8d0WH9IzhrNu54l9U/b5OSmdHrM9W+d20JJH7nL8YLR4bqeTwwGAGx7zpdVg
qR8cyu5txiQwO+k29LA8V1kZQKqSH8Rrg0sI+yTtNUCchBgWXNewkxnI16FunYhV5/dpiut1Xjf9
IS7HEhHPUzBSi3GjG45/m5QiSVDwTep9257INXQnPvOAQhTByKzXy5vlTqcgHtZh1iU/8iaDq59A
fLXF3hZA9lsn/HKB+b+MYESXSZjFr72ysarU646qSaatsX6jPgK4JTGCdedq9Rtz+loY2TYX2VGZ
T0XWs3+v6ZQgnEC1o/VLNexmsLI1PLhYXI6oDp6Wu3BJ2OtLBLoVBuqNyPcOul9n4K6fe2r6GABK
R+rFhW2+cBX1Bz6JTbzQeeNDhcBzHeF0jvGRKBkXUJSb59BqtLOa4rfCTqBKhH55jFLt6MPSWdSB
mRwq2yOYbAdnXYmX1gWfWsQuhzWdRgaduHkYU5FGOpFCl287MynNCml+j7CvugJfYWJ3+jboBF1N
HROtqDAemZiIufp/uWEIR3cwnLuyKGzsJ71c2O0sUSEyQCJ0noK0hcGim0vJ6l9zi26LmeU31QSA
T0xP3OMYs8Mwkn7RlNoYTvyNy4GlPbDmA4iWNQzxn0OEQ2WskGkMnOKJlixCPfrWLKwfIE1XksB0
wbTDAzM5Fw0qgByCU4hndhlLFwcB6GtiLBgEC2N4DkBfbAqDHQUWOTHDiho/eO8BBK5tokYYFebn
7ZWh19kHQ7krKxh3epB8NyrZ6zoUYMfeZnb6XQ9b/PHetWFzVMmGw61PuUUBUAf7rzql5rTUxwoX
ZPxd6rPRw4m+JwvrwkAuCQEFQdVEb+pq+ch08Qom+CtviOk4Gg80B2NSnenDMc+nF4fGHRnS3TE0
oDss3kkNBxXJX9gB2ACWvdVinneIpP65QgA9n53QspbCTfho16riLQrzZWw15qJQ1rSjAiuV5sGq
v6QXrWXa05Hr8IiQ1vACk5i1Zac+XLOpj4mBplm1T9AJMMr53H5MkuqrSouPhRVyhIEnv7b9n9S2
kBupIfQl0VV3Y3YyUfQdDPl44KMecSOzo8/YMvZjxd1znB1ubjOJrdN4T+wJOFHGHpxr0W6HYKr2
aZRQe5r91eJbDoLaalGAzLKwfuHbovEv5+7l0KQ5I+1IOjRI8vFnwnkSU+sGpvI9wzh+MuLJYrwK
76IJaOu0qgF7YohY52Mz0Qdv6dsCm41uXLQRcNfUeA9w0zh+wyZbKg99r8T75w7TvsZOpJcGzr2w
2KC+XdT4VX/2nqz2ZCW5kszokOuORLRRNClhMAlphtxQ5cHBCs98B2WiMXBO4F5H6Nfa6yT9am+T
8DRUpnB1Om8kG7Wlmqa1kvaXV2JUzan8ZOwEoYRnzyBKCcMsJ6+FMwyRUSNAPTXZsAoL+zHKChiU
iWOQ1lJiU7SiLBW4WHZrJrWLXPVrnXY+2+1frBxJFFqZ3EftNyRYdmp4c5FM3lRI6LAUBoqJGSIx
lxmcxR5cqMPvFrfqAiun2Oi4tbYGMJxQllcRxPFWI5CwMMrKvhqDsK7cdSwS0B5vF0+NdOE1z8LL
jrUAf0gvBX624gsh28Ui++fDGQWsMyFNPU0xpqkgIm3io+uHsuIhltk1iKg2WfeEPhjTWAG0uP50
JJ2laRIj0rWnVHAJFTNdKFJMUGawy2JCP03RsC8YSAY3/TE3egR8uEQD1sy0gDmViuzGyfvXaLF7
NuaOcDtGqvzzKevLU+C48TrHvvMatdMvLDhwNFs4QToucRPf5TDfe/KGAH1z74uA7W3ybVlkDgDD
X8sgfg9ssGYGG7MITxCBAO2FhT02XMP/7ZjhiyQCy5MfVw5Lcdq8Yp1cdti+9U6z4br7acbBNqvc
eOk70QhqrPiYYEkc+GCxRdMecdmIlVE8YUWqj9pMCg8jxVot1B+hTU9U4LAIi6hX6OWZ6gUCBX6T
H/yiu3hpi9c/8Z5TnALPhX1LRWU/uaCslxh37ZUJaGWL+/HUYqM4BpFNyl0huxbVueM2dLBj8DTF
QMVXF5T+zgHGjX9+dibGTKeuFanFnCCgtRkkfze09qmMMA7lLvXlGTGGU25dc8E0oQGD59uKrINm
VdbBCn8CDQzOqA74psU0XD2bVTx+2M3A/m2P7BLdA4ytfUz3/Jyb7+dyXEp3saVObzGFeJDBhbEp
u2FnY3i4t9nYne3OfDBfF1v6vs11qU3Tcc53LGo/vxQd0wOgDMqGhQ27CCpbjWxkettYHaQ2SSR0
7F5xI4OjjLIXyrHYRdvmoZvyo6D5/EdoI7hXDOCanEhne6rEcd49NEvxG0GwI1lt3h3ttbXH8RaV
lgd9ohtXXlAp+kS4fL0RvCEZNsMM6qc/X6zKpI8NG97OlHX9lEYoLIFeJktAFAsT9B5YZzncNYTJ
ZZaWdzNV+SVj4pvpu/18bpxWqngB3D3sUysmlkI0LT9oBe4RLGHhzqqKpyER01Pas1aujCG9jm1n
rUzdAbeSelBk4Qs1pmPCAJ7qIyee6uGG5u++OdhqlMsSLA59D5x1C2A5jFrht57lzUOo0Z8dYR9O
bFcnzTeqm1XHZzv1vYOb6zuyveM2GbPPsXCyPWTzzYTg9SQgivkKTQ0tdF5efiVRne3pUywOwAVY
0yFAjk54iEqjOxaJOoPhUcup+9ARlzZxqBjiIhvNeO5Up/HM3icuaWj2TgoOICXnoA9o0UJBf1gi
HvAvcpxuANc4tRffexxSC08JFo6+4Z1cfG/QqlNrWwXtPRnz6Il7HG+mTwUVoZFD1OVQKhR1YWk/
cY5onHCHDBBspjh8ZnFV4sEvN4qtITBJ583u2BYafDug6eqFjaWeZ+FPx+AJil0VI9QFA/Reb/J0
HTA9YhPAJhIE24kF3MKq4cNljrbDaIM4iuQ+lKtwZJxWtqYRc3cBGXrMilbYL+N6jrHPL4kOMWij
amGyVomY7lE5c4LLi6kl5hdaE+wwURuMUXMyycvdk263T11Hyog+PHPRiIpdv2XexwipvqvtbVOb
3IagcMi+/lnGGh2r4CkXHTUeCwzogOyFrm/H1svm+gdu2AGnGpsoZdbYOz8aZxLCHkWaXDYjDkfH
fTBBx44LaCNGHCTnlIdXA8OTFxk9hdKUBbaBBTuDZOHSy7oQinIax6y0jzyhZ962Pht8yKtW9zG4
TkOwzPuJLbgJn9s1XTw+rQx2fsP1MAVUaci6YYxS6injmWlKWtShdMDXVkaBwlB+0oo3gE7S2m3A
sXWBZgaIcMgtLhpz2BVI+RS3BnhRhrreCuoD4CZjyLBNTAUJfh+qOTuIMhEJySF/S3u3wDn7Dq6r
3Lhoo7teENbrQYUf8smoabMb1Q9wS/miya3wSh6+CEgeF7a0IExbqOd2/MO1q0+H4R0ffuTu9boV
Z83qDpVPRHO0HsT6NSAqob6PO/acgzNd7bD8zadrBv2F1tYNHXLgJp+4Ss8n+o3b9NF2aXfUyltc
p+nSqRL3Qm7BPOOY0MlbIRzArcuWuRPVpz6W1LV4Ga9XT5etOfLY85kD7yDp7Y0eE0SSJCqvU9O+
+DkOWZ1gwjIwMUtnPXf0uDR2UvSUP1rFrqHxlfpX8QoT70cwyV9aNGh7z6rXjgNK38XCjTLgPPdl
dcA+ylnNYzNmxROPWmgpCwlhfokJFjj3gINrKgzr5JqZvofi9Axe0jsBb9VWpEjTVRwa4zqgMuQ4
VadKn0pAAneTF2Mh7OPcYXJUafMz8sL6IOvswNVyNwt/WDuDNmxEogrqkf2577pGVWki2je4L+z7
QdKEFnySozK2isbYdZoH3VmvxGsWeYqkET9zW8vYVk71LgVdfLB4+TL/SO/1a9qRdO7aWU7zy4i5
v5p2uE1Gnit8iQvuYcKu7rhoOmwA3O16F2dfTVHGMhTqxHYuWbmAoHYoGwZ26aZa6X5rLAr83BfX
+EqpjEQdyHuAAXmhz+lw/RBA++PFo312MmjSBYk5muVa6wXnCNEYh6zZV276TO+PA9+QSF+TuMba
KqdvJn8q58Ek7s3pag1NcO8pZVmB75u3mkmESwbmkLSy+ECoYJsjGqAO1E9F2e6lCjtmLpGspZEV
l7aheXMowHNURfuSG4SBo/CbS9IUMD6RucKFTqZsT3UEKH5O2jwY42nVZ+HJjreTP/7WRiFAsJTO
0usZFER20dSMfYVYv3Q9KIvRYPRb3wAFABH3IjABlWDFS05J9NsuG69Mzk1jIQs3Xbnyyja51EGz
cNIGvJPUSsijgp1kGD/ZlggATMyUR7M1147iVlcNtnwtt5bZa6+25V4p88AomMf6AQS9sXVJ3++k
mrfVdvtbRFqwyhHVPp3hbXCG4cmkS4BvgeBVyAN/3TGQr0RQnkXUD9yC0WB8+CpFGrSn+ea9ouCq
XuQzkFS09qNJw2ebbhKA/zijTdXtQq3yn9Mcaqti7CBJjaG8CD6NxEZJmWp/OrB2AXQ7A2AICNJo
6dTDU+co/xA7BtYYKHOIxcnc/ZBaa2JnYlfHSXo2gUBxvITPp1dqvMnIeOig8xZNldMgxvJw4cda
emz6Wi2hKL5IIn3rckb5l7Y1ndMoBSazRaevDlES8GnT7Uvns0iPYvFLiUBjjszgfrnqy9c2UwbC
PnU4Zpe9udcta20pRjpqD7oFDCYYrAXJs4EQHz1w0Grlx8jwhP/g3HlIj14lhlUUxBuNHiOeIYzy
pD02Mw9wMfcdHXjALMuCAp8oj/oT8b5+IVP/hz6TC622j//6xQ5hQmBHttcambljzi8A6Dkc9dwy
d1HiWNv/WV39f62uXM8xvNmN/a83VzmSWB39I+L877/w79Zv25LCg3POakiCJv/76sr6i6e7/BNT
6Kb+V3/331ZXlvsXqVtSn2sQPanLmRr3n6sr+RdpIE7pltCF7YA//08HPIkvYKv5v6o1NNmb/dPe
CsQERnJdB4rHKQDQ8z/vrTqhpV0FQwJAB2HVLFXflgsaEQOy7cp3prn3pBY3d3Quo4IGAa1uYWmL
NK7wdKbUz4ZLHLfarpgNzdlsba6KPrn++TLzHK/ObIFmpJ5TlK9UMt/cqHvwuWkgASUIOt2zk/BY
EfJGHyCjUBGBDapLqsICdHDHSa/1gOIBqQK+ZFv+P7CA1v8KVpz/+AKl3tT5HXT5hwD/D753nB9d
VhBdwSw7Hom4/OqwqYg4+xiRa3Fj13TAoOSYS6aHWbSfc4PD1sO0ufR/RIO/1SpN3/MGcmTHC53O
puigwB7tzEZp4vbDupCKRnq/WyOklmdwntqi6ryG1PIhMZPfbm6IHcg1HEdjOBdCoqRb9lgxB5Fx
DfPkuYOGuhorfOu+qZ98UBvrf7ho/3ZR/COE0Pzf3f/CNvCPkSbgqsJN+M8XQQhzPpGTZDo12KFX
Q3/l/nhpA+M1K4ev0i/YzJSrbvZiE0tz8HHxJZ2d2hEmEEADbPXAw/+kOc1cORi7w2IJnYoVDjgL
JlJ9J5xfukgoPa85NLQV0bheKWQWfKhFL/ZZ2pzbWmHdEEm+Lh0uj7udNUzfxnT7139YQMrzNf2P
u1qLqMP8P+jyumRa4wP5j2EHYIlA3PosIMUH6824DVq98Xu5tOyMZ2de8OY1W2mHa3SWjQPmukLP
Dwk3zHO9GqZ1rY97i+i320YXSm7+MNxlP6BVaFiH6stU7weZvcw/1drkOJFYpwhvYYycQe1m14fV
zivHcwm2K8XvlIYPLNFLotOHNk4vsMxPRuRSMTStBR0bQ3IKBjIWI2cwsVWi34Ct34ClBTVoUoQm
jl0vTpjdqFHXzwXVyHVObqjr+FjBZUwYrH16BhDKhsLdizK+dUN8iS3xFTg1MJnmZsjmEUXi3sX5
h5VW2wGkQyPMZds4mzlgnLZ7rMFrHQq524Jm9opjdKkri6didOWAtRJhvdXb4QfLv4fXc7oKhzed
qh9FWV+UsCJLXiLTWDEsLAcg+wP0B7OPH5SJHVCZGKCpPwsGNFeepFQgYjvZNhWF4fRlhUa+xP23
Ngb3R6EHIHGGdd6OJ9mqPdDjZdzH77UVPLPbuXc89nsig/g+9hX5P87rhG0JuxtfGqViPVWBIasH
yFliQjz2+6050WHSFAc/zrZTYu99HXuNMpZ1GR/lIA8Uzmsh7PaqYar0D4A/dgFpWqfVDmHSHgxC
o0X8btocAhoORzCZzGU/7WLXf7IdtGEzezEMAnmGDT6sa/cw2MLZT0adTcxBOWZiHZM7YU2DGkbj
BR5lfCLVFyAqkNHrNBPuANlJJDcPVXTdL0mQtyetUntRhaCwDPGrNL9I9aDZWeq97hMAW/fCbDqI
j/Z7xh2L+IR6MjXr5LSA0iL1NJnaW1RRkuT6e6Z4KtcL0GV6ywKpOBOC+Kj1bjdl/o9gDM8ZSL0U
4JfX2woCp/fZUsswsouAIkiPouncKCu/yBiLYzhO1wq0teWP9Akx7NXdCnDGKfade08XZOV9d0l3
SUws8UOof3dR8qzWUHYY37Ts55RzkVruh3aqlfaLvPr7VEN77NkiUBdRdt6j88NlP3y66pi8Zq72
bA9oRyohcVleE5V+ALJ+gGpC+dfXjUOgu5oHslp8DSzxFg5opJnFSD0YL+ZwqYS44EK+9M506WV/
qx1wuBSNdvGl68sno50+VYsjLa4/ynci6yfMstsKZDH+xOw3dbPPpWudBp11QWYd2zLYiSA9Wi4K
Wb7rpP0CVY4DPefb/ql0tTdCCTdLkRdgYq5BP/NsO9oeyQ4Hy1mNstDdJ8e8Juz+HDM+jcVwqsON
rNuniuFQtQHs5enkV3RNddkjPFdO/zAydku6FmDMFMNTFIfvPg/dXUsuEIKevsyVtc64mUoOYJrp
rssB9nGpqFXdmla3TllNpLF7ZgtM416wHej7oxQRK66/7SExVBAKwcvsA1bJWQbxEExMk0TbVuHb
FMC8J6AD+jdlxx5dT/24nMwv+reIPeICb00SGaIBbyLhWz1TVryokk8Q18iiDVGGcWlEztosGgrq
JpaLARTgF0c2J9tc+/yH7FGcaPm90U345ibU6MYvTqcdYhBgLr0pI+IGys8q4TAsP+KxWg+DddVN
AFcAW1J8M7i8d07mXauVK59KQtSGiVPVHK5FUa3s6MTKCbPl3M+anXvT3NaUThLPddFtxh5owHho
OXspNNoQAvyEYDBQcmB7HxYE0JEOrhPxs8WcAaq9/m770b0T8QUha5fKh46/HzUZPTxx57XqtgzT
LWjIjavRQTo3gHbvcYqXlrd+iCmaiNWW28Bm1tAVq4E82za5faqc5mhDrGe63OVTTJraX5aucYv5
y3Scm2+7t7RhNdlBGks0UuBxcXrH5H4PkubWqOqQVOHPGIJnUwIdBZbSttbO0MrTaI4bVNyjreX7
1KSFUY7T3o/kqVC/MEms69I+eGV6qD1vJ5Nor3TnjNR2st9DkkTlhWXexU/FvYbIB6v37objYyiN
DyX47vUKb7v9Oo3iLdK1n8GQ3gJa7vdmJN+LMbnYdbKlL2PDWLGx4SgRJllkIjgQTnkretA/G8Ej
J941Ilx0xT2Sz0ax9qItf5cfdOalxSG56wQmVWg1t0nuJ/fD54aUB1ureUhQscY58I6fhbeOFMDV
neCIF2Gp5nI8Wf3zlHPT3oUNJ6ZdKV59binmtfIfgXqL46+QFL3NX0321Q63SN9wUHTHU3gowGt6
1s3I9lV/6OQWBbuoH5XzOVmPyfpqx/VQPgvzeyzRBKtbHH9UA/rubnhnQpqyH0l+Gfonz3o0AFmK
bRhty+5dettMUFCy19yD1uwLig7UvHI/6+PPfl4C8wfKf9Twltzm1TTeWoKSFnH2IF022i8IvtzO
ftnJsAz6X4k66P387Y4W//+dqq+m/EqyHxi014Xxy7UegssWOxpbM8VUugFdFmX3Kb7l/XPV/ujG
dyt6pk8U9FS0wM+2kPpvIU5Tgv5DIJlsEHW0i6RNFwjOy6x85Q/f0ZRGWU4QP9flwdLwyz4ceTes
c+PseHcQqPjWoMeTISk8f+ln33qXrdmaBrhsM5nNet2K2qFVzV+TAx6pZm3QvNtWQdbwalBXJg71
9NnWx6r7IfsDsvmi5hah56+az1txJP89jBd95Gm6AM5aI55EF60+COObbQ59ak9G+jbS2u5u+WZl
w9b9IojG56yuTfd35LrAMMKloT4p5EP2syn9iJYuajfbldhAR8SfoSrMISDXptv89nJ5o4JDOAm0
cVkmPdA1GFruiflOn/al9WW7ZxW/iWrPd9Z7eHaOpbblmmmJu+W/Gvdjqkao2G+6xQ0iv7b2u6VB
HT4X7Q0QXPy76c9p/Kuh8rnfZSCRKMmNr1q7D80H0LgM+SLpFrZk//wli5/kyHiUcKD6TOSxETdf
XaxpDZyyBLCsuIM/04TIpfTbdr/N9rnMHn73GhYv7AOE/ys1nhrvVyTg3/gPV4N14j9ShCTH+Mjs
c9BhGPAV4ILPwjoPzXUyNqlNZmQpgiXrN9d44UMzxUezexbtuaaAyVynHk70+tGP1x4r2fSTMCOp
gRpZqFkP6Sb1rk7+amG1Dl8D8REXLU8HqEqcHPL0UrZXnFCLBgOScK9Wy3EMA98AIIfsViP/g73z
WK5cybLsv9QczwCHcPigJldrXmoyJrBgCGjp0F9fC5H12rJy0G1pPelBT2hhackXQV6I42fvvfbi
NIHTP6YQXX711FItzwn+8WeQmogNd1VeJ571xvAe99+l95XrL8Ct9fJyuxk8/oI3FTGOwaiPYRL2
+TUbcRL/HMd3JX4l4rcnnzsur3HJ0fmfBfvblNKSLP7pZl/98Mg5buMhkecVNIqLofeMRDFnNN9+
MEJMhMFZRnffoafy0AYPfXvsmhvBYKkfW0pyvJvXvObZXep3gr/UWBE1ghRhqRdNXfsIcvQBmD9/
yHgwWvpYFr+DkGO2/0ErjRdfa6g3TbLDZDbF18j7VWcnI341vXNi0vZ+n8TLBMOuK+8ipKsleuWj
x7WEZPu4mLFE9VaLFye8wrcmWrGjNWrSF65Vb7gsV0T4W9nPrf7mpS8dUdCm+BIIiI6TrR1aO038
cJhfL5X6pfV9JHhploBbXkteAr56nkAHJt/0fLWbk7Les/rbcoNF+sHM6Su30G+s3xQmDnDBJu8l
NV+bkB7c7DnE2iGu2Gnm/qb9yxicO/EcU+rpB0+qPOXpXU2XhORt9y69vUEqAjHKwl/iiLNkaAc9
GjyAIQ/mpVb32RhvfX3wY8eHSTtYBKOaZ1kizBA98DYpssg6GsH8JNZHY1rOyiut+zTbvHv9D0SW
U7gExQuctCtlcY2MCQ95PC+GBzM9+jLS+seUwfth2LEm/UsyaW5U/5HSv4D7FOC3D9CK5qDdTNHB
oY3N++gxHo+dfkNo4OgbmoJEHcQdiAG4cLN+baFe2srjeo6Vt01yFqRtfrVEZZN9IfVshZaLUWXH
J1IbqaReNdlUZMlwlI3jlrDTr7QmExsb5RUfhLsF2BturCDQW1e7v5PoDoQlIsm3y8FqAcb0dqIb
7YMlsax0Toll0KHwNSGbuEjiBs4v7I44mY8M+gAmkZs3wCeNrr57NpSPgfjYxIjpagjsaVPTWRqx
Hl3yuW0EINwhFyrALK5NXBBUbHU7dMJT1slkj7p5h2c97WVQXEQk/WMZDvsU19ANZ5tjkq1wQaOv
2yWwkRkEYYv4wC/D3QRdJHYKb0UsJOT9jgeiiDlAEVv+1bZ0ZLrELoBBjufEOPqThb0FZmcX5xN5
QC/cuA4NNhlw496mKhibZJFp0B+GQebfv7v0KDENckofKx581JysJOewM+LuQxCpPflRtGMNhnNB
HNZdWm+hbn92to+tpf8O4oC8w1LA5cLVZ9ooz36Ka6oMeYQsn/cYKfpcbThyJe+LoabiR/2UAKvN
wuVTKjkM18aJ33t8HBLcyvhQSC3WaLNdUDxTQXRGQZ94P2ApGlg6reADLAFrBrhhmOBxwurx/eLo
Fz+dPDNR3cmUdb0ZHWcK/3bZUA1Ut8Kw8dGGuTcasfvoJvHmWEOxmfv5o8M5EVnlUz001ZPF9a1U
pLbNwNu50z88kzdXnOqzCWroRHaXGBRnzr7E55sbxqnrLLzkGAc3tZe9FNE+0M3HrAZ0k0jsYUXy
0LRsuAAU5066rPeeywhfyOHYD8luqFt/35kxCL2Qxb/MXgmlrLwxzTaRwhUIhZxbq68xXBjmrq/g
uM2pFluzb8bdmBpqJYzsaWSdtjZ6iPZhr7qnqc54EA3zW57uqXlyfoS6fZBGjTAIOJQXmjAOUstv
GJLoHxYCVk40HLmgaT73toHMPmczaVjacKJ1v1tdB2q0f0oi4KPB+ATrBZFM3hxMpLs++97aXbGN
OhzH3K/blqU9qbucbdFF5UF8bWEkeHmE0GpA47cMZzM63JM9Pzf/N2oM2uXjHqBHmMbvzK1gLnB2
OlbTD+occ2RNZ8azNw67HgmDESx9qtkOcv0Q9kzokPaTq22OTxREIRKZPHpt4vuRC6rOtX6qAGck
j/sMcYykPP8BpzuaIm7XrKzbdfYAdfg0JNY61uU7zMJmE9oMC0i5N4qETqSQtkMykODtuxdE+Rcj
j68j4c1Tlr6NXfiN2NrVKd2jPxJeL0DTb2SJAVvNn9LKFbdFIFZV5f7gKOmtc0twyWQADHHIAHKU
jApmqxHeIDdjtMWkjPcob+ZsH1T2RwODB5ncwhPt8I6qzy2VcOtpzD6D1D+mGWBv180EdrSFCeYS
d0iwe1gjxjmLNshwKtZjKpOrZnEACao6pAEtgIAek12YlOT+ODFJ6BKoYn34wymwPGbBtMEssbYA
Suw6NN6mkUdpG3BiPRouM8Wpl6qjdZqnhCiYv/etW56nyHkSS5S2GgZnX+cOJ5+pvqYq55WOEl1E
xdUt/K+u5pvow2X8PAhVf+Pcf4skZc2Rf+P5M20q22KijzpKkYcX1/vVzsW9a8YnNoYWzyQCfl3o
fU8M+UjNJG1j5KjLGGegqRoab0dy7zC5hd2LZ55v8mam6laYlbuD9xTQrM2rjVIY6goZ7RY6SgAm
pVx4KYMJLkOH00lEsFTqFJJtWQZ3E8yKt/BWqPziWAWChcaNn4YNsDJd6CzmwmlRAFsK80e+8Fu8
onruNf+8MXmHOFU/xiOsFwh383YOSnILCwkGDr+1chc4zEKJqRZejBt0xraxeSQ42EtXjt0me93D
ReuoOlk74cT4sPBncCyjGoKkARyG45sfdA02EGJeP0OuWbJbEyGuYUlz6SXXJf8kvIh65fgaNsWS
/hqWHFj9j0jYkg5rl5xYag6YJdnY7V1j2Jr1XN5ym9ioHPrFATdulOdARjBr+5K7o8TtWRXbcQWZ
YfqwFU9/I3DPEaU7uWrHM7kfzop6ptO9hcjKI9lH1ZTvNgnN40jIloprHOlZrcJjAH1hT0vHJNzu
0csiRU6chSAxeXWHHbVNcbbspEcvV+zm/ptdlaQ0woKjTu6zd6ygetSxujfBZ+R18S9FIGc1FrxO
UQ8YTbqqPGPze9FTCnASSEOdzjUrDovnRZU9RJZqTr3dfUV9xjCclp+YVYpzLRgNLfZ415bAzNqL
9x6W81tzCFszuv35M1aOch04oX+oJwhBZmPsREUbEWXNrBlmrPgLF6XQNGNTvMPhI56vQ4DvmUE0
3PsdvpU+Y+rD7eHvJG1/LnCQCZvgypu7gqdRMx8Hwd7AsVwC27JCzO6NB59rBHiOZ51K55k84XRz
E9MEGRLb65I41NOAvrRtUrt6GIasosMzfJ1B5dyz2ZOrAAzAKVBD8jp6OY1d1gQKsEyTVys3wZPW
bXYcPFg2ovFuejLGg+lDxMFfdqOKzbny0sXUHj/ALsNK1nAuLcdmY5FhBFrGpQTXceXHVXxzU1jZ
bP9pBYJyva8MsvBtEbKDa8EmOL1McTVMhy62UZpBMCNSX3s3V4eoUA84Uxl4S/pTSdye2xHkd5xh
i8tI7O6qwWTubh32N6H7lgUCW2PnytvQ0nFi1jyoYx/Ef+DV9tULFn6T5KwSli+hqcbnidiTn1Pl
FLTlexJP2Wo2sg2ukOoKOicujOpY4H3UVUhcZfkie5SQWDUD2wbrN9jREC82lnkYzt45LpsbbTk2
MWy/O5iVI7Zd5BJxxTnC1ffh2a9d65h7XVMDW+GGmaoShqzZngv+xqNnyPKQjmm30hk3eRUlzkoN
3ZeVGvGh8tzsYPfTg0XUfpOzod6ZO8crjtwPMzVAlrP1PfNEHQDViAWNrrC5b5V3C2k/El4ZnETM
3Rg6w9WNi0NbNvAl2pcm9WD5FKwLeUnvZTg55wk7zKk3jKPX6fAYAXNbjb7tbWRG28tA7Gptp8l8
myaM6a5LIYbf54eCnDhdO0BkeSWzzYjVuDepiCMEyCVQZCwqQT7HpQMDY51H0cUnka+LPt95M0Yx
2ZE3jxJs4WHyTNKY7t63sowPtjpZ07jgnejFvJfDt4Hda5efVfPglo+zRb0LxnCzsHc6/1k1Yt+b
7G5Hai9LTowso0eCeUyhtdz43ueCOy9JDHj8BYX7xfC9xmDRAvDPMsanCOT4dw+DlPnqBR+FsVf5
d2LOq8Z+H1kHYJUr6d+M4h/YrDdtcnfaWxPLlUXDY3fv5GPoHJV9ixKalJjedzR/ps7Dv28/+L/B
yv0PWt3+V3n7nv/S/0qo+3+UPSdtlzK4/5P9IIr7f3YfYFsEI7d8438nZ+2/XNu26b2T8N1MrAh/
2w9s8y/CAg496q7l+p6y+J6/k7PiL1vimzFNgb/TkcRj/7YfEKq1HdOCV0dVnOMuzoR/w39gCXdJ
xv6zGuvS1+7bS3bXFxaBsH8pWc8jT9JC7Em8MfK1HlX+BJisveaD+yziSt6KcfhUvfWpZ5uNGlid
Uyx58TfF/JiHrBddIeBw5uMpzTP29Wnf25eqxwXo+lRohw6eujJqvKOIw4eZLf3NwDnNMdpWBwvb
EXp1UIPa6iEq2J7xUFtesU7T2tiYfTWd/3yJl5vLmjykaTEnF3pGEcIFDT2U1CpU4PJLAKxaBZXl
rcPSOc5gQ4+uZ7ybbCyyKiO/6cJKDWxb73ipTVCR9kEbhtehMsYryi2N7APnqSOm1I8qcd+SYSSZ
4PuCLAXP6qUh5dDR3OxQygXWV3/aOtirLvjdTJG5Sw1skxl1M4gx+Nh8ezJWyezXu8L6FQHculRW
SJp+kupKLwzZ13qftjTxlFXrPnm4GaFWfeW8ZdaxUXWHEsDlGiM7ScVWS44tof/YFYtxL86qn3Jh
T9oYkMNJ610cNdTymlTDCYVcT0eYfOEToAzWcYcXqy99Ik3sPKXYxV0sUX4rGqdcw2JSoFERSjSq
M9EZZUREYBcX1KWK6u5sOfN3lVvO0XGoYWMkxw9lw8jq457iWytAB21fkdwBxQ62iViVcQoppw3Q
Dvo6y6k9G8JytzPvNTgz6XOQsLDWlXUv+buR+lJ5TB31K/WnG1Hi6FJ2gbi2E28UV9UX1jTmAfa8
RQVY0JzxWXl3mDg7QTEVnaTNsxhFs6l4S20S6uWu+o9dj5ZT4EHkN0uCwpbXcsxRCskvdZ5cYdwD
U8sHAT81Cca9R0nroOm7mGqOM8KYi21ofRhDoG55zTJ5DjC60a6QbOphjm8l/RQQtcjXaNT23g3e
sdP090CJzz6Km301UgkuAwKj8OHrvTt5p6b0qlvsUT3WaqgzuTOplcF5b+02dcJtEZS3zHzuGqmf
dVIA6aPKk6GP1x5auNpVccbJj/wBkkrrcgCpnwNbiHUdsI9L/OyYdz4pSl88atwIj2PX/hhy32Pu
Q6MzqnfaDuW9E2O4w/fpb/KwBrDj5Y+Iw5xkJ+u5GNVSDBDHW2eKDnFfM6RSp3iE7DogINXGCuet
95B4jTyTmD10PtoUkqq8JDXte94UynOT4zVty7xDM0zMt5kzRYXu9GHlsIlIf6y1a+jDAKBw7xVm
9+aLsxuzd6UuJL6loPymCAhvWnznv+u/hmkc7SKWy4FLg0Xo8svXPWWDbjFMJzeyjGMVJJgRvAIc
Gf3fWELs8FLrcVyVNmcaIxweaUKrIC7dag4p51HQ3KEajtrITYOZRCuPXGDoy3aPZT/YZPZxwEO0
YR2A4DDK9oZhQW2GCB9QlZa/3bnrHwJfvIX2SzjH0fcuoNCSAgYSkou5wsqYeXBurmUD2RiToXMG
QJw/ddpj4K3HVRPTNm+PbEVBL2KR8CSBHY99Jkuxg7AWLdx57or4ik/nyLkbOXv58udPPWMZAH7f
PSa5+17oc5XmxYNZk8H08uY3paIt8kNPrUJrpD4x1iw+Vpm49JJyCslD7lSVLzgZ9cYbqnxX/KH6
Ee86h2yIdsOIOs2i0s7d/aDZa1sd9szMm4/cQR6t5bQh1TRrVcPNE/2voOhxsjhak33VdFjXjNBh
UlCtMxiPfVdQ/uk18w69Wp5H01iHYkZQbLCMeKd0SZHo1KxOlFe6dFGqOEofplQysswhHmuzx/ar
g45VnG9c/3ypWZAIBSC5bnCYsi1Yuc047pPWqsDUpdy2y5dEDOyOPEHLXTG8dSKZnktpHJzWSD5E
VwxHmeiJPPGYfCTmlxLTZdmGt466FipwDulcWmvdw8HpZnmq2opKhdZvyWfU7JADj+bkJP2MJCu8
JayO84PVqssWzG/ma4WUWLexddRab02KoXelmQzXXP/ggPriTLW7K6PQwokt2Z3w4Wwbv0KkjNSv
vqX8NTXbhXo97FsBuy0fk+/1TAS2sUykv6AP1lFX/swtksBIYOlZ+sPGrKXLNxrDOlji8n5P59ts
ddZ2aVjYDjUb5EYq98ajBlcOmMnRT455Cba9GK0HLehUUx4aoG8SHmp4pe+yMrtyjt1G0vimeyE3
FmfydRFFHzJI7zA9nnvDotIx+AaoNyVh1dP3U0f2SwVpOdP9QACS1Hoex8bOaNQPw4ysfTuEoPUa
9q72ZWTjc4970dLgkljXNPaviY8oqcbmFGal/SxnQj4sOMl5xUAQsrDdAMbh2plmzi4s/zuIFInO
dzC+8T4M+fK3UeZW2pKtaUMZ0vxeNAgNZkaF3FzdBY1jE5BzJySfkQjxCQeTEkkDnKdRDNUGTvmA
6sfC0Gt7fgvFDxIAa1DXgG9ibBipIHqpi3pNUAIPczLc4yjv9irVH+M0LyWOYfPqqaVuj/Qlz3zr
0A80yeQTTS2mVZTPiXINjOZLTDOlsmaWIcboZss2Kt9DIdxaE92DqK7VdmRbOVqonIFIHuOgCNga
FN9SSO6rKfFdHEVOcghF8drg8brOKsT/Gc6ndtrOhtMeZ2OxZZnJk+d/VVpYGyc26232rZk4Ugtv
SPFMkH8urcjfcqc065Z4F1W4b1wSbM3LKNjXtYY+D+X+MHliuWMRVsdY/J4FK44+SPyNYB+yszli
rsK+Qw/DMEDyiILm0f8oyOCIONszwRFG5LGWZJ7ey6HCwpjeyCHcLRIq3nNcthyXuije5XUUbwy3
YE3ofMx43VFI0d5yaH5tTJ375F4IPhXXhEemMxdHAe7s1Hi6O7hLgU/ZLeVf84ABDPZcIvVJxSa1
bM0Cx2Pp0oalue/6/M1ilIWfHB6UQ0t8Ojm/w0JipBI9lrh5M9sTUSIa2dmeie9z7WEuV/OPMqvS
fR9l1wm019WeWdoxtVOIEjevNrLEquurmjVDah+knzzD/nI3MWMFz0pmL2aE5BZFsO9M+9F1NZKy
MdznuaQblkoGSj54oIwnYFPQ+ejqWiN5EJcbu2nfni3tPpNG7LB8jARC+GWBWXfDjYI5vnZmwUnQ
hdRu0U06TVgooqLaYdDPHxSNbwQa1aMIOT+Tb9hAVUJps51m47U5rniAqdQajifdJ1gP/OHY2Z1/
ENFgnH0fAKzr2qhO0NHONZywcyaGD8cx3I3CW5fMs3vqTPE19czn9Jq/zvM0YLwyVlC4wjMj1BnI
j0kUxHkPRqyUs+PeZjlfCB8pNPVfRcdoNbnb2MUOkksQ9ug/Dz7RJu85iaWzNecGhO5kv+jcJ+RC
WGQoCqQ5CB+jQdlHocIS8iFxvMEueNRaxaPTjtalKsCTIV5sdDNRLObF5d2NaFeS9WMBfNcRFraA
hNyxVVJPVtsPDmnL3HYUgzAlnrTsiFvT5uy94VDWmWtf6g/8mgIWgpTnRNk/hhRRa04NXkCoKDvH
ML6oM5rZp7Ooot5gxuSWs22K9qafERsmELw3XZhv5fRm+QNPY2NJm1jNwWjL7pFqE8iXdbRzw4BL
NZhHxBJXbSXHD35DMwYN37vofILcHAH5MXTKAI9rdBqCF+zHxE798GfeHnXyQ5gFbhTcooCsgQCz
9hdTA9s0oLQ8cj+7iicuAp+JIvIGbsOHtYaZOkVFRlXC7pCXal3JELtzycQHs6yNuP3ytGeaAE+S
+HW4Wehnm66W41L2spQd3OEv4Sy1ki/B+uwS5KRSk8i4Bd3wNaII8HZh/9WGP7wYW4SFCXZFPj5i
NMBqOd/kKP094z9Ea9jL2sMpG7KlIuYCnIR0MMUGnglcAHr01kjUnZUfolOnyZGjew0FjyBG5xP9
eO3Bl+K7AtAhbWJnDUU7hv3SO3NJgVnYYZWbUZbGF9skgd0WAePi7J/pJXoyuu4drmq0shFp1kE0
tpvv08iWKjbVS4zNknFDA3ZCD8G8VY1nyu9WtZvVK6Oy633ZbaO6vrh1Hmz7qB12WXPvsVyuikrf
h655MEey9qJrf5tjtpVcxeDcwDIUzu5SWvNvGb8Jzq1gL85l3X0zooX24sT07M4AzgvuDvZGNANh
rarKd4+KA5f7ckXdO6/BrkYuzehD2aTK/5WWrKVmXl4QSOxkOiGkV1sfnu0AIXhtkP4l1OLsC0pZ
4FJdKq55ZLL0TTjzrjYRN+qFJU1yjPPboenpXREDzFRdqlNow3+eFRDHsdpy6NdbeAKcN/mZPSb8
vvgaG30He/KateVPHeFn5DjGQTDejmT+q2BPHcy+ErE4QOY4Thzk1tVjKvufosM4mMOhEuG3xASB
Pk0BveZFSwKQJb0zGZBXLfkW8RSwVRLtfEu/ex1EXW8xUMYGVqKS2WhgYTnmhBoKwSYgtLKWG4tu
74ZxZJvyKPWhb+EYC+QmLw2m/ZluVgjKRv5FSLrdGqn6mmxEjqnFGMFyEJmZUcPtAuCN5GL98Smd
PML/AGmlbzwvn8gcQZ2a7f4ZJwxKTLsLwpKExBR8uuQmujYWZ6B2+NZ0bO1RZs6jnPHSsPNd+Yv/
OSgepYmdmcE9ZPSk+yyyOvjOubwCY0AVHref3twjNBT0jlOPUp5FOwD1UDkNOmgoq9bI610fJ0dX
kWtqbadgtmWmi+PPgLgE6t14qKi/ajKo3130M4rCfqcOE8VTGBFXvUmvsbanCi4mpdLGe2+eKXsz
z4MRX50CsIzaD2BA+ayfKzmDbrLR56rFDFBQ/rHSJO1XldLrMIbIM5sfMbm81RKzZCIL+bnFk4+z
dCXxv6pgq0b9pWpSwUX8k9PZK0+J1eDKawhDpvAoOprJrPkN/Ylx+OSICSQvn2o8uHunj56M0cXt
Asia6e+9je2XBAR/5jD7pn+64OJPCWg0JTJID14Z7k06cbceZdgczlW8m2NBW04YFa9uL09aOMPd
1JSIobqzey+gJhavhTfXR3cBVljBt5DU+kMO/nDXap4rZW+N2yqK8i3R5/6pd73uKSOon3ZgqdOI
uWcu2XbwcVlnfLbiPKWlBe47fs9JDdzp/Rm28dAkb6FxH3qP5xhotIMxNO1DWuXdViMqE5oEjJNo
E3u5Z0HxcdAdUzUh5seJKlaVlH//sXNw7dGLV4aZRzsmTXmpw1+8Zq8+XktGU5l2drvuCGr6dFBH
1DTtSS7Zewk7wwiN5GBh8NrEU1XRWzfvwQUUR2OOfnOOpT84a+F0eFFzs4OgQEn+AEGTbeJB1qcu
8jGoVdRW+STaiVK1B4Wb+43KbGddFymFE1ziJ5CTaNRh2Zy65YuHVraqucb3pjOfMoNqPO27JmiD
i+gAgKWZdncWBRBbSHk4xiosKG2PYpAvv4w59b8VTvDGg1Xd0spXNEZqQnxIyeSiug8sQ84KZLez
U1MD8ZiArCe1fcrFIZ8BDuSFxWEpL4jT6H4Bplj7auJ1jJ3gkf2/vlYKAaAIw4QRmp2kmOsvB/9+
6vePXVYnGH/HeQlNPoEEvfsm9kOh4/4E4IKkail/plkbSK58Pte5Eb8Ky80unEK/CZ2HxwTw5QX5
iKiDB8+EeEFzsPP0ZZAOVVbBxEMeX0tDEILzjOOJV5vHDz/XgBbChG+Wi+0vwZm4oMBSPRDELesQ
mpqT7UfLxFIGd3wOZn9R8nm9zWF17pcvuvZ/F6Fm91Elu5qGUjnXisom8QwMjdZ1Okj3GXb9hwAi
5wkaAKnv3LO3RgNfBk05ZPlA4R6UudQaQN7jsdpR+kp58iiCMxxQmq1UPl2cCBo920lSLRo2Xm1j
2bbbjdsGDZuLoLkFgfcxOPm+z736+/9XI/706bxM1a///I/vP2kOgp3XNvGP9n+IChKK5v9WimjI
PPDL/Eey8vjzP//D+se3/LcI4f3loSK4ipeaJAFpgc/8B77TFn85vokCYSI4IFK4rP//zkB64Dtd
1AFJdNJfkpD/S4RwnL9sX1pw5AnwCezyzr8lQqg/IsM/iRDCcfg3KVdamCuAgvr/EglDO3a6PIv6
DVUrFpMLJKVImfFeRBzrXGgkx7oAWhGxHtyrIn9TVpld0MrhI07BoTRffAIg58rTLxIAx0F3/rSf
OG1CQq4rjMnXeQBznFPZOEfptFdZCd63txy6X0J/46Dlm0a2N4XoiPGX74NfQYGido/C2nuojLe6
C/Qh0tkPmBAZY032KSJ33lkBXBTpXJq6H/GXF1chjXQPbIRdVb9PohZVj/Gw/6FodXjIweg5ZnoZ
lcOcb5YHihX8XTQE5kq7E2+d/LmpG1ohS2hBlsXxPGzoepiqZ4XTf42nha4u516GjnGaSzLxTfUO
tWihG7DUjRIYIHCyGKNm49As1d2dV6qNykEtOa32j150HYf2o+IpcYSCzl0/o+HWg3/qWOpsZFum
60hE6clvhcHw49z7jody4/Q2gzWQHtnHtB8AxDnGI64HtBn7hJfmVoOHIrtt71SXa3RPF3uh52Qb
StPrq0UAxO7M8dYoguJGvbibVQReva7eW8Zjq29LZHjQXH5ZX1q9wO5F/2iV4Q8yl2tkiv7kTMtf
Z4/dljMg1Sl6NveyL15oMNK08LFQG8yQ9Uji8M9FkGVWHk8JhYHaNxqaYeIFz0ON8hVqh/cgYMyb
EPNBKxB9zRPcMEpubZcITFYNP6de5ocWoxg5dnpaWtoqgQBZ7GwW266raZMvPOavhb3lDwm/mt7E
yr9M8F58xtrmML0TbAj11in2On0OpRuBLpg+qs6FYZM2WMoxmvHfToy6OUTqENhWenTqpFylhWNd
2Ky62DCL65jX1h7rX7GTEpJhUXHOxF6IK5uJa6ZKc5PH+JA93rmV58zADhZS0LhArCaO7ynaMoCs
kzna424IOI0WZksYjrzRbgxI3E8l67dJqa0FeQ4uWbyeMzqik8Uma8XhS4wxFuNx9E4dGqQO2gja
JcqEi6JVRJdqJnBYKqu502rnadrALagjOCb1vSPruoZOVz9ZYYRa2JX5Gn8AazODhFhBS8HsdhjL
4Lq5OZiJ9Il9v7q2PUEG1+guFNp674oVAo+MbeW39qHSHHNHvLYnIlocSmG/8WQgt4tcZj9UBiWk
TcOV0IdjeWuy9iOQidqlRVxjJPhkezNHMYifIvSuo8Fp2Gr5SYux8G8kn8tVHdrGwYhvjp+CXZLB
l5h7Co11aO9HSqo3HqMBB4zQO0hkVI5av83CdNZ6Msn0iCS7IudSrYovbbbb7xxsKGFNh5PGhNhl
4TnMqVZd7DOHAhDv2tCOoot3BeiLwBP0wMV4Og50mAu4oQfmLRuSzrEX+WtpXoPiKRpjPi481C6t
zkfOOZxhC55vZWITswwuXnpsoZ3FBXEoIx1ePE3VHju1iI0lP6YTxEDs+5eqinjwiRFyEn5lbSSX
MNDWhkGEbMZ09oNgNess2AMhYQeu2DLyUKBXOqQtw4waFvVJ9MDIOp/6KvypnhFhUSYIe3GPLSum
dhMlpG85hrCa1DdqG96GQuI6FAvtopCbqGnrVTFWzSHrErAWJojBQDkftu3bPPi8Y1fFP0c7ZSld
I4CUk/c2xCGAevtnaa7mWr7rbvrReZgo+7I7tLRhR0X3xNJxU9XjwBIXIZgwBtSM7qWWsmVMSk+y
GPRW5PgxK5P6MMJeXElNuylmfkxR4biGMc+akwP2wjvtnzyUVKDl0YPRzJrPInwHef2R9riJJhde
E+vsjWnRTSOw9cRFjis/uosb6CbygH0doxZ6nFE5DB/Huo9X7BxTga2sxQAcg/8JBHhMt9p2aXpS
ZAQH3npdhRGVEx3da5g8Wgp1VnHUP83N+GDLZJPmfOa5lmen9hxWIROjmyoSUvJ1eIoNf0XryhMH
T3NVRYV7Uol5dqhluwQhqJpJQvCgHKE/RbV9ZhfBb8qyJ0JfDYgM61QtnbVde8+Sb5PCYQyRDi0z
jAnQFehm2OroMGYlYCkmX9t9nRIJjo93ICt09uQSk8+MCXwjoRzHM8ZfL2/bLXaIfRlHZytn7Ujr
4S5xu3eHdCVhHW6mVlYbgkvFhudEsRIyehgjDV90CDtWDQCINO3P4J3clfQl1v7utdZAqFKqnddN
fLUBF8y8n/uB7zbn8FWKRenUbOmjQT4bZsB1g0iWT021HvVIawTbnD+Nj1CKqrXiaNgwtz+gPkKQ
MYLXCMjyyfR7NtLeoguJ5GtEhzl4jv/YYCB0tbKPWdWCXvatiSt4YQIeYSzVJJ36T1WI/OTYYXfr
zPYrVlwnvqRciCpOaRnjHsxDtFaE0AOx1CeU6bYQ9ASPNDeweVzjMnyseqM5sqtBEyjs6EiiZfhz
ys7aacXV9+4GLilMuqT9NnP3M2897vaGnDpERA550XNq3GRAPBSfNO3sQM8SRZ3BaKKsFvwvf1hb
jcnBgU31f7F3HstxY2kWfpWJ2aMDuPCL6UVmIn3SiUbUBkGKFLz3WM1rzOvNk8wHGrVISVR3SFHR
jJhVlUosEDcTuOb/z/nOeVbSHJXs8cq3BbRLUoVxKYDdUVtmFtI5aYP6zNtR7X/OJHWh5uCVZeu4
ayCrhnpwC3KG82UTYD81q00rQ+Rmu9Ov4gEidpCkd6LszLWqucyBthzvZDztnYuRJJRoJZYhe7u8
zPsttdQzQRd8rvXmgGlVF05rkiRg5LTcB53cr5QtI1880iuE4NHWoKhsl8jsqyG0V6LieDoFkccS
mdphKE7VYQg2hlIEjuRRuggoYuwDlZRkS6IFKNlDy+5AIJorSbeGabjHE1xSoN8MjXyd1zZRUzTy
10HTV8u2ALXt9agxWUCOpC783JjkoRoun2vRhfUs67pyE6o8GSbczajyxJ5qNIoSUnZ2cYxnxqYe
PkTDxWh1VLCigENll29DCSI5cGtvIwNbXxZaVzqd+iErpPAktPHoeLqJTTNrwFa66RTB0JUrL9PB
IrA+YKcgfiZno5qXMTkNMf5Ew2twOnQ+keAkvs2jHIti1gAqEoB1ip5nPm4FUNwmhVTt4S6JYLAp
enhPKcvd+H1+BedpQ9yjcQJmIzsN1WhpSsYRGUEaJlXScFmwb1jBYRGk+mVQ6LQhuw9V3lKnstgT
RwpkeTGoyxzGlNMbyFKC/MNj7y8r/a1md7ty1NUjuQ9cpzAjAmDL/h4ZvbojeuQ4CbC8o6hWjvzY
WgbmOg/hdIopXgeCMMhyF06JzFvMg4VeRQKNcOJWWYEV1bwcfOkkT4EyGgVJZ6xvO10dPksafAse
IJ00XgLRFk0H3MQiiDHBx6NH8OFGM3AKC3ERqVJ4/oucvVcLV56ew3oc2d0zzsDRo/g+1/gaZFK9
EXN8yHpxVUeomHi5oKSWoA+oIDu63hwDmeh2g01YWdVPwfZhfuElCX0elYpD4e4tYlEgH0Q7q5oa
R0r/mdZqfagMQoUju91TqHVBxEufO6SZPLOQPLAOtVl9xaHDsUj5JYtJhowy+EcS8hBHGTkfkNkz
yNYKFBkZx6HCW4YIZlF5LiuNQiKmVGx9AhSPY31dy1TK2M/2K8sAvicRloM5pgCYBhmigI6p2/pt
U+DUN/2JxiBDF84V+Urp6Y/7MtNewNmfAOZ81qJjdJv+gj0rBmoEo03trtSmoWipdxS0RZo4FKdu
DJtfVKkgN6SSaHT9Q5f56L5S5OMmUYY0uaR8FvU9sP92VeOjWBQPjFj3LnHtzElMVKWUg4F/aEy9
YGXR/5olGk7ZQjZfYK5njuWg00LFs6Fud2O3SHz1CDclPl3H0wCgK2W/6bxx2DUdVXMRuOtKFica
gVB7s0h0YKrSMAPHQ02wepgDAMmVnik5YeHJaysaP9NjGLGbk+ADZcOxZFndoElwaJPDVrTC29jm
AQ6Ky35ak4RhlWAgSkqpQfDB03LFyXgJndAuZTJ+CFX3xbCodUmbyei253mX3eair6hth/lSTCS9
qgetK3qCY9iq74TZ0hATzAC0bAayDryo73YdTZCW0tpYacZO5oNnU3w9JgkNDlvS91Imk+dSdIey
ChNyp8KTwM60VZAWX1QaTUcafvuaIKSF8KtyoWlLYi+KBCFdb1L+V6YZRaFfTJKb6oRme5UjP1mn
FJR9l9/V8hDsg03F2cEBb5Is4AVSdfeDbp6Oh1RSlL1W9ivOHep5HGrr0s1OoRqbO1WoG9svxlPf
ik5L5H9ODRdybrDwOj29Bju7azWeixqJ3TrPXdORWiiZfXOj8OQAXi0A0GN+rSRrl49BgSgY2UYa
hoAexs9pU29MzyjWtsn1JH88DbN8dAzF7akuWHytkBrhyO2ioEX8bCApMHccxmh4xzywaG2Halx1
kghnthXgkgp0QI8y9XQkg7vWA2JRDysxujdqB+kgpbUnjJ7QJOUE1EIe31aFaUHkL76YXguLPJp+
IFKr2bQRmIG/YetbAzpOoopHeOr2soxugsgJLPwq2lD6S0z+9qYI2fiM9q1lQWXkazsxuyZHxsTB
0mxY/kJEh5xuDwaZGR/s8t4vRUNURGyjTCjJY0zpOdtldmr18ipWQWfrysLn5LxMUAzMZSCdhqjt
BQFdJcj5GNhciXFXHW0Ab8QPGTj4AiU6tH3bkfrL2SzFZkBrWmPFk1E4tZH46Cfsnwkfplmg6hU1
mpB318AYRCDLDJyn5AwW2VXJx7jP+uO46uZV5V7QjjtIfCLnWccRM0O/X+tDDS1A2bbiwkUHOO0Y
lSWHr24W5rxOsK9iZ0DV+YCAZia5pa4p71lKVMeWaQs0JNctXBSYfa5DhuZDAAqdglYBKySBjsTH
5sIER9qN3vUmxKIuC8U/8iLpMgsyXmBO+psCH1nvmRQGUrFuAVROtMVZ05N7iqqfZIluuMmb9NjQ
5VWiDtqmGKSM2Qu49Ng7rpoThOazWYl1/2OHnQgLQ4sNsd16uOYdAk9yet/eORMWkEpa+MsyyQC6
UPZJKtZmdbCxh8XDOY9SiQSPI8GgsWOyBnOrB5ZYUhs66ynw471NyByV1M2sLshz/Swn/b0VxglA
vO6o5ITjdwqYvEZai8i4Jr8zXz5sqHGujMvKIBQtRJyWRbejq0D4z+B/dIbkFBnHk3AsAFKM0bWd
oKBKJ966ZKSoVWpp72ufAqUz5pwoJmUsVRVa1tANzYkmXA00oXnMfWIpFqQfFohT62xRoe1xO14R
T557jbZNWnVdVfIXeaLuZpwEZ93YiLmNQ45tE15/M6cD0hbdSZ9p5bwgOM1BKItkgnectrqyB2KN
wa7f5GN3MG3aCV3ESlSpaO/LWlu1slLt6+SelWkywnHQ6bFoCTLkFjn7QznOgSWicqZ3WE3bQGpK
UjFvhVipLhrNKCrNWVjXB5uTB3ULaNsKTpFFWX0pI+QVCSKiWPe0S00nirc3PMzM3kkTycM6rO2T
Uq3TfdijvStAac4f/pjF+sFSIFHpuoG73FOdMc1O6D1TsVolH/LEbhcFTNKdzZfsdT4xDtFwRUYH
+DYkfs1Cs9wMR5F5rljVsPXM7tZ2qakxZ0ojRHawsw4vmL0Lym0I6X0Z4/iaJwbGaaPGHOMjkm6g
LiuGuk8hvya39Vhwfhc7kQwJHubiyBzkiyw7ogFDtmeA/Bvr6lIR4t6WShC3tohXlSr8TZyEZ2wf
s+UwjpRVvMyRVdBUBcjKOQ6oKbtRAfo08xMsnhDp16SE45IGj2xFUImmg3DDF9EmySbRy3FGZumt
QU1icENieiyOurWHZ0MxblQeUhAAd2OLQdsyUYDyRq5Q35N4AlOSD4foZJ1LAVBzGpzrtdrMDN/Y
lAgOt3HPSm6xp8BSl8xBpkONKORgo2ZDy1YDp7TiVdEBG5k1snGNh4bcg4rjfkgHFe0IJQYt/AAk
65MyJuE+2XuC+5Ks4EtTMtMUDUEpgxnVWMz4NyVp3I3EEj7hlbex3M+VykAx6HkXGe7Siz6/HBGh
J6OfrDWFOqmr1zuvsRBgjujqSt+6JtwoP8QIIpf1CHvUB7LgTwVLWGLX2HrYx6LBAkbbb0e0IvMi
t625lUKwlQmeXOoWqQZjT3qQKSOmy9OcKo9cbtglkYgeJOemnC9Nr8Od49GKVVyEjCSaFsXHJq3h
LcMJX1hWNLdKmMhgWMcl7XXL8VQLE98UaikrVGorAh6wBGC6HUs8qnQYKWtg/KXbddAbnq1ObgGr
xJwgdOPA1ETMfInoKFEpTMisD1obDqspYZKVNDtgGPwSZM0RcQVOg8KO2HiKs75sH1dKe+GNKlGi
ibJzxxYyTMT+oaitszCP+V4QStn4nFXIsql9G1H6IowPxYfmiytLG/YN8ayOS/utVRK0QHWIxDa7
zoNr4rvXaEN2ihmeI6RpZ4ITs8Mpg9RcDX2klrTExWbk5BgFYD2X3PBkL3cSM4rQZoq/arQGuUnL
4VkH2tgQ3LdW4cg9EK67gIndH9gscV7bVG5rHJq2/jASYb2khc62KdcQTo2YRA0w8LNm8GduNM3l
tUKKvFCRi7bFdRsYiHWKaFf11ImJSmcOdvSisJxGirPTSHi3Ux8+1mhMGkorPmTywP55xLAuMH4t
IvSyWyPIqZTETY8fFv+XSo4KLdFTX0WtoRLHXeGYO9Nddp09t0tsEHa3nK0QCOQZsMddHlbE0cBp
ZylHzNASx7QwLXtP1BnYbnZes2CY3i6iH9rS/BK18l0pddU+rQmASWjBtHF4ISC3ryRjgjkG/Ze6
Tyl7UOqJMRw+JKsNjblvexFtSZdmmxlS0ZtY7w1S4Z0KMSNX0pxVKbyzpcRzaCBpW9PoEQZ0RCXL
I/L9Cfg4r1vF3mp9dqn0CXmD9l0+abTlGsOgpSCWkbDTzCHlpsiz0BqpQ2MsO5IcN74YT4yA5CxL
PXSkuCy6UUswLVPb8iUC6kmgskje0TszWZoAZijkywuyri33pCPviNKEdKD3SXgPGo8ZmF2bBlC8
9nQ129V1e5pUdxXW1lnLTOqQ33yqF358pgXRbeQJ9PhyO/cUm7NNzn+s3aPWI2c485FtpCkhYT3p
B3n4xc7wKGYu6Fmfz9YiUjPJJ3gD1LCA2wVOT0RLl+eOILku0gDFh2FjzxGbHqk+ivBcWPuMlbhr
x26u0QWfh6pOOj0vfkxG6KZImOFbFt0sYOVudIAinDqqkb/3c5Y/pp8UizK18u5LpwLIaKKq3Xc9
THwF5hlzPdIbKor2Gom8yZkgaSUoH1QWR9eCIiTBmF43CLR0dLpNbl6rvn1Z1Hg3I0BLBnUsFGr2
pZ/j8CAAbROIdkYs7xqTN1AABM/zJqNWpts7oef12oiCYSMX9aH2aIqpBcosL8VkZ7fGfej6U/G4
xSYMA78LixMw7XDAXZR8kaJcyJbotug50Z5K0VZux2sifc8if1rCmlCb4yXdNnrhbaRMELFWk/6U
6NnaV8VRNpD1jceqcKjMHhtW5p336Q39A0AzFX1GHKmTYfmi6pPyONTlYl4qnnCodE3ZHsNWNdAx
UGaYXkp56xL26wgVxWA+wYHsnBKBTdDyrATtQNrU3Jjexoezg2mT9WG6OaWPCGpmE5E74RkqZMXC
WAn76qGPlJRXKbK21jVIfkndfTuSH6C0tEh0S3OGRHDmJ4coMPllGHycghoYGoASAzCloSpJ9pSZ
+IUyFbaR1JYIBArxIAtP1pB9Fd4h8zgVS+JLYY0oy0MKJT7CcHxXGQA5I9pWMSVqG66QYg9fBs51
yAd5dCR+TUSLAY4+yYZBgHVHgzDVDd6XJIYPIAsI22R8x4U2A5l97bU4U0KVoijtRu4vWAEQmQfD
UO3wEqszoh73IYv7qkFwaKTlqT/m+ayMtSt6oCecTQyALuSTtcFUn/BZ1jLZoo1g5Fsj44AbxNWl
byaE6ejqdaKi5YTWN2TKstZND4mUzpRu3VVq9rHt0+TEB31rW1/KDJbixFTsVARtmZSjq5cC+l4+
TRMIt58S6llOYBAjGQYUZ6LSuKI6ahCI4C6kwr/S+sq8ljg04a6x5pTlSMFLGpWyNVhr7L8Ix85b
YCGzkOAN6DE6jAyTU7ksLkZF5amoy4NaUgapjNS40qVoTpaRuuxTdExtbFJtNnz7JDfRCEeeMuCh
tYrjUklbtDtmvqls0AV5IDZsFs61Lo03Lm9l2yjwSt1irSMdcNwEJoWImC4yLCOIQWaxnRvQaahJ
dFBj3awAyg4VE+CT5KgRIPaizk2GNxA8llE9B8kOhTeN5smIy9Xu4vOhb1HqEug7T9k2zfwIHjuv
wEGI7k5gYt4PhqGeqL6xUjpVWycV2HHLLe8G7Oo0yyLsTAktCM6cZ4bdKGszs66AyJ+pdk3lKmWm
Q40HEwfCvKIpZw+7Hb3ojnRr9DY8gATSeqZ2iORiJhvxuMiHnDqmW5a8QbXKzJmeis7ADZ51Wz1q
CZMraC7LPgkB7RbfAMVMEqC1HC7+1MZekNV1ZmPZCXjwg/DOVJDFC8+4M8mwstrwODIgUVnl3s7p
hhEwsW/hE4E+XekhGynckldoWReyTiWibNZipub0aFIeQVeL1rlM08u3TXqc3gWi29rajoW+NtTx
MvCbTa6zchsCAixkYJqW2ZCTjKx3O2FRdKEgoHcJ0iYFVTcSAh88HjsCNIPWSd1QLZeUEOJqdmTG
ZQnDauQXTCUPhpLMwjIDi5NemjGZP2kjUaloPxZiin1X1XkUj0cqZ61l6hVA/OP6AiP6Su9zhBWU
MVQNz8+g7LQE7Eqs8VQE+dpGuWrFpI6H9XmiQZcfrGQf6MRTy8SQW9gAVrqirMs8TeaazWPa20uB
WwZT6ErKiO0WcpGuRhKwBM0HbaiqtZr3R6NK+8MP4bgqJdruOC0odgzSuIjDIsCkRMrQ6AMZi5ry
MNS2csZ6wA3lnAxouiWHSdTZQbLYeUN07bYtQvcSlWlw3AehvlIJhIbjS0pKGXs4EiRmYC+DwoMo
KgQeSWwbmpTpSJpGGwFOXwHYuxdIiuvmoUhKuQnl6yxEsRtiM1WyOp6SBMD1dfJ5dixbGhUYiq7k
dvkbrTO6nZyPl5AO3KWRU5roc6Lr6XEs4lbrwY2iWAloB+U6KzEikYElrvW2JNK1JIn9v7rqn1JX
GYohhKKhb/q52RsKQfsf86AeXois/vF/Pgmt5L8ZhoXMCrUL+ih7SkN+Elrh21YtmZXWVDgVGZPE
6dntLf9NF0xyMr5uQ1HUCXpfZc1ThDLHKyFMk5+w9Mk9/i+4vWHTv/Z664bOBdnr0muz1Fe0ebBS
VUh+JIUM7a7DOmAM2kKk+ZaGeYGRc4d/KAgtqANi1lUbc+OieVA0wtlV2QmCY8OP1yNe1V4MKyVZ
e+rCrugrorLZKtE4++bjPXkUf31LRcfa+oO7tQSfCZEuhgwin7//Bg4PgtiqWDfEoi+p8adFHR5J
RrlF2RqvOo0uR+EPxzQ9OVOC+qXNvgiCxJwFwrhX1ZwSnDt1CjmEsvCV451HB0AeFq3GMSffqCCJ
scSti/BDKN9LdoybZCTHcAq9J8Kz2IWA6G4EbJeIbWf2Mc1HoIMD8xBC2hS9yU6gUgGZOMnmG972
YGwWVbbL8dvJ1ZndHMpgx77eb+WrPuEUoC9Z6GcFECylijaAonej7mFjEad5T3RYwQwftAnt1GWU
wKbzyV7TMO7Q5UBWFjbTiQRozADVsFvXurYKgby5Pbr8aBFmmELqWSgTTTggvFCWdkhJywc7GA/6
iamcuZzVBhOHTDcLalg/UGKYyZF43yVQ28hemtUyXCSpvhZmQ+XpHtGpQ6TurKeTa5OOooDHkD91
pEKW1ccsaZ22YVXyF5GyMIeKssOajYRj2TtJvjQ35rjMIJtkOWa68hBGBl7ceqYQqzaIteXVFf14
jeYQRyUO3fD+lx4K6FDcRgx0rGdIkLyAMFZRBuuUUCJKnCvkHZwe/NbjM+REbJDe03kEAiJ+2sfj
WtGleusFxd2Q0CsXV0kSLoEcJ/y9O6BcxfhttOFZnLQbKheflFY/tuMEtKIOhx3/IdUyKp0hyyfV
Y5qR8ZWFHlZC4sEugQ/dzGac5sSMarmUpvCuz5vGVWkmNGCxgnst6K+V8LjPOWnIBsRClxJYNRY7
NbuDfHI7ZO1VGiSOKAnhU9g1U4wc71GMoZerkPYQsH4YUF3MJ8dwAwc7EnDmbUumUHUpc9xfBZny
KQ6laxFyNwQl9JAGogZF3UCFMbQphpj6SZga84rQmFk/BsT3BFe5iq+niu9Bu/LxXNZT33VSMuUj
RQHJPoXwfOSj1EhB2tHiVBaJVaxim/ZSCV9dNoOPgdGpvHy7Qe+37UTjcrFlqgMpvWVc7Jt6OAnV
fveLd5+p9xWUQodugUmL6VJYuvUKSlEUmeIqZsmyH+mfbEOh+aOoey0q43liafeBSaWclluW0WWo
C9jtxpbA003VFVtVV85taSWSe0W/rSmnmM2xpG41E69/Qs5EspMQMAI7twvt4wD12SfvKrIPvxjB
94H0jECH/E72n6YymJeTFykxrmtPU23s0cs6+PGnGJQUbnN+Fd04Xt2VlTOBXPbyYSgORrvSx3Y2
dscpuNkYwu+ZJ58R9ZX792/fmTqlSXyjtZVRYpqaYSjCNlUTve2rzzYVodEHPrNACelKMhXcJyYn
SVpIu4Ft6axKpJ6KiDjr2q6c5ZpNmHLT3+k9YDdVGsgSRGHrUUhCiYtixEi6jZmAzk6Zy52+iJe0
nUOcKGG+i3ALOlqs3bYuSVKJsaq61DE8VJ+9IvmzLoGyTBtuifrcad1cflxCJlyMd589rSGPcSuf
s3wokbPVr/74939neM3TQBY39Y3zsFE5be7L4ey+auKncTDMOcXSu4e/Du6rf+UHnjcK31/gG5m4
0JSvO4qHH5yU6I+f4aOWfPrz318I0x/oPd/85cOfn2/06X9/Gtn3v/qHN/X8H9fBfXlTfkbZ8/Bp
PN3mhAz6r/8ksjUvs/y+LrO2ir7dhOEI4+X7xw19p6P/uql78/pZel+/urCYsoJ+98I7/x6bW/p8
oQdtvmHIf+CWpy3pq8tOWSu/e8No537iJfj5Zvqf+ogPuKDim1c3LVTVmGBJv3nt4zuWsBcGCJ5s
k/3v716YWaa+aV9e2fgjD8ZlkKYINYYX11Z1LAC/f9efbvKsDPAk+q8uz8z/Bx6RT/4A1mUon290
eqjxj5h/4M7P70n4gW7z7aURGqOc/gNf5h4+0csLc6KaTkG/+5Rs2ps0k5YlYaLBq+nJssk5+hMz
1JyJ5K20s998gz6Qbfz8QTxMUoDMOCayO/jdD+eS3cfL+e/x0pDIfvfSZ2Tnsv95vMw3d/1H5u3k
Pp5e0OhHHwsb1t+9951/U/K0PF/oH3ev/IHXaHpYopvqB7c+HaN/99b3jX+TvlwsJ+4dRJg/sawF
LPEg4W7unm/0m4+Gzezv3vynm+imzG/q+uXU+DSAP7AWPb6oP+cC/uaL+stK1G9e/8N9e1PVGWeG
58/64fN/LHXpv3w2f7T1+/uLPaIz3eDLzewvf+AfoYo3JQ/ADy7x65943maefH+J72cQ5r2vm5qH
3zY8/czjdvTb2XLa8/580/nNb3u+xPR5Thvv6Tc8H2a+v6fHc8AbN/3LH/h+VEy5b43qxUz9jobF
dP/WsF6sEu9oWCwybw1r57NC/e9//8+0SPGPaPg627+fMU5r3dtjfLFIvqOBPb7ej6WKH0wgrxfo
dzQy1vi3vrLHzcH0QD6vH+9obOwv3hob6slXe5N3NDa2Nm+N7Qf7ovcyuFek5p+8bmnwzZ7sfQxN
f9ol/HQacZqpKPbyRfsMby5I79P6m+/7J7sQuM/ToZ3H4q/ahzyWvt56Dl8VzN7FF2UYU+XtzVFh
Ofx61nsPY3oqzL01pu8Keu9iXL96pS6ikiJlevP6pWpSvEZn914wFXO/fiw/ebEU+fnV/YterKdy
59f7+sEcONVIX43qRWH/16P6iw8t4rHQ+taYXpVn38MD+FTifWtU35WG38W4HmvLb43rR2Xp9zG0
h9r2m0N7VRJ/F8P6uvr/dH/xchLM4xu6ZH/lfuFr6f+tz/65Z8CZ4+X9/ntPb3QGHrsPb41tz6C+
6Vq8h8fqa8fjrXG97Ji8t9OiZRvCnnR6bw3x+4bNe/j2Htvpb43rRSv+vX1z9kPv9s3hPSgB/sJx
/WqHSGV7+pHP8f1N+ff/AwAA//8=</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ЗАГАЛОМ!$A$3:$B$28</cx:f>
        <cx:lvl ptCount="26">
          <cx:pt idx="0">Vinnytsia Oblast</cx:pt>
          <cx:pt idx="1">Volyn Oblast</cx:pt>
          <cx:pt idx="2">Dnipropetrovsk Oblast</cx:pt>
          <cx:pt idx="3">Donetsk Oblast</cx:pt>
          <cx:pt idx="4">Zhytomyr Oblast</cx:pt>
          <cx:pt idx="5">Zakarpattia Oblast</cx:pt>
          <cx:pt idx="6">Zaporizhia Oblast</cx:pt>
          <cx:pt idx="7">Ivano-Frankivsk Oblast</cx:pt>
          <cx:pt idx="8">Kiev Oblast</cx:pt>
          <cx:pt idx="9">Kirovohrad Oblast</cx:pt>
          <cx:pt idx="10">Luhansk Oblast</cx:pt>
          <cx:pt idx="11">Lviv Oblast</cx:pt>
          <cx:pt idx="12">Mykolaiv Oblast</cx:pt>
          <cx:pt idx="13">Odessa Oblast</cx:pt>
          <cx:pt idx="14">Poltava Oblast</cx:pt>
          <cx:pt idx="15">Rivne Oblast</cx:pt>
          <cx:pt idx="16">Sumy Oblast</cx:pt>
          <cx:pt idx="17">Ternopil Oblast</cx:pt>
          <cx:pt idx="18">Kharkiv Oblast</cx:pt>
          <cx:pt idx="19">Kherson Oblast</cx:pt>
          <cx:pt idx="20">Khmelnytskyi Oblast</cx:pt>
          <cx:pt idx="21">Cherkasy Oblast</cx:pt>
          <cx:pt idx="22">Chernivtsi Oblast</cx:pt>
          <cx:pt idx="23">Chernihiv Oblast</cx:pt>
        </cx:lvl>
        <cx:lvl ptCount="26">
          <cx:pt idx="0">1</cx:pt>
          <cx:pt idx="1">2</cx:pt>
          <cx:pt idx="2">3</cx:pt>
          <cx:pt idx="3">4</cx:pt>
          <cx:pt idx="4">5</cx:pt>
          <cx:pt idx="5">6</cx:pt>
          <cx:pt idx="6">7</cx:pt>
          <cx:pt idx="7">8</cx:pt>
          <cx:pt idx="8">9</cx:pt>
          <cx:pt idx="9">10</cx:pt>
          <cx:pt idx="10">11</cx:pt>
          <cx:pt idx="11">12</cx:pt>
          <cx:pt idx="12">13</cx:pt>
          <cx:pt idx="13">14</cx:pt>
          <cx:pt idx="14">4</cx:pt>
          <cx:pt idx="15">5</cx:pt>
          <cx:pt idx="16">6</cx:pt>
          <cx:pt idx="17">7</cx:pt>
          <cx:pt idx="18">8</cx:pt>
          <cx:pt idx="19">9</cx:pt>
          <cx:pt idx="20">10</cx:pt>
          <cx:pt idx="21">11</cx:pt>
          <cx:pt idx="22">12</cx:pt>
          <cx:pt idx="23">13</cx:pt>
        </cx:lvl>
      </cx:strDim>
      <cx:numDim type="colorVal">
        <cx:f>ЗАГАЛОМ!$AJ$3:$AJ$26</cx:f>
        <cx:lvl ptCount="24" formatCode="General">
          <cx:pt idx="0">2</cx:pt>
          <cx:pt idx="1">5</cx:pt>
          <cx:pt idx="2">1</cx:pt>
          <cx:pt idx="3">5</cx:pt>
          <cx:pt idx="4">4</cx:pt>
          <cx:pt idx="5">22</cx:pt>
          <cx:pt idx="6">1</cx:pt>
          <cx:pt idx="7">1</cx:pt>
          <cx:pt idx="8">4</cx:pt>
          <cx:pt idx="9">6</cx:pt>
          <cx:pt idx="10">7</cx:pt>
          <cx:pt idx="11">0</cx:pt>
          <cx:pt idx="12">1</cx:pt>
          <cx:pt idx="13">10</cx:pt>
          <cx:pt idx="14">7</cx:pt>
          <cx:pt idx="15">10</cx:pt>
          <cx:pt idx="16">4</cx:pt>
          <cx:pt idx="17">4</cx:pt>
          <cx:pt idx="18">9</cx:pt>
          <cx:pt idx="19">2</cx:pt>
          <cx:pt idx="20">0</cx:pt>
          <cx:pt idx="21">1</cx:pt>
          <cx:pt idx="22">6</cx:pt>
          <cx:pt idx="23">13</cx:pt>
        </cx:lvl>
      </cx:numDim>
    </cx:data>
    <cx:data id="1">
      <cx:strDim type="colorStr">
        <cx:f>ЗАГАЛОМ!$D$3:$D$28</cx:f>
        <cx:lvl ptCount="26">
          <cx:pt idx="6">1</cx:pt>
          <cx:pt idx="10">1</cx:pt>
          <cx:pt idx="23">3</cx:pt>
          <cx:pt idx="24">5</cx:pt>
        </cx:lvl>
      </cx:strDim>
      <cx:strDim type="cat">
        <cx:f>ЗАГАЛОМ!$A$3:$B$28</cx:f>
        <cx:lvl ptCount="26">
          <cx:pt idx="0">Vinnytsia Oblast</cx:pt>
          <cx:pt idx="1">Volyn Oblast</cx:pt>
          <cx:pt idx="2">Dnipropetrovsk Oblast</cx:pt>
          <cx:pt idx="3">Donetsk Oblast</cx:pt>
          <cx:pt idx="4">Zhytomyr Oblast</cx:pt>
          <cx:pt idx="5">Zakarpattia Oblast</cx:pt>
          <cx:pt idx="6">Zaporizhia Oblast</cx:pt>
          <cx:pt idx="7">Ivano-Frankivsk Oblast</cx:pt>
          <cx:pt idx="8">Kiev Oblast</cx:pt>
          <cx:pt idx="9">Kirovohrad Oblast</cx:pt>
          <cx:pt idx="10">Luhansk Oblast</cx:pt>
          <cx:pt idx="11">Lviv Oblast</cx:pt>
          <cx:pt idx="12">Mykolaiv Oblast</cx:pt>
          <cx:pt idx="13">Odessa Oblast</cx:pt>
          <cx:pt idx="14">Poltava Oblast</cx:pt>
          <cx:pt idx="15">Rivne Oblast</cx:pt>
          <cx:pt idx="16">Sumy Oblast</cx:pt>
          <cx:pt idx="17">Ternopil Oblast</cx:pt>
          <cx:pt idx="18">Kharkiv Oblast</cx:pt>
          <cx:pt idx="19">Kherson Oblast</cx:pt>
          <cx:pt idx="20">Khmelnytskyi Oblast</cx:pt>
          <cx:pt idx="21">Cherkasy Oblast</cx:pt>
          <cx:pt idx="22">Chernivtsi Oblast</cx:pt>
          <cx:pt idx="23">Chernihiv Oblast</cx:pt>
        </cx:lvl>
        <cx:lvl ptCount="26">
          <cx:pt idx="0">1</cx:pt>
          <cx:pt idx="1">2</cx:pt>
          <cx:pt idx="2">3</cx:pt>
          <cx:pt idx="3">4</cx:pt>
          <cx:pt idx="4">5</cx:pt>
          <cx:pt idx="5">6</cx:pt>
          <cx:pt idx="6">7</cx:pt>
          <cx:pt idx="7">8</cx:pt>
          <cx:pt idx="8">9</cx:pt>
          <cx:pt idx="9">10</cx:pt>
          <cx:pt idx="10">11</cx:pt>
          <cx:pt idx="11">12</cx:pt>
          <cx:pt idx="12">13</cx:pt>
          <cx:pt idx="13">14</cx:pt>
          <cx:pt idx="14">4</cx:pt>
          <cx:pt idx="15">5</cx:pt>
          <cx:pt idx="16">6</cx:pt>
          <cx:pt idx="17">7</cx:pt>
          <cx:pt idx="18">8</cx:pt>
          <cx:pt idx="19">9</cx:pt>
          <cx:pt idx="20">10</cx:pt>
          <cx:pt idx="21">11</cx:pt>
          <cx:pt idx="22">12</cx:pt>
          <cx:pt idx="23">13</cx:pt>
        </cx:lvl>
      </cx:strDim>
    </cx:data>
    <cx:data id="2">
      <cx:strDim type="colorStr">
        <cx:f>ЗАГАЛОМ!$E$3:$E$28</cx:f>
        <cx:lvl ptCount="26">
          <cx:pt idx="10">3</cx:pt>
          <cx:pt idx="16">1</cx:pt>
          <cx:pt idx="23">8</cx:pt>
          <cx:pt idx="24">12</cx:pt>
          <cx:pt idx="25">17</cx:pt>
        </cx:lvl>
      </cx:strDim>
      <cx:strDim type="cat">
        <cx:f>ЗАГАЛОМ!$A$3:$B$28</cx:f>
        <cx:lvl ptCount="26">
          <cx:pt idx="0">Vinnytsia Oblast</cx:pt>
          <cx:pt idx="1">Volyn Oblast</cx:pt>
          <cx:pt idx="2">Dnipropetrovsk Oblast</cx:pt>
          <cx:pt idx="3">Donetsk Oblast</cx:pt>
          <cx:pt idx="4">Zhytomyr Oblast</cx:pt>
          <cx:pt idx="5">Zakarpattia Oblast</cx:pt>
          <cx:pt idx="6">Zaporizhia Oblast</cx:pt>
          <cx:pt idx="7">Ivano-Frankivsk Oblast</cx:pt>
          <cx:pt idx="8">Kiev Oblast</cx:pt>
          <cx:pt idx="9">Kirovohrad Oblast</cx:pt>
          <cx:pt idx="10">Luhansk Oblast</cx:pt>
          <cx:pt idx="11">Lviv Oblast</cx:pt>
          <cx:pt idx="12">Mykolaiv Oblast</cx:pt>
          <cx:pt idx="13">Odessa Oblast</cx:pt>
          <cx:pt idx="14">Poltava Oblast</cx:pt>
          <cx:pt idx="15">Rivne Oblast</cx:pt>
          <cx:pt idx="16">Sumy Oblast</cx:pt>
          <cx:pt idx="17">Ternopil Oblast</cx:pt>
          <cx:pt idx="18">Kharkiv Oblast</cx:pt>
          <cx:pt idx="19">Kherson Oblast</cx:pt>
          <cx:pt idx="20">Khmelnytskyi Oblast</cx:pt>
          <cx:pt idx="21">Cherkasy Oblast</cx:pt>
          <cx:pt idx="22">Chernivtsi Oblast</cx:pt>
          <cx:pt idx="23">Chernihiv Oblast</cx:pt>
        </cx:lvl>
        <cx:lvl ptCount="26">
          <cx:pt idx="0">1</cx:pt>
          <cx:pt idx="1">2</cx:pt>
          <cx:pt idx="2">3</cx:pt>
          <cx:pt idx="3">4</cx:pt>
          <cx:pt idx="4">5</cx:pt>
          <cx:pt idx="5">6</cx:pt>
          <cx:pt idx="6">7</cx:pt>
          <cx:pt idx="7">8</cx:pt>
          <cx:pt idx="8">9</cx:pt>
          <cx:pt idx="9">10</cx:pt>
          <cx:pt idx="10">11</cx:pt>
          <cx:pt idx="11">12</cx:pt>
          <cx:pt idx="12">13</cx:pt>
          <cx:pt idx="13">14</cx:pt>
          <cx:pt idx="14">4</cx:pt>
          <cx:pt idx="15">5</cx:pt>
          <cx:pt idx="16">6</cx:pt>
          <cx:pt idx="17">7</cx:pt>
          <cx:pt idx="18">8</cx:pt>
          <cx:pt idx="19">9</cx:pt>
          <cx:pt idx="20">10</cx:pt>
          <cx:pt idx="21">11</cx:pt>
          <cx:pt idx="22">12</cx:pt>
          <cx:pt idx="23">13</cx:pt>
        </cx:lvl>
      </cx:strDim>
    </cx:data>
  </cx:chartData>
  <cx:chart>
    <cx:title pos="t" align="ctr" overlay="0">
      <cx:tx>
        <cx:rich>
          <a:bodyPr spcFirstLastPara="1" vertOverflow="ellipsis" horzOverflow="overflow" wrap="square" lIns="0" tIns="0" rIns="0" bIns="0" anchor="ctr" anchorCtr="1"/>
          <a:lstStyle/>
          <a:p>
            <a:pPr algn="ctr" rtl="0">
              <a:defRPr/>
            </a:pPr>
            <a:r>
              <a:rPr lang="uk-UA" sz="1600" b="0" i="0" u="none" strike="noStrike" baseline="0">
                <a:solidFill>
                  <a:sysClr val="windowText" lastClr="000000">
                    <a:lumMod val="65000"/>
                    <a:lumOff val="35000"/>
                  </a:sysClr>
                </a:solidFill>
                <a:latin typeface="Calibri" panose="020F0502020204030204"/>
              </a:rPr>
              <a:t>Офіційно підтверджені випадки АЧС в диких свиней з 2012-2023р.р.</a:t>
            </a:r>
          </a:p>
          <a:p>
            <a:pPr algn="ctr" rtl="0">
              <a:defRPr/>
            </a:pPr>
            <a:endParaRPr lang="en-US" sz="1400" b="0" i="0" u="none" strike="noStrike" baseline="0">
              <a:solidFill>
                <a:sysClr val="windowText" lastClr="000000">
                  <a:lumMod val="65000"/>
                  <a:lumOff val="35000"/>
                </a:sysClr>
              </a:solidFill>
              <a:latin typeface="Calibri" panose="020F0502020204030204"/>
            </a:endParaRPr>
          </a:p>
        </cx:rich>
      </cx:tx>
    </cx:title>
    <cx:plotArea>
      <cx:plotAreaRegion>
        <cx:series layoutId="regionMap" uniqueId="{6B5CFFC6-C550-4517-ABB1-EB42C9AC4AD3}" formatIdx="0">
          <cx:tx>
            <cx:txData>
              <cx:f/>
              <cx:v/>
            </cx:txData>
          </cx:tx>
          <cx:dataLabels>
            <cx:txPr>
              <a:bodyPr spcFirstLastPara="1" vertOverflow="ellipsis" horzOverflow="overflow" wrap="square" lIns="0" tIns="0" rIns="0" bIns="0" anchor="ctr" anchorCtr="1"/>
              <a:lstStyle/>
              <a:p>
                <a:pPr algn="ctr" rtl="0">
                  <a:defRPr sz="1600" b="1">
                    <a:solidFill>
                      <a:schemeClr val="tx1"/>
                    </a:solidFill>
                  </a:defRPr>
                </a:pPr>
                <a:endParaRPr lang="en-US" sz="1600" b="1" i="0" u="none" strike="noStrike" baseline="0">
                  <a:solidFill>
                    <a:schemeClr val="tx1"/>
                  </a:solidFill>
                  <a:latin typeface="Calibri" panose="020F0502020204030204"/>
                </a:endParaRPr>
              </a:p>
            </cx:txPr>
          </cx:dataLabels>
          <cx:dataId val="0"/>
          <cx:layoutPr>
            <cx:geography cultureLanguage="en-US" cultureRegion="UA" attribution="Powered by Bing">
              <cx:geoCache provider="{E9337A44-BEBE-4D9F-B70C-5C5E7DAFC167}">
                <cx:binary>1Hxpb9xIsu1fMfz5Up37Mpge4HGpvbTL2xdCLcvcmSST+6+/Udosqd3zxoM2cEUYtJRZyUryMCJO
nMjUP2/Gf9zkt9fNu7HIS/uPm/H393HbVv/47Td7E98W1/aoSG4aY8239ujGFL+Zb9+Sm9vfvjbX
Q1JGvxGE2W838XXT3o7v//VPuFp0a3bm5rpNTHnW3TbT+a3t8tb+m74fdr27/lokpZ/YtkluWvz7
e9+Ut63N3p38kV/b9v2727JN2ulyqm5/f//is+/f/fb6in/69nc5TLDtvsJYpo4Qk5hpIdDdQd6/
y00ZPXRTeSQkQ1wipO+Px68+vi5g+MO0Hht/NJ+72Vx//drcWgu3dff/s4EvJv+s/cZ0ZXt4fhE8
yt/fX2XNdVLevn+XWOPdd3nmcANX/+/ujn97+ez/9c9XDfAMXrU8g+f1A/v/df0JnQ9JWU6tTa5/
BT6aIEY4I/f44Bf4EHUkFGdYYvUE3/2rcY/Pw8Sm659H6NnQVxg963lTKH2Jp9YUU/O3g8TRkaCa
USXoX4DEJOcI4R8b0eO8fh6j7yNfQfS9400h9MHkU/n3w4OPsEaaa03ufZh6aUPsSEmkFLjARwQe
jOcwm8em/9y13d3E+5c+4vf3D61vCg6/TKrGVLdtY/pfE3vAXgRhiv0IFwq4MAZWI8VT93Pf9nJ2
P4/T6/GvTOh195tC7st1dt1U1237a0ISQ1Qxoh+8HX1pTvSISC4pVw+MAiLWc9iepvbfBKUXg18B
9qLvjaFVmSaZ418BlgQ0CNFC4x+FJsqPJKKCSfEQmuRrsO5nNsf/HVrPR/8JruedbwqvbXLb//1R
Ch0RrZjA+iXFo+iIAXkAmqdfYrOdkv6x5T+PTvejXmFx3/imMFj316VxFs11mSW/KDhJBJxbEnUf
fcAyniVGhB0BUpoyBGTiuXt7Na/Hzv8coD9d4BVWf+p/U7BtE+ASJm6uv/7tBgSpLANXxzX/YapE
yRFSWAv4wL0nhLD1HLjvM3ts/88xez72FVzPu94UUrsuvi5/DevTilOOORDyw/GSjVN9dGB8mLDv
gsRzmB6m9fMYPQ18BdBT+9tCp0/+/hDE9JHE4PA4fnj2f2J2GgsuFLCFu+MVs9vBnP4LXO5GvQbl
rvFNIbKfMpNf/wpU5BFjCiyCvCIG+EgqTJnG8t6QXvGD+wn9VyTh2dBXwDzreVPonHwF+fEXyHPi
CCIK5KgP8ht6aTHA3agE6ibZQ/8ri7mf1c/bzOO4V+A8Nr8pZE5N3l73vwAacGaUMAnKz5N5PCNw
lB5JqSjI3g/87pX1PEzr57F5GvgKnKf2N4XOedKXt387VeP4CFHNIdB8TzufYUPEEdWYaHKoOxyO
V2ZzN6mfR+Zh2CtcHlrfFCoXXTH9ClAwAh2AUdBBn6EBOhwmVAoQfe4N6VXGc5jMz4NxP+oVFveN
bwqKy9umNFWS/+1wABljiCgh6ANPfpWA8iMBUYVr9WNUHuf188h8H/kKne8dbwohL75tsmv79xsM
IEQOTFjLBzf1KvjjI8oJIYiDiH04Xnmxx3n9PELfR75C6HvHm0JoCxV0UHF+hQkJzJRW4oF+vQJI
HHEENiQeBQOofT9PNR+m9dj4E3LA/f38qQb0dME3hs5tY83fX5Zj4khoRQjFP5am6REXoF1jApXT
wwHgvUTnblqPjT+DzsPAV8azBT8B9/n+3RtDp7jND4sPsin5FQbEkaSKk4cKHZDkZ8wAeBqUVBms
H3lVNtjGT5P6b/B5NvhPGD3re1M4HVxzmfSwSOTvR0lBHFKMawqK9OF4qagRfgQRSoLu+WOd4PvM
fh6r52NfQfW86w0iFf+CeARpD+WQ8wCle2FHB2kaAc07YHR/PCJxvxDh/lHCjB6b/3Nn92zoD/G5
u+j/aXj+anL3seD+Sbz4zM+ugDsIzgiI9Ou0B8CCsilV9BUteFqK9tcz+PGat6eBL6b7y9e2/fW6
t6eFgf51ex3crSh8tvTt3/c+rpl7NfQhRP/oBX3oWn/9/T2FBQLoGU6Hi7wI7t/XL90/5GeDbmH9
4+/vCag7nBwcmpISgpCAyDTc3vVAxRusCWpzWilEJQbaXZqmjX9/D/YnoE0rjSSTSB4ohTXdoQu4
PD9IDndLIbki0PV4hyDcTJEpnx7Hw+/vyq44NUnZ2t/fY6Aw799V9x88zFUiYJYaKlECCwLfhtmh
/+b6HFaNHj7/P3UfOsUQscEvoqp2QT8MPc1aueOVELu5KHvPQSENqDGNO9t5WMfEoA1Pi85to3Q+
psIkbh4VtVsOEq/n3vR7R5XXA4/DDavrYmH1JL06V6GL6EB3rBDeUBdxQKVKlxWsX/UxbuwWT7xy
p2icvC7scg/VWntpLzpXT0a7ymbdxoaNXUc2VZ6t59TLR2d2O9phF+dx7JdzJ1ahRvkuRvlFlGvi
KdqPC6eoEr8VtvexlH/0bIImYRtvDK+Jg7IFsHK5tEbJIGd09HVXOt6gs9wrLGW+k7blZuxYIAS3
571t17VTnSCiRz8zLA8ooYmf4jxcVjpE20KUftopuIc83Imu7/c5d7yKOXyNOPVIS5Bnxxh7s+iY
m5sscXVN5w0amFinCDtuERLuWRMR18qsDvpiLl0qu2FfDFK6YpDzvtT8Y9WEicdGHPpE1Z/qshr9
xJEXAx2s28mU7RixQRf2O06mxi15cZ62jljEicMDlueTF/J28OKQYt8ZiVhSpMVqLLx0qEqfG3qe
Obn0k7JnLoqZP41hs8h4dZ7lcecl+TCth9BZ59yuszTNv3a5itxcX3bpKDYqzMSi+CCc8dxC7XqR
ZekckE5+iIoBeZEwQSIDSyK9EFVSuoOuEzdrrZeFmvp1MopFFg+9K1hTbEURZ25K295NRxYeo2w8
rWuRbVBXeFACUmdh18vzMOk3Fa3r9WAnvO6nyvG4DtViHMfjAt6ikz+iFgDmltr1HEZoq6fe70nS
bqJ5WvaspG7ew8OndWjOyrzbo0aVi77Bs6dam+/HxLA1HuR53YTMLdHUu2Qm0b4iw6bB3XhuhgEt
Rbrs5vjDkCYfw2mMt84o4i2Om2rpDOXg9YVw3B7zdtnL8LbI0noz1bz06naCqbXj4DYxc4KkaudF
VEznI1dXY4hblzfeRFi2l0aGANQk3LmfLrRMZ7AfNLpNNFUeS53bxtFeXhq7tCObPMOZdbNG/UGo
WXCarszA/miHKg4iO6t96RCvqvPUG3vkrG0x1Gepyj+asNrFjtjOGJnTqFbfFHHwYqSOctFUyCDK
BPHGxgn0wI4jI80HySqzkgzepOTwK+WFDiri5UOfuVmYpmtSlOkytShbzSJbzpyoNZv3XPTjWRtZ
sZoJCzLaxNuIhl9T3lYnUoanjUZtgDQtPpmh2FlRribE082Uz51fOFF51rJiCGYyuaqMihMzN3hD
1LSLakaN242jWRCMs+0gasev+um0JUW8KEvwOnmRfBM0HI+n2IkWhkW13yUz9WhjkyDGzllFC3Zc
sV2p49532jD+GKG48hlqjosxqs5rSb2kGp0Nb3jtpQBjUAjUXepu6FxOnK9ONddeMzidF9WGu2LK
zQpcaH3SjtIfUHaV86paqDlKt1kaBn05idi19FK73bLIehLwWbfrtmlHz2BsbljzZYy6+RpEBOTj
dLguSlkGMwB/qWXeBvC2l4tkzqtLaovJLaZu8s049qsQi3KtahFtoq4Mpj4s93M/R+dZ49SrrI8i
b5RznHmOUZWvRFkv4iy6UGFX+ZkadFDGZbqIbBHUXOl12kblrjaJX1hdnU+oIYtG22wNGUW1nmum
3BilzYYNA3cdWaTrlIfhgjdt5GaZJj4veOMLqdY0q5kHa5WjTTidjUNY7Mok+qzmvnDnoUpOw16H
fmvWKQSq00E7qT/aNneRiIYgixa6y9S67uMvxDBP5yw7GTO6pTlBbg2RIpB5aNxmnNaqFHpjnNhV
IkwuhtDsWIuMy6bsnDVocEV2MDbhXDVV78Yx+GRnhNeWIOez4LneKhVu0zHZx2Gd7ogRl1U0sqCZ
8jNFW7uF92Uf9w5Zzi3z5l7N+3yev9LC5xK3flOVYp/nH0kzXjtTTr/EkZJuUUtyXJYY+6JzjOd0
jXUHanaltPsBiw9GSLtEYen4SJR2UU9yMWRO5YbcNkGjpswd0+xqUk63oJE8PkT14x5Fm4nm7MSp
2IWx6EOsW7KEJUPVBptCuLIViV/WHmbp+FnlX+oG1Z9ogdLAmhEiQBO7dV2xK5SfZJEoFknupC6n
NnHBubET1gQSXkqvjopwORQi9lWS1G7edtbLnSoJSgj9vC2lT8FdZa2JlwXHu3JGYD157SxEjobA
GcEQVUcbjyWRWSZpYty41RsSAmJjBK97z1sIMCQKHJX4Y9epIOV50AveuUmLwT6jcVz0BYAsBghH
47SKejT7WDufBmL/oBWDADHzRQZCuBvPTXRST8IrB5EvUpV+qEN5eHhTu+KIRMsaDNvL4mzYiSI6
L6qQbtsUr9hc6wWN9VnbEbU3YyRdaxlaFwz/waoevIouUg/1glyxBO/bqD21LWGu7kKXJ4V1Tbps
q4zvk4xcDl3VLpNsOLUFro+7PvTmTC6TkRc3oQhjt9GyCuARMs9iObpVZ/gqz1vlkjg6k3H9FSWD
cfNcimUbJ7WXCHgMA9fCHYrer52u9Ds5uSP4+xVV8EBJzpeNnvQiwVQGQPimlQ4deK0rcT7m87Bt
+KcJNghs42zK3RDp1CcZUcswzGOvNzioI/kRU3ELpf5oMebVNq6LJABKQQNrm401befZ+TiqOAnw
FOUuKe0Kz5P2qw5Hi3auv9Go+UIH03k9nq/zKhx9msPbo6XhC9JHn6s4djbCEY5vGCo8hRPjw+Lr
0m8UScFvVMdhw/qAmzLoKsn23ZdCM7sJJWrX9I6mQsxfxnkde5aVyk2a0KzHqg4DodugjOTgTjBg
2RJ+BuFQBXxkG2n0Rx3PyyQpvGKI6y0Es96t1ZBv5XSiuxSYbuZke91G2kNp5TWF+twnKtwxtSxR
Ni2kGvzGodFKn/PChn6UOP0CcVEGERfZcSIMOL5oWgHhvM4HVm05UsVpaPRiaCey+2jq9ovKBrZT
srBBlYb1iuXmsLlq3MzpOAYzUERX04yuZo2A/1VRBZaITnGfX9Wap+c0PbCk3ABR7sN4l7cmc/nY
Uj+aeHcyzmPolbyKFiEr8KkisXThtUeLqdboLBqdT51zNWei3oz9dJ4pfjzQGiiNjQNdpX/kYSaD
spqtJ8c83YWjkdtKmM4tRuunHDiE7U5LPIZ+NRb9ulDxWYRr8JV0qIDUdSdGFgP4hPJ2ttN82do5
9jMKc6uUDWwrM5/2pvFwzppTamW/bkm4MClPtlNO1mnULFOh6h3uNHCLRp8OM/aLzo6BNDX1C1P3
u1Cw9WR7slJjWnpqxpHH+1mtpD1nOZqWdZkX25kiGmgnxhvGq8xtw9TDqirdqKpajx3SmojVSRCK
jvgMqJ/bsTZdTmlaL4QzWzdxdLstuZk9Ecv2U5YI7lFgxo2Fi9GJ7weamEWByPUYp4VbzMAAhvBz
1Sd41RuWeE3X0qVj53ovJi6XbR4rL28SumqSqA9iR8XHSEPCROWcbPqYwlubFy7OJvmH06+ZVIsw
RSdqGOlxyOL2Y+XmDordKiTNpR6KIGThSTruURxNQO/GRSZFvwC6n/jEojwQTh55iSq/DTVZ25ax
DZoV8aOUhq5wKHXFjMwyAhiWEHrUnk3YS63Z0rlfam3Ljz1GtSvOVaKn84pXvZeiiMObnznLpK3O
CyvbXTiVfjnZYVGQ9gtrbOXGnXX8UNjrWRIf1ba9VXpywwL3F23DrTtaHK4sbT4Q8Q0q6m7MWNZ6
JbAqru10VimaL+Zy1r7MJwuMn36uuhHIcRV7U1mkfpyU2FcRH45NWsUEiEY3HMu8vthwKgtf9w52
kXGMj02PPK0M24yYlYtsKibPRnPuRqn90k1JB9YtTnlrLITDkm2aedoz4BLbgXDqh3V+1Yi63qu4
/KIRjU5aVK9rBimbgCOYpKRuRs28HML2tKvLZK3CiS5LSOzarBw3o522XEYQ2kKSb+sq27TAxbvC
wV7Y53wDJaA9d/LEo0haF/IquSwOxN9uIE93eWqTbT9k4GxSvB/jMd2GGFhkOQyLPs/awMHOZ5qh
b8MQ1S4Jl5PTnChH1cuBA0OHBHsIwA98nutWgOXFCbyyNW9dUwu3KeZN2Z9bSpVro3z0dJ807uTQ
2e+KPFkq49awCdNVrEvXKqJfmxBtqrKt3CLPw6AzJ7pq82U0OWiVdijzOKQZm7kM22UtcuzRuOhP
e468Lhc38Hxrd557ehripPEaXiA/NjX3IaFNPCznzI3y9pMSab+amEnXHSdfFBnIwhay8YkTqQVC
Y+1xRCe3tQVZ1JCju9JZOtlQnrTtROHtocMqxd3WmafrYiznTSSwP9QXNLU3LJntMmx6vgizGFyw
wK7KYTif8HDFq51VzbcuJxoYFoaUIEVgPkru7k6lvk2zIQWuMbpMjM164rOLkfUBlXqf9iNyZRT2
WxnyZT7LU2SAHg6o8eYhnZbTEAKZVK3xmE6w1+jRBKksVu3I06DC6hzFZnSx1Wnu82Yud1oibSH4
d2Yx9yOgNeXVSTdi4TFeWx/uN9pFlYh2dz8lko2rptexyzYVaEV7IBHMDTUpdnf8/O4nzFERyDH6
HGmyB5KTrc3QCC9BVrlpoguvDIHsNpAQu9VgYk8nEfV45vTLIm8P1LXZp4NxdnexI1YGnwnHuMhJ
FpB3ukMo+ls1ub2t9S6ZI+ONomS526IPqa6mdVzx3OvBOvedPQQUhCAa9p9Vh8pv9ZBu06G1V2pE
+bqiQ+8ltfATnplN3QgcDMkUA9Uk1nckaZehicyZsvVtVzauIHW0kAfqnaqkC3oyAWka+qumvdSt
lVth23rb0nKClIudYihFgOlVxWLIyVVaF3wDbIZvWDghVxERulGc5scjHc4T2WX7ZMLWSzrSrAYr
Do+EuRT8OAgBVeaVddwvWeEUAc5bl1FaHYs5ujFq4h6hWfwBTfNWVlcONy5ss6y2oLmB2KPxMq8p
3ViMh4C04uA8xKqqBAnSNKUuNtGXLEb1zvZF4oXFFBiiog3LgJk5lrgVpAteRoGrpFGSnefn0i9q
SPG6vDLreA432LIeHNQ6gk0bm5JAvoO7ZFWxOt4CaxsXqmfLOjECBBTrrHvIDFxZtnJDmkxugKPK
TTZGkavaiq7u0K7ox1w46+f7mV9ojzemmiCUxQ/byZ9+/df+cY/63R7n7+2HDenff7s0Bfz7tx/5
ywsdNOSnK33fS33QbZ82Vr9Sgu93vj+KqD/T+UJDfqGVP9Y/DhIrYSDsPu11/5OC/CS2fxeQ70bc
y8cMNtsgBis3KfB6oqDG/CQfkyMg8BgULtjhBjGHse/yMYHVnBD0ECJcUNgzBeukHuVjdnSokkK5
GlEKe61gbo93/gJC+PMAP5CP4TovtWO4CkOH3aqCaUoP1dWX2nET6sICE4hCswwdclOb5jSlU9BQ
cvPsofzgqzAF03z5dVBfV6DQQmEKdkccVn7DHT//OoZxnec86X1RJvYsTxwwJ6IgS0r0mYojuyp1
2roKTVHnW/DKS8WdD3pm4baUU7cYVd+6Tcmas4Z+5fmQQaahy5WKbXwaHk45DYUvaLceKvDf1dw2
e5o7JyQZ0ElZqWJRVkA9uxIXH1C6Cfs2XaBBN+5gCNtNTyetWpcIOaxohciHqrRepFC6Bnl89lOD
1QZs3CzjLNW+5eF1mzqfm1ikp7hpv8mZjRBDmmwpBI5WUwThgw7oisnCrIYwnj3coWrfZUBCBp7F
mxQE1wUT+ZbXPb6MGyq2oa60F0/DvKrlPPrAi9rVOB38sanxeWZDdC5BgqxU5kKWZdcIp/Ysy/N9
JM28AwEfuU2WDquamewMMfCiWUK2I8Dj20gWQTkP5NQKUniaTxSyRw3pi8qnDT6c4n4cNq2fQU57
Rp01DXN7wlCZr8kgtJvM47DkTdVtMneChGMnZ0SWkjgXgpQgtwH5XzW8vBq7PgFhmRdezsy6AL1l
iQdyWY4Zuigaxn3nAqokzpU1Db7oAuy0ZouLq14a66px6HYiDCcQn6xcTYXfDZNY9HjkF+UsOETu
uV06CF3iJqzXKKg7He3wKNHOQsHG41THnsyiLiBFAow+nk8r0oQe/OmDARIPbC9Ts2sr0V84Ybit
Ot646dAAY65R98Ha8nOqab/NOtVtMQLdpgZhfeiH4dwOWXU+gBq9ctgmtmW16epw8qACBMUBiT4Z
nrGdTVC5nDouj+uKb2o0V6tpFBREhbm/rOpYnGKWLUm5BdW8OLGRlidtOsmTKss6V/ABmE6To20E
fwJgq03orLKGrW3OQIE4nDpbb7qknHbfm5IelFvel8wdsjx1MSmnqyqNHJfLKvkE3+DLmppVmGc3
o0l2lEz2WEXNSrXtuuAZqEcp1y6O1YVNQKjMVOzrPOsDgY0+4S1OV3nfgellaet3lMrjjvNuAWnb
Fy6dPcig06ewdm7TOslXaT5xX5rccZ26MLs+K7kPJgY5lWF8BwR4n86hXik7im3bXUZzluyGliY7
1lG0wGN6FavwAhKg4UOSEjdkdeuzCbU+Skyc+2Sa6ALsAwoihuP1QLBxKaQpZ4mdprMingMjB+zW
Y0v2Te3XZTQXbtcOaFOaPgucyOmA1/Xjpu/DUzHU4yYsk9mrZQNS7li4E03XfMwvyngYPZ6Lz1PC
EjeM2BJKeZOL5wRKLlAPGqesXyGWfWvaDjQAnLpFl7WnkYZyVFwgSLFq5EejH484c23LlQsqB6gk
rWfTMISsmGyb2P5RO6DMmGy4QFhMriaRswQJcmGy6cqIZPyMnQisvoccfaz5fEpre1lIWi9grRP3
5sIZL+baWSXCpp8y5TOqHX+uo3YD0pF9drprS0Ho9iHmR8vMATGsRO0UIFSY81GPZw5tIRVNuhxE
zDDdmS65hfs9y3uUbfueQ4GsHhaizma/hs0pi17rdFENU3NW5dG2KWmyHjN8kTpxfNnGxRI8j13S
DCp2o6T0tGFoR0S5tNUYuzE4R680pt3JDNvdQEK7Y/NBqkBLO8D/ZQHFi7sTTWdQqkBAmMMyDchB
sCvA6UEx72Pfx+lq1PxTZBQo8DAkQL2S16WaxqDOw8ZTwwxSlKrqdTXU54qN6bHsgJCbNowWcZNP
55yHEbAzyOhBrN6C6FRfgLx6YrswOZ4dGQV50+2GSUIZ047XbC74suxJBqmYRoGsy86dBtbs8qL9
0CkzBGmUatBc637byoT7tZCtl1heunFK4ivTg/YVW/05iyoIfDNbqExCTQHydVi+3q0GRovN0JfN
LoSMvW3lsDP9OO+hwnkGNYB4rdty3kcJv5zibtg4XJJTLXnsZTOxS3Pw6bGAtnkasmVK+aJIiNfP
/CZHvP/Au6HYQtZzl7kNH4p2NCsyIebneWwCKJbidYyc65yQ/DKJmnbFwGiWNELdFeHmMu+n5EYV
c+wWgzEXhjdQuCn1pgvDcVeTVoOmkRaXzaQGlyWM3Yxt7PFwHL8lY72sgSWnGRpvmmH8AnGNX+az
mJcsn/GqwGVygaKqcE2vXB3m6oNKWeSZKncupmnOAtlr5zidGUTTUkLCZC3elhbFHivI50Im2cfe
jKk7gs0d9yNOP9YjCK58BpW65N02BB1g7bR5umjzyVwPnZ91Bf7SgxLk47DexQS6DDfdFeSfziIZ
kjq4+xUZoZZDKlIoD6mgc/Ls7O4EUn8WDEgKT6rcExmpRjfrunpfHE4zy0B3GnDjJzTCy6otziay
J3z0SEWj/cga45tGV3sB7q3AXfYFk9yAW4iEJ/B0I3kq91isoOrL9loXfH/3U9KP+Z4kawQOJqN9
uCVTx45rWoVuZki1HoQwXl5YvClqePdmLTq/xtY51Rz7SJb8ghYFFK4xDRKG4ot56PA+TctTa+Tx
WP8vUeexJLfOLOEnYgQ9yC1d++4x0shsGCNHEoQjaADw6f/scxd30yHpSDMSQRSqMr/EyYc3KPzj
Kcn1NwLD9o9q93MbjOkH7+H8zJDnrRfW7czkLaZiKekw+sfODnONc7J08GVPNl5Y3Y7b0DArkgbG
DSxdggGoQ+UcoDiepRxYlQcRO5BE6YrZWT1kws87EIuqm58uKZ52CIuglwvc8HEZCj6fkiGc+qew
ckqntD/GFiIwvtJeeNscvPubmxs1B/4l0tNyDU1Mau3t+tBmLITA7mTh5jH5K0+R2ktfw2lce9++
/PdB6PixRSH2aRD0pb93+W17mgaL1fNttJehxfGoA6XPabpN3xhvCxHz6Afj5qck4vsgohHvYTI2
eCHlxWsH+pI/PwbMunUcG4EjC176Sld4N2Rir9Ei13Ofpr//+xmPx1cox+3V7lNY+Lh/6Wc42Je5
f2pmJvlYRaQr6fh0p/mYn5MpkNUGEZ+pfH2P4ewU8SbCX8wXdctV8G+NzbWNCTv0y5oc5ESyggPt
+OIFoqtl3otHn435YcpIds4zD9Lp01eSpmOvUxjaAo8o+jUrc8dkm6Ftm4Zy9+L0vnfiM9LbfvC3
zZTTLuNbO/vRjbBN1iQK7r7Z/WI2Uf+x5IM7p0ksSu1G8xZk4ykNYCNJXOXxiCMB+cfnyxkytn+N
/Ew23qzcPe3593VObw4d7Zvg+IPUzaKW1ntKGVEZ4B39ks4ROe+weQqa9vJ91r9gLrIHm0J5sAxv
WYQn/Hg+2IcFUAF6RI1oDld79frYXnftfmIXq8NOMgkDm1xZt89AJKypzfOcMtS/kdhlJyt6e/vv
w0W2Q1eQ7nU/jUdulrPX5+YReOn+qruxXhzQBxEn40fs8JJu3Jw7GaxNvgMV4EGHkuYSfVM4r+pW
iO3m531/yVko64B0PwN4smXYa/oYp+Se5dxVgGXiB2LNdSZWdcZiDie+HiQs4+OUaeiXXaRPcbD8
2rLIPWwnXoY9yd/D5U0ItOV6jsnB6vGyJsr9w29p8l4Pv4INr262heSNbb3f9NvgLn2yRUUf8Pnp
U2psj3k7Q+5y57bj8sTW3NW8y205J0lXwqzh31Q4RyAbQJJQOPC3qF/+xVsgHhiIijbA8ZSNnXio
dBIP8fzgiX2ENnPn//+lPmcaNddWXaLjs2gHCJBa85OAvBqFOkV7ig8V+vAQo9arBh2bC/dRciRj
3XeRzn7J6J+uX/lbD5NkFN7wHQxPUi49VmftDl4fRjdNO4sRbaz0IrtmFqFqnFQpDhn0B4vukzfO
u8aFHatEHAfvanJrodxk/n4f5v2X7hf2Kqa2P/OITlU2Dvq7klKV/bp3V868+ZCqpywd+/g1fx7f
OixZM8DCKraW7QB7pvlDe3G5yoj9kG43hY2W8Cj0UajBPbItsg+cNTlswJwejZx2NJUdROnnBujt
vL1p9QUNbVZ4kB+bfib+fVyVLKNYmcM6q73qwi/psGYH65v0pkzfww3U7V6M00TrdFuB4gi0Ar4d
v7iMg05wILeGUAUnEafw9lybX9S4/tqI+7I9R+cWhQyq5hkRYf8vZ/0hiJn5FUvmF8mm9nrE29GI
pB+qrF28t16woFJTuL8awBC1N8Troxvb2D+umT80WxsODxJKAjV024ssE/sxoHq9Uxe0GN13U+s5
6A+stTXatlfsqfjBJS1iqsg1aul+jIb4uzJjWAwOOznZguEy08A7sLw/A/OilzUMLpq4dzab7eDv
oBRSo6IzCZ/nhR+/+GaWb5AFYmjOUQ8zLS7DvesP3j6ZgmyuZvMi7sO6jq9SJzgiSCyLgSfkZR2S
87pk2YWmYY/etP2R0JZ/7imvUNz+4LDC18zW897F9hSuogm7PUBfJVg5ykEd+gzYkwimqPa74RQM
EVodNayHzmp2112+nUmXTl9h0h4x3dJXs+qoUoq5eu2dV+RL775OZkxgt4n9FBDO6ngZFJiqyRyl
Dat0/zSp3kvhJx8zid+FTm2FGd0rerZe6B7khb/prGylDIpWMlKunfcdBv2JMd8viYOl5NGoLxcv
cIX8ZyP9DZhJW9oRk6SM1hIWQYc5q/vjresrRph47DSKgbx7yZXPc3aOb8u48GKYewngjlgAUkNb
GTN5RUhXUCPBbVDxWMRWBQCK4m9BnJwjSECHuMdgo9NwrQgq9RFSyle4zOQCAAJJqL1I2QeUVvTv
kMfLqd2josMP0oV8TYfIFkLN+uAvwWubmWuwt+BlRg4zfDQHmQaPFrWqkMGXPUhRNsw1CfK4mCH6
F2Pvfqz3qDVf5MRunID6yfJHPrq/oRjaJmcdfLDAqzp/yU5u7eAXw04vdfw5gDgp4a70pV1iSLHM
P0dR39ZtON5tqtipkyO8mKGcXMQLxX1dzKwgctuqXnM4MFgqamxXUZPuRbRQHPQwVAdvPzr9a4bp
YvKd4Ju7qXIppxhi/O9qZ+/DzkPYXxDUIwtthKiwmuf7wsC2hGv4SK201b6v16hzYaV7NUMAgOES
ixw8n2lFwdDdlRwnTQHNeiv851rkY6FmpZtlDCl7ogXy/N8H7A51hs+QnxIQI3tii3BUEr8h5PVM
1NXO+VfnM5TgjXwaEAlZHv7wViym2vqGx/l13DtbMl+fuepcvSTty2DDj3DLTwHM+RN41Hps/fXc
Yr4t4nDaGuVNzSAyWTlFvVLWcHP/aNw35rt4K/ZAf6WDeWSWfMnH9d3AFinifHq3ns+KrcLY85km
DooiGUr09yj4e3Ky1gNbSelc8imCM+3TY7QEXWHs0WE+KmBn2oKM2XcCOQU21r9lygR66wQKxDsz
UwOJ7KSseTPT9HMfsoeg9LV36j1Hc3fVS3w1HUV58C7joqouW65yCsdStd57sm4HO5PPRJk/IAw/
YtYVm+7/2qX7K/DGFCs19zBwuszD/ri2XW0woJRZwp+UJJuKdmgLEuxglLT8kkpUrD5LxjJsfXrx
5WwbX0Vf+y3dz7khug58LGDKsqEM4/mpcIQY6VZV+DAeuyh8MDXAEERV8J3mhcd9hZ+tW2kW+T66
X0QEutBsBcE04KjfXD8dbIxHy6P93SSmTqlqS21bUbaz3itcbiuKePpFn5zxrMk/oFm3fGJnkuVf
oFH4cJhW+oTI1tIo7UAl0bjaBWao6DMPGK+A+v7e3bqdV9H9MzaNS8H7pUSrv1PTVfM0BWU/QqHR
7AfrY1SWvv+W+eyV0C0o4FrCKbNLUHX5K6yQTyCnazPPRJeRFx+cG//5O9BfuSsKmyz7vu/p+z6s
t96TFIZ3/NOsDbzirVqVh3pAg08lBnk3Iv7i+XF4DS3cGtYN0K+Iq/o5mQqPymJz8HpZlE44f/XL
COker+YQ1fEYv5OwHSozwBANhymrn74KLMNlqEMW/9ji8HssuKh2CqQpJUNDhdeCf/KSQqv5yFS4
3lAR5J6zJtIpQNqNFBMMICbUUa4+zDcdQaHX61sbzLdJuKHYPMkAz35NzK4LmSZ/x0j91dELG7EB
rc2PUXdJXPhHEcIhJcBXJi45ro5fI74ERbhO66s/u65IXOrXMYFfH+itGC1B1d92U44xxLgBTruX
BQcfamAhmLcceARgwLPkJLg/oSBwdwR59crshlrTA2WiDDB4xuRjytonctyeQn8KL3yb5jp8AuEd
fLunELpufXjeYU8UUlDvMNIDOl1MQOFZ5ttNzmR/H8QaFovJC+tN6mce71UatEkhvLXHkY4HRfwA
rBaQfSi7JjulBg0pEQfPm+NCLe1axikaV2n1zzW6QZHCEJdEeNKTn5ZtvBwyPoXADhJSeGbrKwOh
DchlBi2v9btq8BnGpiXGevR7YV04VCP/2DqwZa3OXr0+SYptdXGz92ZuXMD8o5fwIum23z7bw2sG
pvRFD98i+DgnbKLjkJuomKN8v+RDX7FZtpVN2hR+h27PMjY/2ggs1Yx/ddklyjaSg5NfMBZEK8Bz
28/bQ/vbUm0JC2oGxezg5XsTdImoGRG8Xrrx7rusURmZy9WXj003nLLzMIOSjLdm3Qwrgkj/W8Lt
y7h4947gZEGX/7dn5m82LkuJwyUt4Vm8rz0/Kz13pU/0UnQzRAA0ww18U34MEtOQFLtaWz4e4tlz
xR5+6nZpr5N5c7n/N1/if8iRvSrr/oWD6gsvJUkxRctVExVcE09AL9pdW1EEAOrM6rTKXXhJNZdo
yNbX2RtOU8LWwnikvXMIX2Xm2wCnSfxpWS8agmbVhLD2LYCTQ79iBBMQlG0K0BluD9BBz5aZVuow
pzSromzmhS9MWLYjP6yBukJnB0wA46MMug5I9N5Wae5A1gz5Id7HudjGiANNhmG9cirwllHVKCbq
mMafgHs0UIj+s0U/XLBhPsbzmp+XnOtCQRzu6YquaoKYu9DQFN1mXjcyx6XRIcC1PTmmC6TsFeOe
KukYoppbmjWiTyWGKPIFr2IaYOllx0nl7x5KzpiEhdDgD9q1PQb98hDtCMSQrJK+REZhBIlBif3f
L3a8C++hoajqe7HnaD9CwRoj4MbPO7eXfY3mQ9h6+WOKPb8SY3/BKA8/pwW22ZH5uti0aDPNzwHN
Sdk+gZQ0NN+2zgQvU7T98LPx4E9J/E1xSsG1Q7bsglV/8zDIPPa9PfbpvGLzG/Bb++JuufNPdu3k
DT1sdwn7SRZ01g+WharkgD7h1CADIZYniTfWWdv/oqx9TYF5FtQfPhYnLq4zZ8AG+ofh0W/JODnl
z0WH/IVICwAQMb73ueuBllkIHrPqX9OW1oMffCR0ItcYXVGdmH+B/20Mh1pDmK3SDhP25rpqs+kn
H90TAPZPy9KyWoJMAi1VLOsU3gdoScU6bG9DovJqD2YJkDnp4LdA4YQK5R/85/eaXZ5XXn8do3Y5
IyS0nBEtyZIhrTC4QQJjYVazEYdvSvipQ9dy4chG9FNC0Zu3pJZrKAux0Apza1isYSiKbAgfEe9u
fRgOf6cxLdBQueMSsPEYQeMFTjz4F0Y2HDaRZaXZzfxlNk+6VLwQvpjbQHN+SYQ9Ji42B0/47LBg
9CrTlZgaLfENWDwpE9KL604hqnixRksW2w/aY2hjrZKXmM8Z5ttsA6nskudkhIF1bMU5o7RABui2
B5OFzZZPoIueZ2Ik6pSQBr9vrUSykccMlfuByFDVjhZLMuv2ZIOvq9o3aOAGdbRNEazoI9g6AXmf
YX98kgAyNXVrdPYdhuiQ9U3L889wi72DIXQCczwFBx2RP/G8L80WYykTkfiPICSHEGTnO8nd/B45
WIVusMHpv5/KIOoKSs0Pgq5JLQRA3NShf7PZK2a4hjjvc4CZ+Tr78XdQjy+2hWRLBLv1rBgBe9yz
FNZQGxyiLbplbE3PgY8wDGQkXWH8S/zVnTsPdS6bWVTNGU5RLwQfk/ClUsBy9zEU7zJ0+80Q2GOQ
jmFQII3QjsDkJ3NKda7LqVdjNcsovP7ee7LepyGslgzKK8DSpY47238g0HMIt8y7soHfukzxc4p1
LEieBbcEQm3P9riE/2sBjinxGom0jFIYNFJTv9iSnmPqW/YqFu4w5hN57yOrKmTn6TmLfRS/Bc7k
vsI/xRDBRcvKYRjucbxhvt6mGAVQgCLaXHbxJyRXKFVQ6WCuH5LcfF+TdH3btY+ewcAw7MbhgAhN
clHhsD+20ah7hi4cpt6rUIJd6GowPeaDd8h8SUstrIC/4MFCQE/8guhP/xJ08/d8k6QOVTeUsMPq
ILLbD9K7lwGDMcqwJufAC0sPG6HxyUsvDPJb5mNZVVZ6XvgYOPu5ERSdBPT4PZlG78R9v3YGxwdd
7osHQ9rHPkh/U9ml9Wq0+9LPQPrX1Bell9L9YcgI99v/mGUaYZjsu3JR23xcesia9pzYmZXOGwoz
P3Ks/Y3sLcbySHmNr8VlN1NeeKuHYa/HYaVU8p53va14OhVkl+3RBzBfbtnPEKY4YoPnGR4Kx7cq
fR9al+q8EZkjvTeDbb9MsVOXNQjNCTsZVdVBjI2H8LzJ9qGHZKt1AJ7BduNpSZa5EpmnmlZ+RTYH
NuQAr8bC733DFeYnMemiT7m8DT5g0cEKV9tle3T5Gtb9nrgGGS16n1tAnbHwFnSk4pTv8r7nrhkD
xPA6L4LHZpEs8xq7w7bOzPqvmwQHyrG1RxmloMlszu9R5rC2UTwcGDq2ymk4xAw6g9ndcsHbWiGF
AnMRE3xpZQ+ZluSYg+f5p3Q42aC8EfCe0t2l08WC1ieBbll4Poj79GnBDXR8nTzd3Te6QA/a0yLJ
jrltMVRuv1xLzqnbfnoiKbjvZXdc4yUfa+zXUYpQIwSsYnGeacDHTcUCBE9kD6Wy7IC7CjDEj5+5
wis6gfqo1xmhD2hARZZgGNLPNUZYaawozS9cIDoQtNyiJxZL3RcGdue90zKvdxbj3Uq36DwsbCsc
yeYGRPI3nHwU9B0OpUy7Q2sxGW6j9yehvS7HLU+qdBjBtadfiVIV4LHwIVDE0yzvDr2Ll3IK7XEy
4BTIU0kES2gfC6RuOFElcL6tATqPiS1egdSO33b2kBC+K5PCWBipd5594Ve8z08bjpt/IAwbbuAt
bnFJA981W6ir3MbRS0xdw8fa3/E1i0RxoCSgJXyOQVeCWSat98yCosXSSUCKtQX3GghOCvSRqpIj
kj8c705rFfviWDC/Rjt8HQIqNYKVVOyDy+5p0volVZpXvQ8Z2QMq8kdCaNoZSpWDcXcF1CCrLHHZ
ja4RuyqEjepN0KCmPez8XYUHDjnyhKL4u1Xd9z70MTPg0KrGMJWVClwMxw0mXToln0G21IEJ43IY
LdrYxM01ord9xQOCZmwTYHgnLDrmQxYOfzITg9xp+xPgiK9QlfbTCMvY2SR+iUmKvi8Uz/k0DZr/
PiQPg8IJveEaZOMVjtEZVPUWNnD4bpGIg4ZM/d8UWwfCTy+OBGEH6/MMnaj9wVZ3CTOF1B/00drL
A/dCpWkSjAOtsevNIP0VGhzCdMWrl81PlWwA2pi06y+yjUvjpXYo11kjaEIBG3W93EpEA3hhfXoY
VL68JoaB70eze1ywiDkKb5ECr3rxuPdz6qLlHCngDykYaPxPa2xILh2au7rnoFeidsiOMhdX4VoN
HzAa0Qxswfm/D9Ehuybd+nMiOewqDLgFjPH1TJ+yA7SM04Q/uMeALhPMHLXLFwC3G4w5HPnjacjZ
6mG82EDzr/B8tAVj2TPPHOCkeI+WYMzOVpKU8EWBrAC3WROcxCp+kZH4txH1JeY8+U4RjjOJfk2X
FDOxbH1ogsFU25CttU+7oIBcNV4xWKEHS/cQiSpdRNKA1w/sD7WoOsKdLU3krS+0yzxwQl09pH6V
7EgUGDOvZd+N/JokCLf+PkDN+TeQ8TLNMWDxNmpWCLYAWMcJ6x9PF4238j34OSSeQ2rQ/+ra1X1E
IjjgVDJv4b789DVh13zqLcK+iMvKPq/oHiZNHyGRM+3qJzU9MsZp9BI8P2Da6DIJtrFyIXXoLBDR
1G5P7+MMLYwzefDWLa35fhBq4hCk/Z8aAlIl+ELLjTIU2Oc4IEYJfGIjyKDA2o2fq+ht/bmX3H9l
frRUUbd/7bAChRVpcE0lYqIjQcQCDVhX0skDwY+bqq8SXgJyjT5Bo7NxgG3Be7LBRt2w0ytjibnA
GLWX/360wj9teO79iolKz+t6HOQ+A+nYVhhSKKwti/MSEZpmX9EpczRGofN+JZFuXL/0T5WtWjhh
DWaf4SNzraq3PGLAXbsIDUqSvOULv45c92cv2//ifrmwMYjZjjzsrv4E1zj2hq+rnvrGpwEv5qzO
UqikSGlHv+MUSW9vfovwpAES5o8ee+pAl2+5RbhkoIjl8g7zJA2gsCIaWmF0owAIxqGZfEMfHg6A
gTvvvjwTxRvAfxl9d8lwYgGMAEdVdICxnH4RXecA8uSXFCNHI5BFLSlBnE9YL25iLYBbaFqSDcIb
dHgU/vGKFEQDwH4p1gQ4hAn8g5TZXkzM6i9dC359nfKjT/CW+IvPKuBYVxKu9hIjHcln6uPYytxS
wAOHa7k2bEUCxp892WSrPKU90oFcdphxhDsFW//DyZQf9aj8W94FHxva6EYR+u55BkkP8nwnQUqV
vuTjPQ6/cVwi+65FMfJ2KtXQf0rkQRFG5vPRGvKXcRWhbUshVGVItxjvKKT5cOnCztuAb20QBjpp
zqJyIfOJPhjdzWuy+RrrOEA9HMRpQKqLzTjHYkWKVrW8gqnpnTR2XWFS+TsF44N3Gr0YHmZSJT5g
/c1G/ols8W37nWOwhhl1BrIk6khBmFky/HNX51ZcEODwcKyAbxORrtjHXB3A4aIAUHVGpu+cqKXY
5Flk3TPwjLgUAoMYGVIgXOdkXO2BIZa9TOIOYbZAPXzQYUWETzl6DC2tBidexWraElkMWWcUKa6w
t5AaohyxZopA/i7Feh+m8aVzDDS8P2BdcyxdqNghUfuTcGy7p4DRwJv+xHF15gImeJ97AOhB/e9u
owfL+3+JwtmUoOHvZySbo5j8JWYfH/7XFGW+cBMOWdFDPlngrxdJABySyqOjh24bIgz5UItsOpvr
nkHsGOxyDPixHYbsGuvpJmJkJEx3ziJs5BkJsVHryxzPld3BJ+6+9a6o0JhGxLj8cHHgf8EjOogd
Ja3ru/26WX6NBbCvNOCfMl2yC+RvU8PovYQ+ajTSux1MNfPPzi2yZMOu7xQJhX3Tz2jULCG8xRAF
2jUAO4AOn8FXRzYwHqFARt6RGVuDeMubRRR0YwwJRyR4PNxUgKzbVom1R66069/UjtDitKcvYonp
dYLvF0oUHB3ECgfGhlUJxjIPsr6eWoR+Wt5uTQrfnm1bhCu9v64wU7cOpiO18GfS3rJKMfKWtRJz
X2Y+2AydCebM/KYkKnASwYhCyPuWLezHsPtxHWZZrZwYv60Lnuy80lqy7sUPv419lJ0GT6PjBzzH
c/PGF9CGVJKucpFfYf4hJ7uP0QFXZS1YtqcOvcyPLJC6ZpunahCI2zcb2M9BSglJzeg6wwJ52E+F
pviGYOe0ZYi35fbAJwQ0aYKDzMrs2FH/BXlMe44oslnxhlDvYub3ldKP1OfYbbix4aDirsiTTla0
hQez5dsHMjPfEzSyFYbfGQLrCNB5HL1SrHmzuXsAChVd4QRKxdsf8O0g0ZF/Zl5wC0hgpkqk1i/b
KeX3bENQmo7fPGPI69NEUzgeqlbldYL0P6jcueDDnl0Ac32j0ddu6vIjHSdMtRbgFk1xBUDc3UeO
EH1MO8g5U21UDE8sMZhbEQ0/iRx8IvOiBsP6UJspRghoQXPdeQ6pRSdhfCJ/BxufQkgFZ/XfBzZq
cutl9jeyC29YYvRZk1NShLMe78scFJLQ5I6WKADnE38QpGlrwZJ7uI7doe2mB4Cx6AyaZDmNIcw2
2P9nSZevbUrpXS36vFJ1V312zHzcEZCK/sYosBjMhEokKGrzj1yktZqn/rCH4Hxyt9TpiAhyTnNk
dIoUlQOH0BBCG5Vn3AXyb5h4dpojm99DOf9ZM/2STOEGQQ0ubkdHlDsKNGwO/QFUL+7ciIXFdP6a
OFzU4iaE0QnSkyWbkMCfaYOQvSrGQO5F3iFPbEJoyT3d0cF2/Eb59m1rYSPZoYeY1iPotidZOaDt
mOVrmnunkegZhSn8uefI/xJnbtMiMA5NE2pJNmw3AnNrwIUv257DE53QtHmoDA2uMXhPunVqNN09
AFXmoK0dIbKF7XnIgiIR3wMWxo8skm+SynsL57ij6x/7jAdhb+iEtYXTEo2N3/7aA6wKqNSfDods
gZbhbzLro8x49MC00cT5yGuaT+I5cRyIGF78aE5uPhPwn8kTA6EeStiK1tfNXsG0KDHiz0cy75W/
ePnRGxUsEoF3leBMr4fIT4BPmyLgIWLZ795sv9mBNrgBwKtOrOX9EbthqAeLtoPyzL3MjpzX2Qw4
WREkhqMkitQNHubcCfHgBTf1rGSR+Hry3SZdiMYFNrvyX6ELD4d5SVWBGQK8zB5H9dQfRQT5f+eD
qRCDoEc1hgenMI/BibNo8HATwExYX21ChpDqCXrypDtvUYRk/gK5oENd0SkSw4Li0GJjhhuEAqMK
7VJomKCp8w6RitaH8RZP8gwH7m3P/NdwjXEo7Lh9oFt6lHMABfXKgE9Ap/wKZuWRUHD+uNzIL4aI
/wjRUJZbgBtNNPL9YVCCA6jRRqjK51Azkz5F6sJzHCrBfBn9za9xgFwQbMpPIfXRFLTeWwxS/Izx
fK5NsttyjYZHH8OYyaw317pv2SFENB1WJ+zFTtJvQbBMVUxgBizPv93CT1mO/8Ti/pBZjvspQkQn
N6/7zPcVYYrAhwfbIuLfr/IPhxNfzmRGM4bYuD9hABlGz5StyP1rBp6r3IMVafv/sXceu7ErW5p+
IgL0ZkqXPpXy2poQMnsz6D0Z5NPXlzXrGnWjgEYB3cNz78G9kpIZXPGbb4nU43DhHtg7nnWtqIrm
y8C57eaHqkFBqqX2MOjYWJ7d4b2qd73Wm7W4bChsoLoIR/kcCGbhm42co0J8OElxs13teVZIkerJ
p2rbBerofC9GCuOlrbeAyWiJt/sdv8oyJSYi9EPDWNuNC/6v3rd0us/86dpbxlROPo0qapFxfyZt
onqyP6ZlYzw7W63uDZ5DTtop3Mp0JK5Nu7Batw/bWJiWUKjygWMQ+pA/oLvAb+CHaAwn5C29c9zt
ve5NN8DvWoOtvenyNBOYR6ccZZTr+h+7K1vfVPoqUuqFnrDVoPUuLA21x5m/Qv2jMCWriZh2dK8p
1uk6kghjscO3KaTCcssE2TevGD7kypCTjmn/anv86cdeCt4zGhl8J4+EbLnjaXXznHv4L/06hnpX
eOG4OenNyfpo06xqNwwmvAMiBpVTtZFEZpTUyoNEzx+zpE648dSfBWaev+YuUrdp5vtUr197Zxku
m4dRQJngSGieQOR42JQ2iXQ1f7Ld73bQtdDMcETLz35dCVbbC4Mj/ykhFOFya+e1MzrykC/OG4+E
i+Qvkl3XkT2YiFPtFW8lJ9gA65CZ/m/TmzSYE0QVnfk2pvir+XVHDFGDJqASAo9X6X7UZY/dXO7s
NUGERVrPS3vYOTT5e1lcuUffNPhB9jOdAyMeJpHFVUdwS7HqKszNj80GV5ATMPel+SLHLA2oup91
ThIKGjj8W33Qu5yAt1SnfUezw1cwqAPeDtneTrdb7lB3zlQGn560+kD9vSMsvpvm6k1LnVfGUSgL
pHyCYjX/pTUaeanP9zZMuBlrusu3hq9prn9tGOHx5m24Om2xm0V5WfXauhhba8XU3+owyfpXFGrF
n+a2C6QLW4Fm9bP0CivMEnWIGY2E35RbfhWiP4EOeLSsoX6YlOW2bc1n0xZozCVyTCWPy5gKFLlG
J5vukH1EQN2NJ22wngXNpSNlH522KiUF0php6InRQt/HwmusvIi0kYl6zdOzqNt4tinvoBM1R/S/
R40xWfMG4sYTVnnJgc47miznlpMeZvY6DoiTZ8JKB2hn7l4XiwKYxswDyzKGkACTdUIisU+lvnyY
oMZCzyqifNuso9VY39vYVaFTu68b2ZWX1uXllG4pM/l0sj1Hpc9lviey9xH+revmbMyYmvcwWX/r
icvPakWZlaJROqufytl4cP1FtZ9zSsjoev2y63rtRUNGjeeRq1WN5en2xqNUXBmQIWpo0SpVsBj1
cP+KPZqj1M5trcFtWPJw6FcCO3bW3CzITKqDsC+M0CTfErQ5hQ6tOTL2MeBsW1gZJlCTSaVPU5X6
tR+pN+toTV1pGefuw9IICmSl45yoX/0sharH9pRBc5hqEZuK8g3Lawv7Bo2g0JMtGu0K9Bq6R40J
q+ituVOthbjX+qa5C6cxEglgkn5Ps2x6bKkPcR0SsZUmyNIJLw9ltnh/20nDX4iSUO/aZ8BLvIMh
2vhZnb0Ys5j80kxf1z5FSXPT32o8DPmPruKAuHn9VU+lv04Lt7uVqcdM3I9CWH80+GA+HSo1EtOb
VArUvZUrSmGWgecJ1x+rxgtaBzeDdvahGqGcCL5+MKOc89inUe52aSg6jsupcyTZbJwRW9w8Hc1D
aPm3bvIvJtXMECyUazIt33KVJW8XJ1LH9MfOIFZoBF79bfRE2Ni55W9XRzrujlvUpUqZD8lZN22K
XuEl1hHWBIgcQkFqxufRNZGSeze8pcVnBp8D3RhP+WoxgvXdsay9ce86+peXQ/UwaO8wG1WK8bKs
QG5mRDC/qjYGJfliqBstljrxeLzd02TWT6QI3zu1FL5hq6AUhBzDr1X26NWq90LYn5x3PwQ1N5zo
NnatPGH0+sQACOBAhts1ExHs7mx1FbQtMS5x2d9mnM97GPBGevJBhckT6NP4T5Vl5PAUVw2cwYoL
CbGD5V8yv90Z6tGynZpu+lQEUd3JzI6LpCdkUTDFIHL+aXmyn9vm3UazsPhe+hu5YvqBam0GK5UU
/HL7b9Fwj994eWl48/l6xPBqI/pGx6UwSkwqbF5cxF3dORGDzrnlmb+zH96cdQXIsxzrDhmPPy7p
Fpgis6TzsJC1GRrvmBoa+Acv8UvZRhvBhYiuP04av7N9H5vrb5oJt9bKX+28/x1E24VSJ8e3ZJEk
sNkmO1NmO/w2fQ+D+rCa2AntY+HMv/pkT1GFF6Wnn0RjASutJLi6GqmjGjsSuMRvqt56E5wChpfj
52jDuzOjcJSYLrabkQrICX0t1BTp2uRBrcMjSe9V+rVzK3J3ox5t0nm2hqYJGLqpuTdkhpaNy+Kk
HZXqezT6kW+b8s3tFqF8rIjakIYneIDIdXdQDHcOHO+pwLkNB+gcjqs83z+RTWwOWJj5efw3Vf0Y
c1FHvljJ5NptwLVaP5U546M1ZNqusIoTRLQmALzkwbTkc0rqR0fd0BUXSkTFhvGWSDL8hcv3wHrC
kpTRH3ubibZ3zWkEPOm38w8CO5rDajX7at2lok9iOgfXxW11bMPsBD8lGK1Cj3q6P7zKKHV480zG
dw5TDTCTsXF/wY36Z9jDYZy2DM5Pe0bQJoniYJ3gHV68DfhTZ13mJX1rNgZ+DxFDLu+VtblxmZqR
Y4ohTmbyDBqeQSdxww3z6uLkpEAIR2gA9cAL2ciFjLphRoErxD8ufigiZGh81xgd/Lb8S62r52nU
zFf8FDhkB0NRrBd6k7cCZyIuva7nbZNdhTG2f9b85DP484FKfSMxV4TNmDkPLpyIQmAaG1af+JBO
fg2nZzaTBTm7bYGeRarJB9smQ40efFBr2XPTOA+0wCUvBJ5RrpjfrYEiNXmK4Xf6M4XRuOppD08c
1WbrmqEQG2W73NR4UMW6720iwMYEbsJs5mmXzwJyh1bvCTHHlS3Hc+ZQfEqf6wSEkI0xGwulRZnh
AV5nEgcdIbFJnZugWuUv179l7+VosEW9HDabkaszuHiUVcMZZixvhqLDBOy1dd8pfOWhU0CSSI2H
psr+1BOsDF0V5YHnRONyWPdBU0HdyKuLMSYuptbk+qkKlWFatbAzPfdBNeTzaPHjkrr9pAd7cBoG
gNmdIkyx5KKrbepnKcewXiH25ewmhpiWYEyg8PskhzqKndkO9/QVlfWPYShw8LjTqxVhuJTQhD44
wGH0oTuPPG8dgjOlRGGGjqG/DQnQpFkB6IE1+W+27OzYj66BAWBae2YhNzs1qmLthnr5zbpEJ77g
HUQ1Eu6B2egUJo9q/7JyKM+mNREG/r/N/1sU0lBdqv4X/h/UuzOJlv8O/0+3STHYSLR8O4aTraaU
8yrjHv/5n8f/U5aqO6oTR69z72n9V/5fl4CjEU7/v8X/y6BJAQZLvP/P//tf+X8Nlp9C2Py/y/+b
6WP7ukz/T/h/G1yzsAV28z+Y/5ep+Rom96fn/wH+H9Aof3Ul0nZR0Eig7h22udiL0sNLTW0vrqQT
jI06+2mnzkfpWLRwPW3ywRtEo75Z4ZQPQ0AEmiuTBe2r7Sx0lObqaRRqwWiQFbPUqLXWI5M1Vv1U
MVxI5dRDoVa8PokKUvehgZhAnAQfXBq1Py/4Pmpqm7ct1fdJ91nI0nx0lPWpJAIdkkGfae2EorCe
y0R8qiOi72C3BzNdmNBa7eiq5k+nbb+eCbdaeq5vfZMMcFERjW3njkWQEpo8JPX6vJrune96WNcK
96MzTmVFNk2ioC35TDgcEWC/GQR0Gm8yog3iN7iE/EwTKtRlgd8GS2tqOxu9unGPdfnvP5OfptTr
C4r6L46DExhdOfI/J+D+9mQSvWn6cuzmBFsd3YP0ctCLDJfAbCjQ8dSZ3HGp6XNbzpPLBlig9sgp
MnfICxy1HfHXV7MZ7UjPuCHZqvxVvAULStGyIC3VV9nD0pw1CJpNkYdpiitcHNHiJKlkGCxu2x8q
fXMiu1Q+SgvYHpMuBeoOEq1qWFkAIdrCdO8UmljKb+LWCp0fYyJz7ZAp87aMoPY8QzAnU1doCJ52
jdE67YtZ3fflTFjTnH7h3tiRzJy3jYiLNQsZdIrxRDAXTRXHLixJIndQVl51zdoP6dj5DaZQNMyo
9j1V/5BuivSXktneFKRBEZu4+r3Q71NjQ+R2pDXK8m474sH7z+ivwE63uGpRNspjoyjehiJ/IZhH
PKfJReDipwdVTuVElmoalEID35K6p6Rxf5imCdRuLRc8GMEUpmkr9G55y5UsP7nZd43EF9akMsMu
rfULCX4c2vyQ6N0PWL/5AfFjQvDk0u4QGZi0QvqOXjVXHmJmrWwivzIjv2UdJEmMW0LBGTiVpH/v
my22ssUKVk1LyJmQkdM7AF6lOTSxSmzDmdIv/D812MyaOsomEX8mhDuRknKTrvqFi+WE3T1PVE3q
um9T89I3FDzaMWpLEoDCLeedI5mc3YpWcv2K/mDCZZNquCjlFBRV+0AVXcDbHF4prBs7W+lSSM4d
XOjc9CcuoGHt/HF1LFXBZWGvmQ/kpZIr0Z6tkRu5JyYuj+6qubl1AGMe5AaPEvjJOzElO0wjsERM
tXEhnmvUhPN7CGpuI6OyVrYwwWhHAl52hSkSwjvGSaNW6FNp6uKlMU+TUkcYomAYAYVMqxcx9JU+
suoaEqchrG0kbzUu8n5x6iCbiXZnqrPxXSiKeCra89JwD6CIn1OD3tF7R/bAqUdAggoAlRTypEJZ
KGHQ9Khaknw5pj2NgzSr/solp6S7erD+MgjUVvmZmYTpPdEuRx0DaVVbeS615GcaN4KPtzZZnYvq
OIQxdXdvJqkTjhaVr2xTbrMmtoNs2j9YRivy7j8pSCNXFvxIhIJAcjsJ5qHZrVnWHzSiYFA0Tur0
qHUAcDyaBYGVgiR08qQOG0FJmsXtBJ1JDG5FFW82GnCTomyDkx+SDdFdy8ZAZOwAYIy3eKAkaKDJ
yk9cEpDEW27obza00hNJV7CgAgENWxuPKfPbmvR/V6TusW+M+aFbgDLXYjqsrEgIysnob1O/HNZE
WkBQ+8k36rfC1ewTA0UoytreV5BjASsNa5RNhDBzkcpzDRgFx64B8Ts/Qo1QjvVgKEe4NhjMTdKE
xkT4r9/yjmcPbSfp10Anv3vYGs4JXbG8GOT7GAok0RNK6G2lxbKXK2D/Td+G/dC6SBbCk/thRUG7
X8+iGesoGCe1IpZnEKhupn8guLcTdVT1RMvku9DyIu43okR+SYkvcBGiQrXvlRN+Ew62B2oCIs6n
PbbOiWDnT5asFhczqw3WcXN37JEA92pR9RrGDbAWwAJfMxPrYcic4xdl9uIwU6oeS27dhtZ2u1mj
Z6GiBkdtNdlkhE35QAmT/qxI0p/OWXBU8Nvc8kVWlfGUmf0+17P0fa1T/Vw0dKb+8x+TXnPBnrYQ
Gu//rcVVk4mqKA8jxw4xa6W5iHaG4J6b8ykz7KMgGXechHtRFEHi4Q5+rJokPTaJEc6Uii9brXwp
wvgH/yKLR+tgaMkWt0nzIQmO+cBNvzLFzEKEQV6+s72uD6uWXllPoIPk49qib9MYa+2uG0f11cHp
DKrNOCYDBylBOXr9gWeYzalMrSEcNRJZ67rOQQtAmeKbpvqlk3lRZRJAm7JmJUFoh/Ocqo/1TLle
nURoSE05ya58KRoskNGkATU5nNVy4rpWKBdKXg6E9NM2l+ObC1tVYrXZWCDNQvCo8pLq0nkzBFZB
VW9ae/04cMdeZe1x+cwCt733zaw6vepqT1Dgc+z64QE0a0Ky0H4tuvfM/bOKNK7clxRdYkMbcWom
hIYCHhdF035M++o8O+5l6LO9qWVx2/yRTbVX5424TnViHtmlRHI792VJEiIPGX07bw06mlQD/ojD
p5kV4GRuOGe7Si5BVUG3IhyxDJ5PMeq1JQSwSTe0BZkQ/Thy9qqa96Jh8Q0T1ADZHWRPYws65ix7
2t94BPJdG8AuDmPguulbMp6smchUelA2h6R2dtTKqzYu4Yjh6nTUIiscC9jMp2GmUUBUAAGKfQIe
3cI0rPiN9NwO3O7dQwHrAHAQND92hLilDFGXjJy8U3tdsm93NKNOV/ZdjfSC/amAtNLWP4qLzJS6
2ErDXlordb6GrRncztUNobD/Iyy+iatoI2iLla1jEONLTCDUCc+pcFQmeBd1P5xbzztx9aCW8aV0
9hOffWiNTjSb76pkLUk3ssdhoj+13jDsgdiNrxqg3dFM+Z0flLc015+n9NWy6h1crMiu/ET5bqHu
7ake1Nm7vn6k4H2cdEEfzaJJgRfe4fXDVDe6s+ywCZs2SsZ/FVVNUs5gEIK1X0hVsV+laEkHN4Q1
vx33ueyANVDMScJhht/lKa8O+Oe0uAA6KHOq+Pmni7dhFq2fjmQbNjeguJaSqSJ77HWTrzRtvCGH
lC548enIZxyMcwtyX57yvg9B0gQ4EO+AA/2Z+Lai9rvRIElQ33BzaGxfidfGBd14JiCp/qHnFpj3
OBiTnuc9t9Qn2uqkIaXBl8BPQnoX5D4Wv7aXqDPOlL4mi9C32YSUdeNkjLLmoTKri9w+pyUmhRgo
FiF3qQUqf8bNvi+uOeSOBcY4e3YSRmWKqQhgFwKWuw0gw0YEfetK8FI/CVKLx2t4rp9Lk4+HWGBF
2s9Mdk7Rf5LgiGiVxUImr60+72ZQXuPiKwkXTtOOgZZt2peJ9dyihxbbX2ChJ10DmAzrOgkU+KYT
tp8+Uy7t7+RlfpZ1eZ5wgNy0Yn67S3ZB4aa+TPTIqJOzgIWWG1A/0JAL24xbcWyzEy2zvW0wf8kP
Uud7WopYy9i9m3FoiGzM9nfaPRfa12htu7F6YlGpX3gv+vh3sLJfg2e2zn8sikxqewT2ZoFot8ev
Vj0pS0meqN9P/KnsZ+D3ISiMgKUtJEoaADMQu3yN4ggOI97CoeeBU5Nr3YFFOGc8S4XtYN7nu4Vi
W5pHCh1T3XuchulPyfojyZIA7Oz9ysobI3sbyx8S3z4NXxVDOGMVUHVp2U7Dd84XOq5+di3uQISZ
L7r1OdQvFZkVxRohdT2U/Rv4sD2pj6tqHVUiqkl9c5t2p5Vs67AvnXLkCxIUxZkKRDDrMqhezBZv
fe2jOWuCBMjyYB/c8qFO9/VdGJVsWJk+7jZ4WpwVHErSm6p1GZIdTjKR12Mhi6NDEr7yeN8NrMHg
ZxOUpTsqltlMxPSLGGqWjZeFCEIFYxpLe97UQFPOpP92dT34+kR4Fq2ve9dLJSh3FTGHml6lxuex
d4l95hyLCkXjSae2Puzz3ou69eduB47zn26c3kYaSN4CLwtd1JlCeo97hYww4c2QQmeMuRmOYttb
+Ttd5M4cfQPNXE4wrfU5khM3qRqsR/83w43wEGVT7zq5JHMaIIRLEarWSaFe3cLUkwVkXvOy9A6r
fCx/wLNAeUAypgxqR+VCmZPgc3EFXnJ0poc+4UtXiovTHZTiPNKm1dcHuDx0FSbAvDtyklEPDcnq
j2OJmKhn8N/0oPGyeIL8Do5hYkPHBESTViUHfDzMJmsLwF4UUf2XCSiwcQNUofr37UPuwuc9xKXq
nJhxIG/dEzZQtxKIEgBHiCx2y/hUi+YxA/vHmzpYMpIEBvGrAho0J0kyHBlzA49GTGr0rCrhUoKx
upbi8CjX/JE2807lckMEgaB+D/HsoSXYSpgktMgrpR6bOihCJ/afVRoB5Vc/xa2HlOQ34rHquc/O
SWQSM82JZuvMVxQm8BvGoM/+avLljp7IyWVjruGAxDUwvaFn+nMinjSJydQSKS21HzXh/6d+77Qc
ZGrpmwOtkZHCb4cHSm89TyTXiUegPr5tQDTl3KrFIwwDLiXhliZxOSQBIZBQre8ZGPSLFc2+8eGi
+IOpwU1RwGLhXlU+xfBLw04nl7TzWGgHl/jIor2rtGQ2/TSnz4qTB0rf0sS3L577XGUjbe1h93Qv
h9vrra95NxjKKyQJXCleIiDUNRqQFEPvuayjqKwoN8Wlv7ta95jVtOwlWR8iewvQvSYjBVJVeyAk
PhL9rgfYVRRm5WOYpOV05I4c5PqlonbAlZiP+MG4Wc1FvVv3OZiGGCeDK7j1OHOMS77U63DEtJ2q
gU5UGSp6Q0plZm7lgqaTN8uzuwv9riofhLUcqtBTvevWQ1njjwGOxf9nl8BLOl6n7icZfozlPetp
ib46Un0mrBaLFO+Fa/soknBqKMOL9dtcPf5533v/rJkwOV/TZmY5WrO89Pb3ohJxbNA+1KeS39Hk
myoG9umc9K151qxbvRyXwQToV50G44HM3J1GFVXJrW/zR7fO/CY5ZW4WQfwKQf2fi8TZMdofawDV
lvqR2b+ZbQZjkLgQvq82gaTaYQWSI2F9LoGrd8dc41uDxVKsbJgTDPtTtzdG1mIUQLEhxDWv+ngi
VblP3ZJQPZIZjE33x6wvWj0dHOgrdlnG2lTDVBLMAbkPyqA3r0NLBTXLIcKOUcrXrWDjlM5xLyrn
CjHsj9ChcxQe9ZXvqWQPzZ1qyoIJMH2EUKiis8WBvWbr42DqRwUBx5LHXh4SNsO0Btmq5DqYBUHt
fwprpfCWTmX/oQ9/TdA+qdNeZ8GCMuuj1Gs2ay2Pt4o+FVBYRy9YhHPv+9IQbq5WTryckujKa3x4
cjw71GbnYFhp5LgIIkQAONXdRexWa6fqBdefj65nbiJ+gMA2PgwmugbrwSz5nhacU+TB7u4k9JAL
l81IczmEq/tqp5wyYh83Y6/xHmsOTW5GPE8/Xg+OITUO3H9idf3HVfxUT82j3mXcQbwxrpd7qcTj
G2KeCr6cVvLPVV8zlKcuN9ir8LHYL6X5uySEFBVgO3DvwL2xUUQ42yOLuB4Xr/alq0RpovyyhOtU
bXiryisZ9ZcFKQRj5VdRCHZZFdoPIeAFQQ1wwitc9dajDmziRlDB4p7DO3K9VIozInSasZ1p504o
F4hQpStPwjE/N25jTEzwiTjXYcc1jU7TcPGhwjAPM+Izd1H6KwTrFPL0JNfigzQV0ynETpOZ33Re
zKeVyOK6Mu+A9iM+ouRvfCvuC/jO7NqiE9g/biJF/CyJdaMkJFrIci4/6YbnZCuQhZpnULjEQg3S
BYT1dCVQFnF2ze3Y2f2ORqZlnXtLHBo2V1H7GQ0qEJvCd//MRWW3NtpegViYP/SijMt9B111ba0z
HNMorRgIEzf9zlgd4qAUYFEdgI/uevNj9K6eGHxIZtR8i1vDiOG1Cu9AVjjNrhWzRmY38W9axd4D
/S+9bj9iUHaDF4r07k4PAO6Un+0elMrRjCcaxyetTcLSEGxT2G8W22x0VOH7YKEM+O3Nm+02Qd6g
AWlxQg6Dh8Wo9uVsQOL8VmhBt6b+Utb1M6jTSOXyV5k0LHncVahG9gy6TD9K86A2HnlPfpa8yPbO
unctmEjKFHkgrgznJZ/nlwQo0P2+qUJ/HYJGtZHLoZyYhNZQk+8g0Olg6uKBRT4MgUu41A+zY8SW
ufkjweqx/MjvP+p4A2eGrSyg93XA3lo2y0yvhkq9omffwWQ/bNPTPRGizV+2Y5ysu7eYfq4Gt89J
hq3zaG10tVe6auScP1hYwlm+Bi4KXmYTAuG6NFxaqrZJbh+NjIF0O2zjtQTzWNi3eYVUi7XvKe8t
rAzqNTHHz9acPKXZ6W7/zpqWxqTJNwBrompQt9UByT1KVGuvQw/OOYdX5bIp8/Mi66esSLhngELf
atpBRSC6Yd84SzyldKZQsbPks6dG4lSTr+uk51nPOQDf+O2hAEPICRew3kOXHeUAOmrZbVkfa9R/
3OwPwMpzir43bIdpwVY0b8Pw1PePd/wLhGHFvDnGdeOCRGqhhMIuGZOFHeUSclxKEwijv1OVB7uB
se5GdcINGCBTcQe26iyiIoWt5tubZ5K/mYhklWCNVVK6qsnKI5UAXe64e07oSDJNMMbVTNJtMgbr
nRTHLq+M303XDtWq+YLvQMvZgBgU63oaLvlbo1m71CCML14Ti6FcgzDyyE09uG8eYuvNzk3rizMC
ZaW1754LRhWvfaTCukxfvEfze7eAxiPdzpQcascpx99zJK2TTn/71mJQYi2YsCl4/qoK6zgrEKDc
1TWE6EmyNzGu+5+KvPM8Cbb9tNHQPhK/PbhGACydVNsCEsEHWuyXUBMIZi35kRtj5CHIsnslG1tg
bSTg19CSFaG8Okj7/qape5AyUOmP1FpOHW+yIWPdxbADShfgwnww8JNX1gyyZjGE0oOdnLN771Vd
rkQMgEa4RyavzEqgU1DJbqtwMP/YiMOqctVoLMi0YST0boY2EnTSGqJZJ0NRT7OjM+Qxp25PqXY0
IE6pODkZwgoyYTyKG4u37gtGogGssS6UkHWV9/QaSKc67pP9Ag04BVy5jk9cE/TOBux1WHXbz9Q1
YN/Gi57egEQUPW7LtQETkdifdDeICUK6KNv3SZIAeZqa9GTjQGH1sKDjNLhUD2nVl0XcZXQh3hNj
5LLusEdliKv7IGMC8k3jnvhrNVZfIGI/pXmyudGVdbLXaf44nblfUsjeSJ9t43xtXPXmut57RNSc
BooYOktzbGhOtWhpsHdG++ZBVeN5E56gWMMXZa15d18d9V+rpKwDAxR6IANTV1o8eIxJnLmu/ZQO
z0VFE5utVMKJ2UGWV39tBRjKTyE+G++w9M0DMJUwQfDvNwSqBZVnepg1Dv2odb9STT0AF/IroJ7l
QNcibNKwYFeQ1t/tNjdAnAK5dCj68zjuneysMU7OYAUbls80dNBcgulQVoS9F5gEWFOxNffhNmgg
5uddN7lgXL2vMltfNn2MJzp3bZFMl6Kez6bCDGZb/bkB4hks5gxEaVKfjf7Xmuc8hgxwTHS4UcYi
u8hTtTmeW8gb3mINV1ALPlv7xri4yyzWMQMqwcIE77WwzAn8LHYxND3EmaRID1a77OeRD9heDZOL
jACrONCXmAz29bT3SlbliOIMzwp1/zp7AzlFYRQ7mZrPRdtlh45KdMYCxmjNq9rPCtfcD0J/lv2w
PJC7ZIemTWByQ3A0cjPlRCXDSZBnYY+j79WNGg1V9QtXYeYsr74ydhD5ioHEYuCg5bi3CesKH9Iu
v7pGfk1nae60CYWuml30SIOMzhK2MED3E4HVA7uSfLMy3NDz1veSX/CCbPc23PcJVn1YFUp2LDBi
fGJV3AVpVHde9zM1xHgyWtdmuooLBKy3eqG8OLrddFJyRGPYrgfTHmJn49rnlJn7mqNS7iYzBwXU
DKFtc2fwRiOiVv4gM1vuwcnQWZ/nep/x5FiDR7nBe8dveJproD6qpr4i57+xcIIoFNsgIGtNDSHR
sXrRbK7jfNzN5lJmkGTfamf8brsF9S1p4eQ7r9wSpghIddwigUZZNmtBOyRy52QXYarzTh+z6eHe
ZmhLlRYGZHW4CPYTB/lTIWdgzw3w4EnlTKwW859GKP0KNN6wE9j4nP0JsIjR2dYri/y0fAMdu8i/
5L+nI/lFwV4jY9pJSUFLKzXjEYn7OxH942g77U8JwhnC1sGatOowl8w2cy7wkywRrbzDm98GoO5+
8bjYVmt+c4F5LZrBJr7kT28BLNqtLH/2+wWVu7nbNXaS7m2Q8f4Qrpn4qzkKxtRGnVYXWxtBpPAW
5a+W0Hqo+U1B5RIH0Kujh/wKAz0yH3ILavKm1Nxecwg+/ZQj0up1YGdpHn4Jg+FlMbmeOzOAVzac
bHZzqwoytxtYi5+mGLy9Nit/iXpzP8Wt8Z0k+WiXnHcS3BmA6/aHaq28IClycTQ82lbKoWNkyDGE
yRZdXQJQOgglxfBXCO8++My8VuQataquhFg8+D9rFhcuS6wHY+YRUkBJbs8uWbb7c9HNnrnfTAB1
leZ1u95OXhcFFpeVlkdX2KcsVUBVI0toVvZGJtw5mnR6pwxzeeuyH0f/0CQjf1DzElL6i7bacmds
pe6v268xk+cESw0Usy8OZoMEndwnYgmYy7DsF9NbquuqOZeyHY66V3D60cdtWg3dEAq5P2ekckAh
EtQdiynOW22jj897Uwq2TNWiYMV0TfGPJMIyii9w4BxYcmnO+vgxQxBPjOU/ODqP5caRLIp+ESLg
zZYgQO9FuQ1CpgTvkXBf3we9GBMT1VMSCWQ+c++535lWb+2Ym69WQ2526YD2dKWlzZIivXJayxez
dpLqeqMBE9GMbD+JGY0whDUTCax20aKaoektT9s11rt9GT+7xN4rqvBSRK9hn/kNUcJJ9d2YGqRJ
hVDTxFOQbcEOsFSJv/afAXC2Uas9Kcc2JrVTci7gy7hRCaKQC3qL7cijXvd1Br5J+GB0g0t68ivu
tZqcbwdHtFE+MY74CMhB4RIww1pckou7Ed/L2PmmP87BlJhyiR/re9R/SH9givpZLNMLHiwnGfDV
bFJ02jPZ0MWXZV+UBumqsyfhgaVEvgoL8WZG6QaSFL6eem31b+E8bdUWZHLwwzTtJQ3KbR1bh0Yh
OMSbmtrFSOTHbcBHy2YLJmia4r8ytUMcyRsyhf2ekADTuZpdt1HVZz3/pSQuovccwFJVNJEB8+OA
gbVSTy6G57PykVdUD2fJsT1NedUxzYzg3pePqWDOUtmvrUxRJk7NxsAEqW1k8ZUyd4HGyBicfWtK
LEPau7BBrjNDBi2iswA5mDRexOE3Y/6XtT/QEMjRuZ3I2pzpL2Iav7hBd5y2e0V/SSNAOMSpDnzc
2O5w+Dn3nrFNmrIdRCQuinEFbXOvJSvV/rTyTZHsTMPLHDcOboQjjvbR5KGKFuz2b2HPuwqSGFk2
NCvJMWNaJdG4xbkXUjUU0BvteLxmynEWF5AsblgVLnEV7qQBqRc3VTeug/a0nXVsv/w/9bW2sDKY
xbBibig2Fz2FLUg6C+49PhUj1VB0ICadxlOaz+s4DFzLfNjlWc1rRBHzXu+g3qTFqQB3PynwX3ii
Ru0htqRqr9OoBg6FzUBDOF2ouxpxB61ZFgzY0NjB8RrIyYlGm5YHMDzvJUMUPFXkDUUxQw7LrSJp
Nzuob5Cw6prF0478nJR5ibu6nLfYY9g85etUpzWhxM9/Ev2NaBF6QTBnHfwT3xwcJBIeL5MwWrdP
PxN0Spn2hlt+o9FitIiUV41EViN6bWcGMsp8se82JduLecLXaTBmpQxYMpOV4yjKFUW2F+pHMTHR
sJX7nNq+M4h/FU18gZgpwxmwFzB7e+ZJUDjdkV1zSkDyeGjzDxgL84Aiyd4jucBUtyT0IoN3mU1h
EnFJBN+30D8dwfDb1zMcndUXsJpldCTuCpGqGGyHDjgJ8S4DCq+EjG4Wd3l2QvVkG/gLIt6RcK2X
2zm4RjFpDyRlQhIO2oFd0YbMFSi+DHnOpX2LTTIicGERKbDi04rDDTW0NZ4UianL/DizH7iX9ZtV
3VUyFIBQupL20YD3ajTsTwjM7AAR9U5K2iPgeza/rwmbOkBVHqtqiMG/CQfo2EKQjnmjPqNQ/pKo
8DLRcVF+SuidOmIvYYVQouPMZ5nhoGQvlbOpfNXZZ84rIgcbZEauqpZEnyhuDeSDBBZp4Gc/ieyj
VgzfoX4ZS5AiDIUSFVVXDXQmo+Kyf+QQrwszCTmNPNa3qyBroBHzOhkYYaBFNMkSYqE8Ulvmyynp
QppDHbWXedJpB5xTl1jnjn5plsOjnj/g/vncM8ydQRjF+OUqmXzrZ6/2v0pdX4EFR226j63xpcmU
TQLbie5i1XTBe086rZGOZ7OKfns1erOSJW2G+Q4f4uBQUkUaeqLJEn8jOOI4J7EILElwsEZAvIFV
c4tpysokd5fsoFuAwVaer32reaLQPyGb37qFiklFF50tcjItxWNxfiddcSMCxy1aFZEKbrtkZTKf
7+vxODkJtc5Q/L8q6hsJPxLXoF1Rm+IjyLqnwKUK6OUtRZijqF+9Un73cJGzLjsXOR0id2oeioUx
z34p3kfap6q8mVV4Nb+U7tZgPgva30w6BFr0rbfyvlVjLMf2xyCNvjovR2X6kYyE/fDJcIB/tIJh
EzWtxdO82HxZh/RA5YO8QfyWXgtc3OxvGfo3NDQ9Abo5fvUwjtciRLDjMEyvKodH2NyFjr4RwD4d
udrVDRsZfVmUfMhKRsL49DZk6Ytoy7s0WFuZt67QvlpoFIYq6Fjswzx+KQJUjwY1qhx2MdztAjyB
ac9ULCt5Vf4Ox9aE0+tmntq7Isihj1QrxbLZLce7OQJlXd0b7Hlqg4JfRJfcifgnul0VgYqqD9Li
ncN7qybjC5q8vVMJtz6+DDq9I02O3EtXU5nxy2luJXt8BJJFbNglZ2G4xMNKDLcr4yWY2BFN3xSG
Cv3xugM5ZDNUhy/HClwn29Zhw2o350bqiUqKKVi7Fc8Q3LloITMSg5zwL53z3FzyIbntZdwtof4P
FUGBlR4FnjJfIsfVAi+sT1qyl9uPzLFvcrxxpjsR8NSzsXKYGxOerrJNgPGXxwgtQcQxO5c/V943
f4qe5A6tSRI/CNPaSPlfVyjb5aXo47eoehg4dgqgVmGucdxfEKrCtzAmD7CRAUXxlOeXpvZZgCBj
s5QtidE4XDCPmzVeJziRgruTJL1Oxmqzhs2LlcjiItF8jkaQqKyzcLOSW6ABoLklrxzeONYlIOtY
YQxmlyggucVcS95QuRakhZNV8GAxbB55BBpjJb2qv07tAzfwCIKQhatS56UPBxHoKj4iOGEjre6Q
QzR/iaY+M9UAtMXQX4U74mCEt8GSCIW9cnVNzGJrcttZDaC8JmdJ2Vq3Ltfdn4xNYGTLO1Xhm8F0
6+Fbl+udHVUu6QG7rMRMJQaGoNz1ItvlKXJKSK+GEq4VRiUOix9uFAYFQ7Ul3i/r4nWMH33L56Gc
aBXQhI7PFC/IGjVp1rhBsMqv2l/xNR2L+VKixgQwIu3j3bRrX8YnhtM5XduUwtW6/mAq4BBn3rsf
4Xv5wuu2KI6vzq6+gt5dYWmZMCnekRPjydazlxDdwsBNzvd4yeAM9DkSon4i9S1jdoJniW0iteTE
4mxUvuOgZHRu9X9Sv9Y+B5a39Xp2nT1CAfGiHxVuIRXLM0FnrvOPhsOB0I7ElMkHyxEgJL85sQpM
L0CHuYX0Bvuc1a4yeTpB248SI4y94Wvr0v1YcbOuGq/CIoqzHHXAfBqRA09A21fF3/QOlQCdMpBG
ytAZO3zhOdpHvjhXtsx90Q6HK9y4hW0jfuPZpQhaUSvw3POj9TPBPPyA/Ch4zsXs16wIsz0ZdV3G
z4TqEOOdH1RrqXzgqUEegIdzCI+Z7DnKlpbUG/q9Hh4k+5BHB26/atpRFIcdc+OtVB1QCaGDEfCN
9iW0Or5AyPBcm++l353CbqcGq9b6xeRr/SMPDsVsCWVs2LI5YYzCfg8SXj2fFdbp4am2vhubyel4
MAU8onUND2eH2lUxzpP2ZKscZi8yqNPKN+pnw91FMxo+qs9S3xr2URiXtNyF6aWt+RFGNOswc8Ql
aLk9Tk8j5E14kxM/N7akQueAMajaAn5R8yH4b6V6l8ZTDq3eRAas/ASZL/1Vna/KwPi8NlxFd04i
BNKM2TDwUQzGhAivULGxbUl/FJSKQIBs74myoNWfNAMdk2nrROGH4qQ1OLCAHfnVhu2BnZ/0AKKH
30Nrml0tBwXncn5zLQcpgYh0qH6a+bi3a/VosOWMn0rgJekWTafeberMV9sdVJuhfuGg4PEObIzc
rN7x6qF/XpXhN5jsIELBw2NPmopfaC+2cLtkZymb6THkLtm/w5vKSD5CmXI2JG/QSWzqEWKvnc+U
s7aHgUmw2guPSFEd+Hbbjn/4FPSbpoRjybKLk3ZrVqeZ1yUMTgYK6k3e7HiIUaExDr9lbxHqhGTX
NMuvpJGA+DYTdWe7xqY2OFWjL0M+mePBKg9tu5WlvU0karbnVFdsN1lT+0yLtnGZSxSksUwPfiE5
oo07z+Rm5UD29U0d/syWq5RcFtVtttZ2dRs5jCafFl4lHijdFeVfpu01dQ9mJ4BiOl/qztNBlvzx
UfAdck/Wnp26o7HWzDPcFr6ebjee0f5WKJKije5QmYGDjTbMEAv1MqjX8ezKYA2aNe0Xa1yp2Ciz
VzW/TLItCHLdrgkBQ3oJKAxOoYRVgNdj9EYpd6LkZCEbYOsvXLLtEzYH7RuBHwllKAgUxHol20i3
6h8t5YzzSzmot6zdWGmvgeU6NYkDLs+3wmbigvEwvGTwsfuT0q1ZePMEBD/950z+RwoFyyUxSxSr
CpWeCimNxQUCXVxx7sI40mF5MlfZ9wjVCVNTfFBvDe0QYgajIMILG/YlfUBTUdsD/1yA2JKCftWY
zFPWqG/MN+kv5kaZd6AiKOC9rgfIQni0b5UP3hp+dXJp+g1z/QJuaMY3+FppfvK5YPzeNUhyzh65
nkyV0rno7XL+C/TLZEUcLF8z4EE+XXJuGrywbKxQKrx0g7nrGOFx2JHyZdSomx7jSF8o03YzFQKg
r94WQUkv3S0CIdAP4WOBLbCx+q3anGpER5iPZBTMz0LdsHKLxd7mDOYFyeAUELtJcuW6UU4To7RY
PnccMvr00FlmGt7ISF4HuQVUbNO0HB9rwAfpdVh/aHSFqzQ8hHxY7/nocxCrwS4P1xkSw/EK5oxt
Si2DA7jNbGXYWjV75olO7TIfIL7UUTemCV8bykHE230kaJb3cEKGO66t2atzH5UgV+Fw5NxhxaIA
3CXOqSQU3ODE9jt1k0W3iBYCIA4Sm7WKYqrfxB+j407OaYip8LZIOQNSOvU1SpVOdrUK9+c6tLYg
eSrwIwRYpL4qVuEL87X6RyG67sk7RgHHJwtCsbY5Sddac9SiS8uDw2A7vztfxeSKComMJ40XMqXS
5TxwzYYRP+l2W9RqUrKNkMU75w7kcuM1lQtSrA6/iHI0CTpT95W85VcrIy/VvRIWAbv8f4Oy5ueb
YMCxqvkMkUk+pOasXw3sY+BQWFQSM2lwt6+brzRmNbGjhULMiotHfyd6hnqJOxNcUKe/F+WPXK/7
5k7UTM8fabzhtyXzhvrE43XiteBra3c8PESRZF/ReUZ+xiaCrL92OW3hmsjDIeWrnq/QIiadIRQp
hCtxlNKHya8pXBYrrOPKZpcGexYZJj0Ej35gX3RnD1SeuW3n5daWg9oguEB6Y2A/5ihv/YQNfrXq
8Muu2NWNZ06DkaGLwNZ9By7IEhRI0lFFMtDtDchSUvA2WVuEePrkt9q/mbSCGEv3pf9zqHdq46ds
1na3mZwv29q1oNl1CA/Ntq0JRhoeWnGIuiNjrERmcglCCWnZNkVQ0FgPJm/ak+NiuHAz5/g+4m15
0V5L4ye3vicC5nEEtxUjbv5PBegv5B9AXCCi2rsSRZeF9t5vYOM0WzPY1/amZ8FNrY5SYz7pIFTZ
unAt5JmrIx/HvrFSGWd4vENcsdjLWmgM2JnQhc8reoGSdwUFjLFUiep8wI/FkYY+tQa+whHZ8+Vz
YbvpOyW1uFRn67ZgIHfmu7bviFVKBjebEUbCaLhLFg+8BwmMDoq6xALgdQ1t6g/0f+tMvlCgip75
D5bwFbPiovpHURJbP1gruHV486V8TdZZ6uzS6jK3oG9pGHzLJHMKrIo3sEMMvgwGYoJMjgtRF2zP
ub5SBu1kjPvc21T0iBs755EmTxhQkau+Q4IzB6aCB/AeDfedcsKuEDIw6ddNtjaKfYN4oRiOOlka
CDmIUxu6UxVdlPEuJeh+K851YkTg1FjUSOoxQZPyMiODn2H2hpbPY0ZdVdJCAmEuxwPWHmJseS84
7njpqjOPnzXQWW5BhwGoQScG92oTNqdIJqNy4Unw0FlPnqx9ORasAqBJLeUrj1VUbChoqQDiq8n0
/113Vv0+PZIcycHBvzNuoZThJVc1VmnPYdiTpcFCZmdiFsS5bXnasj5kvuxqeHhCKEzk7XL6HGGK
AvVRUq9kIRD/OGINXoBUpPB3PHM71Nc5f0wDzFn5KlXEJSCrgUNLc8uKWZZWMZlMTTDuIkfehVW8
F7PYhtBpx4pQZZpTtIFIbNGN1J7JWtXs5PuS5jEZ/7i0h2RAqkAojHgnJZyqzCIu/CW20WANF2lA
hpftdMYuTEk0ZesuE20wnbSS8QnaygJKY7AlMRIlA49xGHLCkdxdnrlSrlezLiGrfmkr4jGM0e+d
Yi1bhHZLaLTpEER/hfG5rq9TfZlGQZ9xKspvAmk43tHZRbeGk70sPrVm9orpK8O+jdaz+Gw5eSfy
pxJSHiTFRv2CQEb5NNoOnHXl2yWfc694MvKCYWcwFKtAJaQi4avPqDNgr2E/Si2OFV6W+jxz+uv9
e2d1kIn0XUt8lFGzyxqU05hN2FkQbhi3kFjAZGbSpOF6bIyrnUEN4kGwRmbOmbUaBAGG8zFj4sOK
t+mZZEsA0UNf6Cjg1np9iQW7rF8+5C7lLJ+fsfpTNKROhIRb1186BJe2St28H5h9QeOjjuO7a5l9
htdWftNUrFjfzyK76gawAhaMP61+YmIf9J99Zaw6h9HedQQ2ldXvsvZJNhZ69/scvSL68AlEvGeo
jiFOmtuxf8v0mnFnaAADWWLCddqdiApVdISPTWQpGOVs7ERNgpRhE6GgD3ehjOaGhVuj4PixdYd6
Hy99Hwk/1GkM1ITTWbGLbeiwcZHGNmf3NRTkm43UgTZnYieQsozvdSA7aykdOWaw9SG6IqmeXYtX
12zuGga07B7/2oLdUNerWyvnVDJnMFfUHqjcUontFJwPrQZlU7OirN1QaSjjApuxGOp3ArlnKeG6
CiSa8YnlKAHabmpsIjNL9xJEVFb/1XE0efTCY2yL1xiqS+gYASoQ4xZM+BWM4EHCRYgQWGI7b8JZ
q1F3m46Nvkq13tr/GTz3CUmS9C/QtVNpptvA5jsI5QGTIy1E3L6VSClKkbOStRVYWspVLzqMhpoX
jIy3OrP38rh6GpxKxCfJSbUTpf6B662nG+p9Q3N22dScK6H/NFJ4IwnWc8xgo3QMDOKZ7mcxWM2T
FnmAULB6vJYdUTFB2R1kO3zJlTRx9TuFtl5DwZ0lcnhbi8HYJDtX4eR/Zmt992SaJoXm91N2KEJr
p9Tdvy4wYNfQRlSsvorCcocpwp6g0mqq+zZLPio51Fi9LKGC5THoNVQ2lU2Q73hUFeVYNL8jZ6ZR
lTNKoRTqpOr81rn0nVQM7ktSvNBv4O9xuhJcV4jaxTYJ+yu7fUB2LfuFJabtPlrT0cCxu85OxZje
5WBIWIAnBzAbeD5bioaOhAG1YuAHMl33e0vyhQQ8TDF0k3krAxuCoNHGL7XQyOmcaaIBImXD6okW
jfemSZtDCjmtoHadKXKIuFrRLNiSjP58Is5MJ+Wq70cgQXyOivoi69EtK623dIQiKPARmEV7EHl+
12RxWNTBFMm1rZCgnoS7sWoOjsw6ola2Yxj9okmHVQ4gkBEhhLWGyBucNUc2gGeySTBbc7iAFSUd
2db6XTScDIZsNTFURsCnX1omT39+kArzrDrin9nw/lvS+xjc62mpc7urmoAVDxn1wzmfjWRPSv0+
s5Fuj4LfL/MMxqBFYv6NjXHo4PxK1nBroTiv7JFTpegPCokbKXLilC9PsLotGO3O86ViOZQo2qZt
rG+AglhYCKyB1IXCqUyx0zDWT4PsW1jBW8qpu4oQcPEj+lBcXwDnn5RZ4r0xi50lL6vZcq+1oW8o
8a5ySGmJQNIyGAzvhkDGKv4YeZ4CfTyJyX7gI9W67gY4nawLCcRbQG+p0uPzGG09jYaO0mNrs92U
gd9qjJm1bE37MTsXaLYPW2F8TXRn03HFLtOxmHyDijljdxfVvi7Zalr5qYmMTdofmqnfpnl70TSc
lIbzjJXgVCfv2oKCXNb+GmpjzF95F29j7aXRsGF3TChy2rWeQVlyTJFN2tDiJooxk0DyJeQ2QX8m
SHwkK6qknLn1ec7MMUMh9D4m3+nwOSc9vPFjof3A3YQTNa9aVr5QnrZDR1DSzFyLDSE+LRSpBev0
fDS8igIkbhGNUon32KXUaiScyMZfErgJhrR6kSVwpej1V4V2rOVzUWJpXY0RniW2OxlrRkBoxGSi
00qYj8+t6Qo5cQOpcOVpr5DmFv9a4UfTYnuiU+Yw8yWkZlAH2cq0xAMhr1ZKV3DMhmnpjcN7Y39q
9ifoM6LGPTt6VOkHoQeMegb6LBSZfX5s2xihob5uRXhsYg6YLttl4LXD7qIusZY6cKKg3SS54Rcg
yErBrFImyawxIcZCBiDZQekdVsGktBHcSiiar0Kx1oH28AJ0Ve7H0w9MrpXxbEV3LrXQj43PokCN
3DqMfv/AYJK5E23gGnpEnaDh1Dw1qHjVELKDxhoBBLXTsRrfZds5KRnL5czFOXxM5mCfavNeHXti
UQRpbwVdHTs5da8PwZcCXJoVxLHsZnanBXFhE7oNGcScNLKnBGQeBcQpK0fWKZuEGNkQL+EgWMQP
A2MksIZCM951ajGMBCSy6GPzkDmB2Q2vh3DCQQF2oLA8mkgGLWkEwcFpXZV6t8Qf6CYZ01VDXtf8
00R+Vfl07gPdD03rqrJo7zqs2QNjkKGl1xDI0AOx49S8IkLahmm0qYqCjQSdLKipq85wM7b5f2e2
PBXjNa7PBoC5lRPLm1Bg/wjkc0OYNmf0VZ3JoTSkQ836w8jtfzWSIGm27xQg5AK7MvBZjnahn3BE
E9RXbhEcZ1XwJ5nDG2FEB2VWH2Y077GgHi2UlsSdQHUnpUUCAG8p1wIGqVpCFrbHbSh/t9EpqEN/
CKRzsXF6buFyC7H0po752cm1TTo3l9lkpM3OxlGc+xQ38E/hfffmMcLsP46FtIbk+SwwroRIc2Jk
yhpJN4DVdhY07YKmd3Qw+5dHbU7dOS3OYmjQID+cGapEN3xj9WOKofDZYm3AUZh20U4bbObKv4Kp
rjn47IfPatTtpEJfG0H5J3fIhuPwZeoyn6r0Qo/X0Yl0Ejp95nSmJT81UzlEHGX8nQyk5D+5tc9T
PBEqpwFRk7cGgBID1FrSqm/NUL0L0Z6NoT6Qh0lI8PuYomFW1SO0SwLVB65I8WIaFnFWILMilNXI
v5q5f2dRRGm+Ma17G2nbeJRIn0hPMxvoJOYVnq1HznKy7oN7w1zWyFEtWbiPneq96j+6fjrNaf0o
+vldVuOTII0J/z2szfRHjNeOhNNwfJVo45KaKRJefnDM+UmdeYKSR8KHO4ZU6Xm8tqLqDs+MNU7Y
sz9qj3CvgOiSJ9+lXgaErFVuvK8+aqiTwO2Q8RoakfZjjwEjxwomfPwtd+2qjls/DONbpzrk0pL0
aJjDJUO8zhqZZmjA9kae8FMligGl4HmUskc3O6+FHD4MxuAKg7pBVLtcsf5kgYfUSqmqCiDCjJCg
c1dYlOWnHjuPXGgvKrRWWMJQNLpzW7LoT8hCZC9fZiaQ/PjUIyvOA/FjxTzycFzXrHgs+gn+1mUo
BGjAGO/jImSeH9CW70NjvTpN/NbYtV+F2m/TosxJyvI9QjJAOLk/Ns0JwiX5xKZzNpzmOhmqG7OD
lyu0VdZ8qJclgsUdHjQfiCBk2doahvIRdfaFJowT3T42ZXm09EVn0YSY8LqLrfsdluQ8M52VIfDX
ICbZRawvCPNKcRd0ZfsKXfaVy2uTYdjQx+dYo3Enlq4U2VM6jkNztuv02VbKNi8HnlLUZI3yU2Vu
FI3btNQRg3TtowruQSB+KZBQNPaevnzdpKhjnh7RtpUPlE3fk35ClHgdynpvKOm7yocEphUh4aZe
OrausLbBHBzSiYdtkn/Bx26lMEbffx5IHal7dL09O7QkPqhLSoSBUrbqFdqC6FFnyrkUipsOYjM0
4zlqu3+TKC56JvmFWf8vpUQ6xnw07Jg9Z6NGmtLaDGj/G+sLgstVW2YLDmHUxvihWO2lUIqTPiHe
hOM3TSjXyw+i5i4qSAd/TvFO2fmRuiJUtTdzroi9splZSv3GLpeqIziUoTgaZQEHInM750i6ol8y
2RwkDiCIDGGmbBuULw371CpOFxsRb95ib0o/8wQukPpXYveDwrMak1/R+610GKgi2uoN3DzQyNc0
Y1KDKy5EitEiGOCVVbJvwhcI64YAsem4BRfWcg6GnAZwNVSt32CvkRmn5qgY2pgNlf1aM5mSsNNN
Wo/VBoYJzBIzW4cLvqWD0tj+EQxLqfBlj8xgKcKmoHd5SVyqIhc+matWEDSxOzKXkIC4pNNIvhgy
MjnaDiCWIsL7RgzmeGu2FcxIVUGPUCLRfYtTJAv8cHb4AVWQfNlpkycVSUbhVvS/VTOtB6blVVhC
JaDqcYidr9kGsm3SHNudpwyCPsmQ+jW9BAlV49AcwHrshjakJwugjdZYTFg3WwX6Nt2bEcfUKOgU
BA8WeXBpae2k8iawYqX9cywvElSeJgFoK31aTPUa9LFGa6CMwku6hISMWLanbpNwvUw4fzsdMThr
ZSRmgQaGGIYAtsl+lJGnEgq/5Jbq7caO8ZrRIMrFq95arsRyrFa7NVkVbANHlJy2Z4bhJUn6rVQz
Qhu6PWWvF5wFWs+UY2V5AwJYyC2cVDD2O66R9Wzmv1r4ZE6FNM+jOh8n9t/MdZPqZvWPqhr35IP4
XbPljKOv4kPomTIuEkWCBRos/gm5tlXLeFjtPLNGVAY3ImavYcHyVP5NuHNnQq44EnXjhlxCc0z2
JcamYoeDgayhzOU/BvGq1btYNY+h3u/RdasfONt8vfxd/pphGZdiK2kQ8OeXESaQCgYxYIBLAPcq
Yg5VIMuBd9j8cCWuhvaIvnGVY2tuvicET3LI8Nj4EQWFXp+xAbkFOQ/IW+o8UGvM1Qn0AYTHcbeg
XdV035s/rXTtxIY/qSVPyP9O/6YXW7X/h12kVr7xx6bxh8AGlyYX8nLVFtDXHTgTZ6JfVuTUccPl
bXwirOwUYarAztnsnJBVZC3OqT0+ATghY6lODI+ZLoaWciAvGdUOEoW7LLVbsObUsF9t+dsiTsr3
FnMxQ7zZ4jLb8/9ld5Z98Y7rIn+fkNAq+r2Oe4DrDpIvC1eCZwnXnC8mr6SDztNEfsAEkmJ6QEBR
xNNaRrLfTG8t+ydqBZZFz3KheWd/oNNZCj0rIFEIa0mVZTZOr4pkGYICJFOKG4VZqFFvAaYwflUQ
ZWvnVH1JW3qORRElnLVASoa7E1Hlts9QylavDga72HiXUO1je2b9DrGGq6RBk5TOxwiHyYyTX5S2
12K5biMFNAYPDZ4AuC78UWMdRra/HCjErHoaOo9aHjY24hLmqwLSgCZfosBhOsrWjwMtavCUD9aW
NpwsooZ+9BggUuyHYN+DZhdMsEssfjM0BQHcx0ARKkUT5RZKc/VI56PL5q6tGSAw7m47uBjj6MpM
mgQavLlk6xPqrlbjvkLmOanbDCaMiTpH5+8rCNAq2XcMdbq3YaHZAuAFdtiQySioLLeMMONgSg6k
1xpZ6MiS+mbCfI0nGkhctJyPjMEAtaX+LLMURZSrIKBwuKsjxoTIbZFz+lEETCFmLIgpgmivEp7B
BCarx5ViJuhyU8ByFeuB8Kmn+H8DKOhtzKTN2cYtU4N027ZERg1EnMQoCAblY7KzEzeGR9O4KTCW
BHrhqwcGaKzJaEb8imXMHM5rQO/ECFfwcfWzRG4tzAoN38001UxP2vUQpbss1TYVv0JqsBtDvMSl
dSMF9ERKV80WIoigk2XDetGUxlVygNbkG87yv2E4k+BokYY1YJtyBv2wOHZJv953CmbEkCiLMic3
ZICCIpOdhTwWSXEPR0tx2LURTIypxZtBTivbAo2rUPo1OedrHW0D+ogt4Sl4resVf8iYZK+Lao+Y
lzXt5KYwnTtkED/q0Bdx00dDvIOVvax6E+u1Ff+ylJ1Bf7MWKTBnqG5+tsyYefPL7KXF0tXkC/7Z
Zf6HqH9a6zn+9/hPKB0PgvAl+V+d0n1ZLxNjI8CAfvHTwMjhJetIMzCKj76+OZRYi/MIdYwpvQ+y
Th9OLUoMOfJ8bDLwnfG/SAW72PeEYR066a79lOixovkllG7yjNiXGxjB0mHCMBSmt8J+TburIf2G
ARBTJDCGRT7Zq8j5c8BHJHblHbu9Gbepesvb1zi+DdG72vwjMjxrPqzuvdJeZwa2GmvXRiJKKX4j
5MuWP0p68h5N1chKJUf+PYirIU5KvBmpp5z4e0Kj3Vsb3cLDsZHHSxhcwY5jIF/F6KFN1IbqCtD7
8EBYpWVXWTxm9T1L/pk61PAcdt5Tzm6Czm98iSLSZX2SiiflqRAmO8AmsZCeVpAfFDa2vf2Ppk3P
t2FeYoXrXCfhCUIYG/f/unDPKbfVScQjjo1b+D1R8l+Daj/HAdyxNLLhfVj9S9xDkZlqX5tUBAAA
8LJ8E5DLMbFvmBAW5DNXHtawCBSMlWIe0aqTcx3JdTEkgD4ORGkepbA0ERGT4VoM7lMOGhcLoS87
rGxTNolMOuikBV+Dw4hRTW/6/L0ohAGGg3HgvVKNVRO/9tN7TzZ9BpMlp5uzsHAWPZPu7CW3aWQv
M7Mw5YlhzpYOTumbtVcPf7H5yUC5b1nULvWdxfTGRtiLaAZkNlJM1OWIDmdRoTsVbl5SffQG0ldj
vZitk/Q8gy4aVA9ApD37qcy8neIkJ4SIKyMgUnU4RfOGH+ZYhC9j9c2VK5lvJLjxqH9mIRCIuxL/
ztpDRhGv9/8MDTK8/uDr1OaXvL315V81QRS/2PYus9ct45fgOfahnxqYibl62y2/SDbdRHMMl/jU
yAEzA6ifWYX0XrJCa+WXJHotvTB52N1XjjgGQNGAebMbUpBQVBd7y9L5ok6Vua2UV4PFfVfeCmqS
jBLUEW8l9UCkuaU0oV35tllim0ixCTBamcaN13For0R9oqMAiZM8UmAks/xalpTaKJhw/4QDam7n
Wg6fg8IeOz84zcUobzOKNjuE/8EsvM0pOVW2uDgUwIaE5SJl5C25piar6hqhjflhIA4vnZ5cWmSS
xjeR9C6wiI53N8uYR0YvdvvFD4Qx3Az+4+g8lhtHsij6RRkBJFxiK3qKoiiJkljaIGThPRLu6/ug
FzXTPdNdYpFE5jP3nnsrxM7PP2tUaI31Pvo/MSiKkpVIFH8zkVp3ycXuzs3SPZYnrS/aewrtg2+d
o+TCf6bRNiyPqf2INn8UCHAEoHBkhTZdOoZrvjxo4r3FFmVXLPaoGhOknsl4wAjEjG/etMZ0sHXw
qDStaDfsE7Sm3oBrshTnxeQ3t4fRy1+XvxU6vZ+jmh036kk6UXr1/RA1nLrTAxAGIOlkT0TPQ8VD
OmN5hbRkJtNJxuooE7QZtnsc01M4Ejs3fbjS3NUgIQjG2uqBVsu0iBk1SU40T4pU4FEYhBOYYMDA
tABUd0wQiqm9U4FmU0y3UyrkmckFav4ZUPh3iAY0iJh0e91zHJtP7Ho+7azZjYslCz+s7twtN2yV
6UPMbNNg4KQ0sDe/vI/PbWNDXoofvYEUjqhFMTr+k435jFQfF8T4boSSzJJpG6eYGNPX2JKsKSEK
lQkDzmJnDckzUZ3HaRBHawkXDcf7lLKqUP0mXQDtTXmasqVZ47hZ8mJG9a/kUnNjTHd6Onm6JlcJ
u8aQ3Fo7vJJu+tSTXz1gM2tddGIy2JHxuc8ZX2XyWyBkG0jjhYuwzNfM2dl7wYDbyj0WALOCJN/N
qXMIKHFcmJMAMtCje0fA9yJSh6TpDhZTS09G+zAgxQXsYETJJ4kaKRlqg8ixOhyWwmb1NMz7RAUv
josTz8pfpRzFnXR6D+vzIexYkBbD8DrXbCZDtv6kiD31Fj9SFvLVXXiwUcXgLuAbgPCIfSc73EXM
xeE4bobVNGikIg0yWyKbqMvMn4okTkcuPUp9awcoWfKptLr+fsl1zQOmKllYv1jCPrm625lxzRZO
QEaxzrzIQ4JSpmRluOoNGOxz+WDn1Wdr9PsZbPriuMyXhdHC1xoc2uHJ/9IQ9SaipO7Clqhiy72k
1LoeGQ9cAvNjY1FYBPAaacGB6q9Bpp+wNz4N5gCb6q9P+3NqsWYcI+Ovh1JHyVuBzTRE/jEXfElt
9Sko3cSPC85jJj+qBvQxSpKIFysRBsdh/FL1ffqWK3F1EOcFqNeapnrEy/SZYxspc9K7yb9iFcha
AKeE05rfow+py+150XXMYoFZRDCeG9M827x2uD7nwRsurWtcIvaEfQJdpHqRev6qdXTB8PFZ3bx4
ohZl3V8sKgmQnm7QXaHun0bOMSuHLkpnzb7n3lbTcwtl33NeBxXvg+43hRZWKfHeGupi19mzQx+I
UmDjutm942OxdHfOzJy+7J9m13qEK3lyreQ0sfxr4cC2mqxQ41gz5S/i+RQ0867s82eoPC5huDkB
54YIGdaY40ucRLdAsTbVGpO9ZGZcgGvPaeW8Qm5wo2yqsdlYxF743s4iYy5DRJMl6qFDyxuLcDeS
pkvk8LbPA6InijVXO2tRXAYc7CA2LkZHFCi59JqLh0ytvT13d5XxZ6Zbn/kmDu3Z+i4CwE8FkynN
wqA0u30SUgh7Vw1upEm/4n46zKh0EhssZ+xurLLbLr1hBPRFza8uU1aHbS4/yJnMkxFVF6sw31U6
r+bk1e3FMWG7riBbTSFifOtunRpPlveZAAkDA05uQIzLiX0omE4QFHs39x8RMXkvlW/jbGYATuA3
xqO1E0MVsZkuABhy84fBWvZxdxrmg2r5gg8fgTsdge2igzQ3Uaf3c4uK0DaZHn7a8+OIfpRQIuTZ
EYzT1h+enCB+ghN6BquyJ+LSQIzUzwEaVgTQXUwcZIQlI9dbJSijKCTG/pZkPtIQMv+SDAMNUE+L
SisJdzWC5yJnyAQPxYW02Oy5teW+gAwa8dBXSl4Sflmuewkcdck61Pugt2QqELCzQL65XvgUUuLC
njwCrftIyLnrqviQs2HQ2t5LUZ0maAJyQb+K4pBZtGfeNB+C2DuV9U+HlLetHOwa2bH1fbwIWMkN
90GN1sm5RRc3rM6SXyDZnkhLWPW59aQinBKV/KxRNZfg/sbMeZsn8z02xEc4ZpewnTcg5LxbOaVn
p013mUYBSSqX4zKgw1iem+GxcJp3Gkk7gll0iJF70fT3EMG8qyw3dEP8r/wFIBUAZWTN4BJCsFRc
Zu8wq8+AA6kId3b3TAJwKR/wnnyVJAzWp3bYm80xjgGm8XU82cN1Lji09yBM43SpigKOFNAEwXNY
vyfJdwRIzeFXly/T+Bj5GAqX6RQdS1oE377I/NAgdaV9zTdl+wwqaibWz/7W2B+rq2n9TVV8FzeX
JPlsxhdGr+PNLB7n/B8rkJHi3n7uvD2zN3q+qr95/i43D9o8CHUU3aEE1VP7Ky94MKaPAf8m61Wv
+NcyblDdmyXfdQPmkAIPn0gnfsA0cZz9YLhC9vqTEnkwLC93InLH/s3q765CfPZPAnoq5Y+yn02+
tijQF2vZFtl6jVwjf5oTYFbXRv+jyrbjK2nduMsornAXesYvEgTWpX2bbeZlZIFyMMWLOGSUldUb
f/g+PkGi4zZDk3S0xb1XPLse/suHjsS84pLWWGsx3TR0S6UfYHP6wyuxmZtDGIszgXIrC0p42vLk
8gs1NmUvFLzu5kCLFMWjFCcYG+38pdv7pv/nDceQwq/liGDwJ1hhD/dZcBynM+iMGiEXm8j0ocMK
iydV/o2at2p+kdk7qOkZKWF88rqHsjubfog1Nr6z1G+s1DHDzUT9G4DgCWyHzerCcl2RYch6nvQe
ZOk1TNQxeob0sny8fL1LeYhC9KSgI1O0WFUO/f5EfWdgXLW/HcW++91sDryywb/XzX0FeNoDTfIW
Fj+d+pwhE/fDu8EsryuIHLvZ4tRodgMXJNHJL70FLM1ufPCGfe5vBTn0ZGbrQ2Q9h+pMQZ9h4XY8
YA/fXvlh0vaBs7DbrxTCsHkJ6rM9b7BtVhHJJpzg17Ji5N39OurP0tcqfybTKSpfGdibwU8mXzqq
aNaLPAOKyasXPGeCpZL8zJ2HkLa5CcD5TV+l/TB2j8yGMwdmywoGaeNgynzloZkT3BtXUz+0Eso9
pt6Fffc8TEjcj8H8ETmnXN0jvCo6pqrk5jy6jG3VO91LaH4mWJobnriRAXuRIdB59EFfMedizPNo
68+J3Xw+phuFqaADScTa5M4c05Wd/y799nJO8OKBbDKkmC5++TBx1kN1j3vw+F95+xVDilkut7Pg
+AvefFTEJAehlok3ff6QjdvI/RnHd1/+JvLP9V40X6+RkbtU5Ndgz67I3Ixpkb/6AXBXtXYbRF7V
uwxOAtqMu47RYeN4F4siGitjdFE26JZ9Fzz23UE352y+99qnzjwr9+w2r3l28dr3BEGW71h3HtYT
07+26QXgu3Aeg3THX2QcjCbOjOIvCMEOqJuCOhJDHzYZpcNwAvzzELm/dXYko91AQmpcUnGZ5BXI
My0C2+oRZ9wrH72B4QT+gclHIqu3Wl7t8KHBZm1mW0xbU4su6MEdEB69ReGfb70wQHExDmpyjIov
ybTJxlBpM3Mz2FEyVYKb+9u2lzHEflC+5QxKuQSU/zL55yr5aOcHC26N+Z7VH8sDhsfUWLxvJvBU
84+J4oDBYnKvKcPusLjT2UtoHW35UNfbuT+zaRsxmcuXGNOACp798pinF39C2LNu9Lvn7sCDI4y7
N1l02vLeo2g3D2bwyOIjYF6rcRmM534BF2Ci7DTi73GuwKFA68mC0l2nInSJcXbeSLS/hQqVMkKG
yzRjq5uCW0RDEMoYzSXRRkvuMm0qodOt95wL97Uooi+R1t9Tlm40xY45tb8eleba728p7r+7SjLD
UCwXW3J/ZwLkWNIbl9GlPB51+9bnA7r70IA4EoIZV55aTyEbWTMn9Mp3ydKuEm+TE9JZd/mDKStQ
VCagdjNEBAtQm0+kFikLhCpZQ763Uesu6DUx/KZ1hYgIXrdnRc6mtFsE6QE2CrYsf1A+2IZF2YI6
IDceB5KLNn+09qbHyEfbJWNcGw9GYie0cokj1jx8+c7tygOFfnCfMUFGr74Tur64ll4ng7X+f+FJ
3AYqwKZm9Rlt5xwBrtdFERMOly/aDB8PNytk8Vlvm944ZtpLGO26F0NVrKMqoDPzRG9VjbvOUdMZ
jqttQOx3EgbG3YQ6PxPo19GO82Y460BHcktE83os427baQ5EGdNAVbP/m5ud3KZQzUrJEjcRBzWZ
MTiWdq3jHAqE4WKZtKOJZ/h57K373IgIaMxa5tVCnGyKKJalOdUgXTp5mVwMbDI8+jDy1erHIPJ3
qlDklLQkWSqGun1dL2Sf8J/G4t1N02cp8LM0CxvXKYqRaqO8VylayTLkCFk+byj9B0U4N8Il7ouh
Jmnc//EYlhsFADkHtFwNAJf3PT4MCdAl0fJqB/bXK4+WbewgL3vjxP0AvYJEE3E3mZhg2Nrfx7U9
7bvG/muUKoh8+rHzbKF0VGKleyM6zESfb7OhQvXdMGInsQ1wbdzILZPOwnizTbCdMzoE7cj7yCyf
66Gpnk2+4KyVwcXi7hqc6tuBbbOL0/aeLUl77EuueJumsy9T2AYCdC9K1lXU4Yqo3exaoApqm9uM
ISiyHHNHNiKnpmmtI/Slq6kt652LPm0qPEK9hmTLMlIhOFmmfsu9TkY0c3ivMLata/5VkgmD9mr8
iIwF+MmqxRc8YVSWvXhxhE+4OunshSJ3rfCLs8rrmoTMfhdU792MqNJTIEfj3C4OmjyuqVfiIYYp
EBhyOCYxpU+EAxiy/6m18IplXoKQPOKqzfS92UwP6aJ9MPoAvWnV7GxBB+9XpLznjLzxvrCbgUjf
rrI6kpugTeDhjJiyx5gn1ma6U9ZoJqwGyB2/MfVB5J6mXCWPWs//VJsV21nFO0PY1roDUIgv3soO
fuG7u0g38K1USLoLWs67qeQfcduRmmi2QC0Dg7MnanaZ55d9THTkpgoMfNFeeBtzfFDAjDxUNYnx
1LczUvr5eWRqt8sqlsmOFv/sNHik8Arux3IAwtLhHsljwRqjM5nwgTkbvMfJA0Awl6C1pO951FXe
0TM1ongrvMBhQ5jflvd8q42ViFPo/OnirXbtJ/Jl8Aak2UOfu+wyEmwEUf9sFsk6s1kxOW4it3GD
CT1FSi5tTCtVYGOYNYh1KWmfuuCuGoduPZjwMNDjrhufcddgz3pljS5iY1l+NtaQ3RUloRKEJOOe
QeUPOT9ckdiC2Kgni6NgFKaIyEVuyoDXYOecZ2Kf1LRJTu9DcWFrlCYo6l3dgFWrg61kXIdUmo/B
zgrWCWyUdeWyI4v6cdUSxkEMYrxpegcXhf84aiTyrZrA5COtAqTdH/qpQEebzLc4GpqtAJO+ZbLy
kuTuK9+0HSXbH5NngKuzzXi0H96A71tYEMpHgFc3J2lZHytNJWD+BBBmnBJfBhk8B7RVT2nAZ5wk
U8sDFB0yKQamROFfLTFwtRNbyREJAugpvbLpfA3dPWU5FuIkH6DH+U9+DtNNBFiwmFtwuCNQzMiU
3ujae0u66BRY4p65m/A4pf2yuvWDfQUp9Kwx0bVpsB6kKQHn1+SK8ua6Gnxea/jfGWzfna2TY2mx
+BLMJlALhY9tzi1iykss++PE6hOwxWvCmb1yMQGFrrUpOzYCagpPcogYJk1oWwiR5y1rsDeySsu6
9ArFnzQSd/5WlvFJSsVnbn4PjJGSySW6HrIDKcPNRjbj3/KcDv1U8zc1FGb10LqxdYgtiAKaEJeq
KoAtes7FC7nVvawnPDqDD+8Ct20gQeL4YB3BcXJn2YiD28Qyds1cvC3QeQjLaL0NY9ykgmiOsJdr
P17WU+jN5ojJuDOzKUWi8eJAm/ZHh3LXkT8x3GcEPlDSF3Zektu3bG6yS4cUc7TPw5wd/XT6jkot
iWthvtcHyzY188ldyENnCzWVoxezUDp5JBEdqd6p5PgqclYFXNKvVoZkwF4yqXjit41f46+jV6zq
37xnThtGlbsd2ns2uKi4W8VGHumjWwdPk/TyPUJ2jxuSbMt8M7Vex2HI2rvPavh9xcWtDbaQJJf6
MUypxG0fY1S9sLkeOtsBPG9016CDjRRB+0Juq08+K5jOwgqycDhBPwcD28f21mM9YdHOrPMBAdNj
R8fleTN9Ls+XxSUzUBb6zT7o6dwj5ojrIgdvOiN3nZI/GjLuzvtgZvsZWLybQlovsWdEJ3PYdPja
pYcryevIFKtsvGksJSFJtvjl6os98j7KrrPunDF4E7O56i0OUx0RBKhdRNZliefPmbinJjzUHs9x
YNn/lDE/lcKW9MbdaZLlrSb/Ixl7NCMRblzxpHwdboHN85ax1Z3YgyvtfYemvy3Bzx6qxMjQg177
IDs6HVamIcoVDw93AqpdPp2ggRuG3kXkLmUp5q0wwZ8K8Ya1v8I4oPiAs5GnqxAveQG8wG6bn7pd
IDt9c8knd1iblI2JcJEZQTUryfpKc2eXqWZgeAN9dsSwn3m32JOgjrDDIJe9+nOCW5cxQ8Ccdd36
yTXOFTlbcXVr0Y2v2//RIg1uYnNtlPn3hI0rHBLQ6RFbmEGZv1r4V8NPd7Kk5pQexYHt7hLOXYAu
0Werk2fb4Gvp++i7tbPupE4wT70EYlCr2nv1E+Cg5Lz8Tl4dHqYOjBzr8YXPHOCLShmNOmxBeJNE
8uimfnIHyliuRo9wAPYgiePgwegzgll96ZPDYp2Kvv3sO33Okldmu79R2O9j0R9If9s7qGqU8WLW
GGbGbmB57NT4jvWvk/z5qcXgS7NSKvFop8vUwCcVVHvZLXfdVyQUfDP4LBILp2NWljyqCX7xFPis
zMnP6oFt9Xh4wDIYRy1Y1qaGBdt7IvyWGLuBVVEfTceQ8rfVNOS15NOwVPMwOqhVkrB7dYiDJ4KA
0Q3Gun1HkQdRZjDxnbAOYAd56JcU4gyaylRBKfSExTTZ//aWf60YaALmlNZ+sNclMb+4aLDEKhRm
6zxLH52AyWWSGxb/ZydWuSMfZrtHs2Nk96hlUBlVXORJQpPPupfUG3J17ekX7BQWidCKCbeh40RG
Eth1Q4pLaO6o9sErWRbJ8z67UQvCVt3i5DAa5yZtLPVqerPt+jmrdlz7G6MZfr0MrnZ47mZALL2L
DrPr9V4Wzr0zkxRep936/3+iXH6buUwuQTK9eUNJ19TVXN4W3vkcycEYgNsHMc7WxrgNs/8ZSu7Z
mqn4HXPa2S+4KmqMudPQHpC/8IV1+ocMcLFJeo2q0DkkATZqIeRLW2CjsaaC+uuiBdq7sNXtyjSq
16iitIsrma+drLrWLZggE3dOpQkfdEVCOo/EASVS6BmeCzMyx1RWdsnVpW1Fh/OVT7Tb0Z/veMO2
sQAeRnSTLdlOiwELVk3hHl2vHqFEFWpLDvihFXo82lWEdb1H1d24zDJ9ZBjxcILQjcWgGq7GzFdh
7lxwsPOANN0GQuLi3iunHuiuMW9pPmeaiuE7YDwfRqiWao6CSCD3gzlc4PzS4XPg9ooJarJtVZ6g
ZU/ZTMc9IliAGp772qXGmz/iuCnIaGq9/HFYgm2CTL+3nFH8sdG8aMkHaU/viKapcNiLAgC4DIbx
bYeLgr11T6kRvSYRs8ExrBFOl5j5If2w4x3E1qL7vJt6xDhB+GKn4l0EOMTj0EYQZ7Ilrm3v2wmp
phBhIEXqAGuOAewThhSrNguTncKAKTrnPoT+yAACdWWjfP9uShdHjiz2RjvDTquupCyvDGv+LFua
UTJrmOm4R1XonRoHoIWpNtcaSjQKdZSmCuUN+sYCEkAqsMVB/76apYGfNyYD229u5oJII14MgbIk
OSHwngyR8FGmPvb4MNomkIBRe3n+pi+n+6rVxTGvag5hzoqxPYGohK8gY/zYU5Tf40PJatEcbL7E
U8IEoknBs5JOpTFRONG+n7Of0aIiDl3sB1NxjLPhtyC2cuXXkjTp9DGtshdTNtY6td7QWv3r4ura
veaPVCULrQb2/hQha/JInGJYuR08pNWWT4AgHd4zYqy/dIxC/P3Na1czuM3stWw9YNNJujCguQWY
KcO3+yqc4k423nZKnNcK/daciB+vQT7t6HJXSJQWs8GNXxE5kMec0NXwzyyZthL+DjaiEcO+7Vxi
SjSCLGOisrBJXleCzIucarqHT8uoW7Bes/x6E8qzW0CDHUz7ZLdjtzomTXSlXQd/GsbRfWjZW69K
JNxgbAShxVYk3mIUhJhFehiTjLK+9LaJk2Zw1Ab+2sTbQzqMlb/5mmm5giwhaoIstQoRu/RrCKw3
wy31NliCEhschnNGzWHpV21FJy55I0Sq0HssG+3G7hDSgibKpkWo5jCa0YUi1gGu8Gi0+7hH5uZD
rm/yQO7NLIJj1ZH4FIAZXsRxeEkx9nSH1kXgKqCYdHQtQxnj1HG651m0jxWyPmERekDlxnAr/0lU
z8y3PvU6/B064ysna8nsXCwB8E+SbL6ayrwCj6VlKCIsRSaaL6c51z2oMzfGGJ/hqGpH2ILCmfuN
I+cnnVFVE1HKMiry9xbfE0plcRAEZRsjLOGUeq6o4y8dRu90c/wZ4o4Og3u0M8pDbaOOESYByVHK
3TcsNJdyG5qknEwhP2tA0cYCgi89Iz+hxpesq8+JmC+LEK8NR14DzUCi0+gQi8e6IjOvKJxjEupr
4/O810rnJ5KyV6Wy2GJ7HoKZcTTuigrZbZbGVBo+kEinQNRQmyN/TDKm6tTbczO++2TddcJ+mpd4
VyWjFxyGWAe41murcTkSCjxsklQET3YtlT0PFmUtyWQZgo8XmUcxmv7oEi9aA6xG6WQOK2/5ST7e
tqQnzS9Q4vBLWhlMpLzrN4P/XHecEV1tE+JgvHshV5BjfZJKhOu5vrfD5D4f9RdHDI61FFMGs4M9
bsg9grrvIOhPZeiFK6/tL3wWkRbvvsMGEuMwS1JIjNgnAd3ky+CQEj5MRrqkMEOZ0T6GldxOS6xG
Xr1OffHUtRhMYsPCumregsig9VK8mC6ttnU9Xj3CjJhrc7pMfFmqsv3A8FmvycD8Rnl5bTrYvVOB
xSGWRJvNkionUUy2s8HbiL4K191vVZYXS6iD4wnEOyWxL9D6nhRam8Ud0K6MwEY9RybGkHl0m0Pz
bsdyPnYSm3AxgGQA6woVwogZQw9PnZftnarGWFhTket88cSOWLIJdXBQXK+FFXz5NgMifwyfhbWf
YnlFSfFH8IXaTAO8eq8lJ9BGhx2RbXLnMDgRIS1u4I/QmapXjWf/Oo/fngrZ2RmMhtMlOGRkM9t3
0S2xY4xNVT4zYGbU3Zmj5pgMKqAnKVOZPrxwV4G9yD3oHAbyrbqS06rQ/r9o6qjEYpi3maG24cYi
KRjxIKVERYyKNQFDHUBhMREmdSOBLmAn373l2neyM7+GPmmQky1GQUbvteu8mWH4xFTrgdDg+zy2
ua85YxgyrzswSqPFteTo+q/p5Yrp80fr5AREcMKbbLyzBlbX0kOi1kbp8UkTwrDbPg4FYX0YcOI7
V/WHqUIm1LasR0yXM5gKdZkhrgA8QJpUYCcDFD8rQwSQB0mCIrgNbwHdTJYlj5Gwh2OTLeybfjU7
05dIipvDnEjZzkEp5IIz3tceNTpDU/NNxvorNbw3N45W8ANHNE88gKoG6hOjqSbfoV/eYgk4A370
p0FsLt7i8YTcaM1M9TND5tAieOqwOEo7JXa29imlqVxmHRbrQHEMG5X7Moj50SFEgAYaJLW73HXW
jkKuh2kS29sCTU7rEIfQEDsACv8YdMmHpPFHymoSMDWwnfJdqTaKsLA+R+KaB2lOyln8O8r01Wvd
PxXwDNK1twWG/qJ81VphNaf6lj3gGd3BhagznyyN5T9IM4FfUSw7Ubx/bPchjZouBg5H7swqyzd+
ZV3xw+JJQBdWzDAP8G4lkiCneLCOCZ/0dnTBSUZYFFWysApJVpxizG+dA09z0ciQ5vY3zjjNED/4
M2x2I0DWVvlGuSXXdBk8K7mRxt+Y6zc3yJ8LY4DMKJ9AESdnayD2RHjwXcsJJGrazM9WFDDvCZfp
O/zZ6DhPXFGAZf11nQfv9pi/BwlC0ilgBLiA9vIwhZIZNbeaQKfMA/6B25njV/gtvgoqzCRB8jGP
ySfAdyvQH/OcNej82ceQDLtQyEDVWIQ9P/Y8lGSMvCfL5+argEwXyIjWMW+L7tViP+OUUMH7rkTE
WpH8UzNH2thNOq39iv1JYVPzVA5M90aXzfICv6bJfW8J9cD1FbL5wWlBzHWzSz2Q2tY8syFO/zk1
Q0FPeZe+rNBYiFCuI3Pfa8iduV+G57pV7R1VuNyXFnqtNMFNXyBLRj+J8JpcsnjfEzDGR8n3M7Bq
69AWjCgnFNawN9lPupMCdGljoUf+CgeJROKJUlUUd0YKoyobJwtp67FH8MvQEu1yglWRwSlvbbPu
Fajwspf+XVB1DRuzlBs93tYl22W/9yHYSXbCVs6/btlQKkgjGQ2YHjURuWjjDXOLQXKMMg09avqp
EHwW5fQll2yuQYD2m90XnpWffnINlLyZXGesSXPCA/dJNV1LiftSjyjU/AzmXGF7TEAqJpD7WvE7
2GURbdAIzc3voIyjA3DVDFmemB5Q7wRojSjUdPQgKXky7bZB3t0CN882mc0CoRD9Ssx8QZuo/Aej
4FaWPZgqzZyAd6USEQWsDhcv3UURUcCEDWtU3oByaSTu55l9wyon1Dd01N7vLYCUCmChdp6tNnO3
tsdyVAB9z7hDV2aGv844D41lbitFBI9Lhek2zRsifoJouqtIcTLU854R8r/Mc8GF4TfzxgoenMlK
1Cx+gmA4Wk4hKCrZiPezPre0CENK69iJkVw/DwRUBlMFUgZmkHhNyFy9SoTGQNnJZbPck8z9ZGv3
vQ6ZgZkCsF0wuWQAm/Wx6ceDdkEBw3ct1uNfHsbeClF/QEFnYtpixSheRTV3Dy2Z2FhFx11riT2D
uYuYunbVMEPEdk8+IJFlK1sA7bYwnfMkmhvpDc+eb0HpCtADe5O5teK5O1o50smS1dZWLaKNQuMW
mW3mFk7SsNNTJJmDHPYQfi0ATCtr4TVhgmp7kkYbvyTf0q0NJtyjWDesj+/NjtFOiSqhro/tRGJm
NvZLe8vTmaP7iJOB+sHJCaseIGH4RE3ldckUAmqWZbJEGb1zZliY5G0ywMPIuOYFj2lFEZl5qsci
mz41ZWA/ud1454Tkj7opSmlmoYTleCh+Ce4ikZRuhv1eAS/J9dxNlafF2mqCdDNkeBYGQC7Ckv3F
wXE+xZdhcuTekaQsOgwZmSW5xt4kppha10e12TniKTGrvYKCNmBVP0ZT8WZ2eX/I3PLkBoBnLOGQ
1GNaRFWMxoYADcJGJtZaYS0+meT9tTnUQuVWXyLywUjVwasCOsNEgDc7bcjC7fgqxOMEs1R6kNrj
H22Dd4kM97v3DMKv0XVWA0YaJAaTFwCs1/G0cZJ5P9AIE9Ykh1WBASH2DRTU8EatxeiTgblF9I3l
g6N6jaRZEJCX2fJGR/5RJfMIphN9+lyz5ckHomU/25F7Qt5sRHDEbTFjo0FU43xLHaB1kfM5Jqdx
4pq0ouERji/rgfBRtzYMV9/AQdaHgK169przzZlqj1io+o0AZneFKu+5tLOnQZAlY0TmR+tWT+RW
MaXgDePKZh7LjjZg4gB5CFiwny5L7mB5e+bqK3am56hFut7ZxfM02i/ONPeMv2DRDK75qp3sQAHP
3rrHUVmjLObHJsEDnTmEfXQjBKTg6pqfau2/NP27INPSdecTySTyjtEdTAsAZ1ox3e28ud/nLFsj
hwjPxsV+UkGMlOZ0ZNIUsqUnN5jpIt0oWTzaJUkkZCq2GOpGCYRiHpEMV7t+hqcn7zq2bVbQc2MS
uU1Wrh6nXQkgLUG+Te4zHwhAmAaDRDYcWh7KGSSjmf+LWB4F2W/oN4dCJ+eao7j9S33ub08z6+jZ
TTXiKHvdMXjL4Eo15TplWb6jamspk1BslGJjpM5THOcfQR6+swWE+9Gz2/XROgXbkIa+VzP7MqZk
yMNCfoT7EBChV/oXX0jOTyx1lty46DQb6tSxOM3l61jhhTRgTjflazu4NiplOKo+0SQW0dGBIraE
NXlnlR8Z3p2SGsjpBvSK40MCcz9HrmSiPAqZw6QAWgvJfytwxEl95+SfTXzJdM+ADjMrBhhNzU5O
6zrG8kOmHnPbb7Oz9kTWRzzgyIBmDRE6jsyVXA6mWjG7RAHE7z+X05phy50Bin+ZBVqQz1uauoHW
tKGzDmN7hYnV2sSMinPfBzXAQriK9wWxtjB5GZW7mraSsRU7KHbfMFFREtoDpEjqQvuLhJhVzyrQ
oIHG7LSuS3Nlo3XJ05VTsyWq5ui7cxgDF/5unGd9N2WM8shp6FfUNJchwfaVklhOBQhrMiJEFrFC
JmqH/CYHAJlYPPe7xve5tN19LW4VJtm297B4xNuKULIMsF2qadCr9LwksvsIZUeD5kllR41PjrPt
RMPS8RmHDyHyg774NLyrw3Q0WzJTVU4wUcw9h07awDFi/oaFAe9Y1e+q0xblS+lvXavELgrPM+hN
+usAlYwfppslV3UJ93Nx/RqAWyaBSBcecMIAE2hATmef9ROumeLE7BlndX1SzgcCtNxRLqmwaCND
jraEIJL/2Duz3cqZM8u+yo+8brqCwTEaZV9IZx41S5k3RKZSyXkMzk/fi/JfdtloVNkooLsLaCBB
aE7pnEMyYn97r21p8vAqpZqaNO9yySbnAPQBm+Sk38yq/SoDLoup411la72ViYKab7IzAm5SSSlu
IwtpNatiZt1G9tzZ1sY1ilVbtI+tYA9jTWAB7WBxzm8dCWqSGGFNP65aVUnpPEvK0GSjo692SUjU
7UAiMMw1HnSObWfM+vk0OziFe9ftcC3Z7SGnQxTcCzwe2r7ZQipuw71lfA+Trn+yekAzemCPM75y
sxHd9OzOSXj/ecAZPh17VnKBZzxn2RhdhDcQo8Hafw19cJZ9Pp6YktTH2YTG5BVBcSoHZl2T36d3
TI/VjfZCsfWNxqF2AArH7JFe9pMXu2qGB6P1rVVvTd4+7HuaPEfnEjuVjxupqih44FlAjMkOVYX3
hxPlQPpn+qY86fPUWsPBC7vyefk4ZRWDhRnXDZa8cJT+DKZZnJj293uPmk8r8cs3W0cPhrbs+7LN
ibjx1Z8fnlPXpemk9tdx3zH9aquajWcS7XIHQ7lGPnheUCm6yOmHtDrvEArOEMud0zfXLulbqr2L
3RjThnl3+RrNxYNlev4d0676eYDn+flhFBt0/orUT6G9+taSkf/1U9dPxqDYDSUB3dFjga5HDPKE
whV81WU9NhXOmn01PKvekJsKd9NjWcIX15bX8spfR2Nk/5RjhVjrt/5DrDCZFCMKW6vj8Oq1ANWH
zmpuhBqaUztj92koi3uOh9S59UliPHotjgNXm98GbScX5DZKCuzJ/ZBodO2dUI6499NGXRPd3DkS
RBr/82sTA7sWgd+eWvJaTTawUQub6S2u5vfKieo71L/+oc6nq+KOa3uMp+dwq+GCQO6arNNs+LDG
zO4ho/9q5RvOW1Vj+M0LonFz1aRb38KvY+FeYCNk6CN0mZsYBMVuwlT+aNCV6MEji8yq3GvZjrx2
4B6VaVttEzd8XAYcO8+O1HmKuq+e1epjTbQVHtN4ANIWOSGfaaVx6biSp4iL5ynNWuotx8OkM4kr
KiYhlBvfsnngPZd7Bmww3DNhdm0UfLmmo4qlA55wTXNA5Zr1L80KAL8/D7mHRWhOc3/L3vfsCl7y
IpDD0U36eRPOPmh8XkF3oy3fQ2Bt30csf0AC7YuVUFyIisqQzgusS0zGauRsRY/S/doNqozXibRP
ZVVhA3HFxhcUFWZN/XUM6AyQI1T0GQboxL0qKgHzNvFIGYCQ8EuGeQMIA56xOfxwza1dsDq8mWNv
MzPiXgvbbbdDz9M5egp8WrKNpoEwVNx+t+OO099Pp2PkwkCGj5LczlDdxI1bNXpvwXnzlmF7hIQ1
h+VFmfjUWWoDwzGgBDTMyjemvTR2S5aqaEa7SkWYhLo+9nCy4XMdhIlBZpbNmnX5QzsU4Xl0wWL7
GUvgvJkO3DXcg5cCYIu8dvqKy4+8XBVD/tZSgRibv4tWNk9FRQhJtwB/XT9DchTydkCrPk0T9/Fy
aOujBTfSz4OZZaFgqyINDGIl2AruZ/t6lGy4JvPowVkjG3VVvN37EoOdm8JbormpLT3/AESieEUc
YxWQtl87MPQYdNGjgXoaTfQwdbCfdOeV64i5JSNh0d4mwoRcjs23GnPzUVoYB0NeD+9CFtfMSVbG
hF3adozhnEBbYQyLWVtPxoicVWOiYZOz4ccmh9reWJXrntjeE8I1pLeueTr2mR3vW3/Qb9KCvSEI
WThcIWAIOdnZXwA17hJth11QeOynw75lfeLE9Q5RBZuJJZKtOyX+rh5tprW9aKrLFIFPMoGcgfto
mOx+HkhTQISaC5x335jXYOxnNn0lAsUtNZsgjLUZlq3loFsm6saMsxzni3+wJoDWlPidywxLZ9z1
R2Zm7COrpKHYsRdnW8T3XTXYu8Tr0jOsz/Ymqpty8/mubaTp+Wa2IUJZnCQ3M8DJxaeJYNGiDhae
pLbQ0E9ECOs73yH2Z/oZ+TFerXeebd5R1U1+yWubY7scRJ1BghJyF9e5c/B9M9hjQUl+QgogytVk
04PEc7AdtPWzFc572uT1USm3JUiiBC07RcqaRO8jVrIrYETtEyXvw1ZWbcuQD0q3Xbrh2cWpcKNd
w7wqacGbyihD6VQyXfJRgrnwN3p0/I8iwDSayslYNwoKatgGNFfN1ryRL7iZYkTwd8k2cjC0e3Rl
Xl6Gjv2sGi3W2gMpLoAbzqmFjRk3bHY6E59cOhboU0pTQuyKZzUs1kAXinTJRvvQuHG3jqOS8I6B
HbEwMAMawPm6Rh1LJ7RfKvqc+oJXYBFM0GESchpzgLoVSeBV3UAytmywNYVa3HfB4hmh7FYYm9LN
UZicxMQbRztUZKbHliTUMa3VpiuCYbms3RTCc5lY2+kxNPr0KPqMn5uz7ZHYfV5Gh5qdOTfLHS+n
Hy0smMsoUVddnYPYT7nx+XZJ+bzq9mnpd4+qMqu7wPXZCEas49PwwCYgOroZg6ZyG1ZaXCq2ZY95
VfCtlFfhWpxu/MGTx1YG49E3aJJrIXp9Hhgh0KqCWusjx59CtNgKSMYBGieAa1q+zDc5tsF925lH
x076xwV61EVWh8PLCnZtcuy4yJ4rtBLmg33x6Ne0mRTxcMcF9zgTnjybdi1J26Hk0MuVKdc9zoEB
Tmo58PfgU4mKaUW9tMVNKGErx0VGrmKL4VtZC+uUL4c2Tp4ncknbTkRBB1+aj31+NhlygF1JcM8u
r1gSrk8IbkD7oQFcPg+fH/98q5Xzt6lj9f13H/981xJLCZHsKNhWTcDgt64Tmh5Z2ufp5F80BFrS
rcmulOZ67Ice1jBXgLJgQ0PzriSCInFQBJw+vl/dzW5IpH8OostYGNjR59TM1n62NChoEV1MuIOX
z7d4ANTR1Br8DxePhCXYsbGUODAXdtDTY1x9DfOoTW8bUOyi/mIIJDNHL2fPJ9xpOTBWnjd+SEYi
7ovunKHH1iHLnqZrIKgWibrOaaeuhYNjOlEe10hZP9mk2HZh/9q45nAwmnQ4oJsLkE+Z87UXPqvA
TgUwPRLv7GXBm2vyOA+VaMFNRPe4xlgKL8/g51vt8u7nW41EymFaA6qQv7Na4pBlF+6FrGZQ1Ryy
NCU3PJPXi/FfhE5a83Nacf08gAwlY6vt4yTE3gqDakdw1AHyH7YHSINV5linZjkkddNshWS05TjF
L5XY4147VQIyR/6yk6o9/vVQkXLd+YlJi3Pj92JhnGK1gz5A8QmXNbYxjJE7rd6V0PRYcEMhJvpr
jEP54iGQcRNY5ouKtlpF2DWqyG9E2u+w5CgyQmZtPMczscs4AnScD83j4rDp2MiORtAd+0k4588D
45V4bc81VJU5zH/AK3YpS+iYYksIhwVFutyXVrhKJsJkE2oHNolydttfGXuuRhMIcv2g2Hi4Jg64
YPwTw9uDn7P/lU15rZr+khAm4JzmapqO5J6mYUKkca64jOGxGbgr7CwKHidcnLeyRR2wMtbjwnCy
5fTxn1JVMAqiBRFyx/caffUhdEER5bYGSdRxSwO2YZSUhMykWi/oJZR6CQfiqWG9zf3kH5ssUzjg
2amRsAR/Fri0rnlh9ZoIq+K8YZ3TQDDMsSBsGNsfWh++/Ugk3GCTtTILaL8eCK8VFUFsFS3f3IuL
UCV9vXYqnoYUh0eP0BRM32rcMLfkOuKLCyLjGDfigW98TXp/2ssJkn7AIAdHyjrzcshPGlmqgdS6
DmBmrgt9YjZKaXeE6FHBrMxjF5CiJ0hcROYDSsnKrLyfiarZ0/TKuhtTepuCVGeUboQOZXwWaktk
qfukpOohHxu2VcI6o33SAbS8KCD7FExAQ0KkPU9ZYMp3O0FQGpjhJv0Y7Kyxluci8x+T+DH+CGbb
WKuiHTdgmuIXwa+xLmZBOzd9aeuqTRRXDgcfU3AonZ9C+Utr3hJ6K6KnMJVvvVMw3c7kU+lDn4qo
Rj2MS22wK8tD2xEuyqW4ejG7NrugR4RVXbRNUrYM+UwAd2KkJrGwrHtdA/Tw6YhMlN2cfYUhW8e+
gJzVsRnO+ychSdGLhr5EAJIFETDkkMh2zUuQZ/JSS0x5cxBskuWSJBHtFI5wTK0Eg8gQwV6Sxbcs
siKSYspf9W43nvGilKxJ8ZPO0Y50gFgPkVHtRxBARmwthQnt9JYZYmMYtfkYBv1ChyrZqJBIvmAs
vAeJme9Ks4MM04Xx09B7ODHqeDcEPnJ3n7WbwfTiZ8v8KtxePhZNmTyDAT7WUIdvqpaWawyd01M0
2VjRw+HXbEHtx7UmD0zisNgo8P0886zyuqDbqi6aVlYG20ypEu0ijqynmd00wCbGQtUg5FMe4RIt
aqRqp2S+bvwaqrMdSX1tM4PsXLZcTFidbeNYJA/+UCJcRiIjJgIlBof7eIjibtxiw0pQA1T4IgPY
D0Cew40evOvIeOMB2sXXwDT6dymWTS37dWeRC+ZAvirdIYeyDly3RuZsejw4YOOpSVWVUZLa72l3
6ccPCkT7P99bP2+hlUGcbhjI3ma+W151kWoaEgJj/fluPmXVNX81QQKuQ6rxWPmZqJbGHd0SBSgH
J3wraBvy54AsaOdutZ3rfeUT4yZ7RUEBKxA2GDAMZegnF7Ec8IRMG7Nhq0eEEeiuDZ2jYfr4kOSG
81B69z42N7TvkUSGXTMpkbXcqZyGQgiRmFBwQ2Io0+W9aOaXbDCGJ65bH2IEA9I7UbgrhBU+esbN
TNk0Z75dfKjq2bPIdQ12ax3S0WDhtyw6x4VDqW5mA34XRGnjLihDXJIj6UkvMl/zMmCiW7R3Xg07
qiyEsTNKnCmNJfAD53g4zbYyt30w3SdT5518/y0KsS7Lie4fT6d0nLojFSpsiNEF6fGxph91MnzH
h+g9zn2+UbBeN6ZnB5tMR+krl/QjXYbOj7GhTMRzAFNMTEvwsdQYv7AGvpaul5OipqA4HIrpITT0
Hut4sYrZQm4begafogYnVzgMekOimavzrIlaDSP7s/jmuy+AP9owmC9IvMxaY48SzigmkWT2Yte6
DsG6mOpXqKD4EIjn+ZBPDT0QLwbZcOt1YnoDUxRPVnMqkkiDmMNwWScJHpYYpi1QXAnARKp3oVt7
7zejXnuZX6+NEBzJAqw/q5z8Tx5/o2tsq2xgCMSA2KPDFo/t5Ixxll7qUY4rp3wpsezBDaHCodYa
gpBvDWvP6NUudNl1zBN5rdFNG85zaEs2byDG2W8/9VDn7xhAK2SiGKlflXeC18Be+UussHEfRIVd
AX+m3kVGJM9jDnXfDSP7imdErhzHxqjSJs9sfQ1gcXZ9NkrOdtk4FB7pMjoNKnkvcgb6YwUOF+UX
jJBmQ+r52SMPcHnxbF2vv/z2L3/61395H/9n+FHesUkkhaD/9K+8/85j38Rh1P7du396KnP+fX7P
X77mb7/jT+f4vSl1+av9D79q+1Fevucf+u+/aPlt/vKT+d9//+1W39vvf/POukD8mO67j2Z6+NBd
1n7+Fvwdy1f+o5/87ePzpzxN1ccfv3z/mce8SnXbxO/tl98/tf/5xy+WY9ni86H68yO1/A+/f3r5
E/745SUuCgak0/f/zXd9fNctP0L8QQjLVL4rLai9Unpffhs+ls9I7w+Wh39cmS7LCd9y1JffipJm
lD9+sdUffOWbyuPsE3yP6375TZfd56f8P2BsNqVPeMSzpC3ll3/7+//mefzr8/pb0eV3BAFb/ccv
pvCsL79Vf37Cl7/QE9jRXNthP26ZUhI85O+t3r8/oKgtX/8/jAaiZOzP9eqfzvFUpnoJSd//38rx
4PbDoy5A0/8fzfE0WJq2FUUOzX+S4ykEKo6Yu3HdJgRhQySEBMMMdkN8ABazUoYE+dkISJhysX21
TXcGY6PK7TBRZupRO37+PEw4AZUDedG3tAHdHDwBG3NasBLGPCpst3BOc8q70njNOj+44kCGleUt
Y3JGjxZRtNJoeMtIqh2pOW5TDbgM14P1Orlu8IPIAb6MEOPqgkFmWeY8tnj2c48MaFqb2PhzwvaB
+WtGagdAwJ6+X2qlQXXe1WWJ7GG48z2S6S3IJ25shkUmpuvau8+DAXIaIqlNQbLQA3lgAnas7vpT
EJbDyRBVvZ7twVljpDEOhURJ5BV5MBQYAEfU7wjcwTYwF7yr9l6DmeGSbStvZU+YpDXecRzM+bew
pdLCHt8axFku1bM++IvbIdSGPofNjyQbsJklE4+srrchy0PcKGG0dYrWO8iGkGGNu5lnhj41QEX1
Xky4M1MzAjNpMED5XMn3XfJqTNgN4ijZxw1NYDlW2LUTMPhTrfaOJAMls1ibTAx+2med/CT0uTF7
HnCW83cFO8sMt9iJ1DOxJLrqnvo46o4IoW/I8Dc4P4fzzJlPmR4zVkGCb6xRG4qQfnuC0wtyngkG
7jp+pEWsknI49gA/Zm5xyGmYsOyOxU5u9sfZqnj9QL/UAnEjTH2wSHh+CxjBGOV2PbP+nR3hc8ws
XDGxVXn3zWLIsnrX2Ru5srbJHMtj5TMqEBX51y4UzyUd7nSgZ1dtQO1F0Nxn+bPPDODKKqy5E6JG
BfQGOIQN9aFm1C7VotK4G1J62KRmxxam9NPE+iGEcRdGHv1+IWup2G2GU5aiKYRwaHQ7UGc8sssI
JhoBrCS/CxPQewl1k6N0R+IkyPJxwUNlq61VmqB4zIMpM7kT7HwIv06rIKB+xVaoGMJz1qZhU/rU
u3uR29kO7Kw/tu95zCCnMUNjkyTmzyGA1ywdwQAMp1tYNgeHik2gJrVjz/AP6B3wzQwJwGZeOOga
k6ORHTMHC0zXgAAjGY23N7dZU5vTHYt+EnR5i/szIZFKiJJy3TazqSszb6FrMclPXdkdB8JxB0+P
j5W1ViXsOUWjbsYOX+hgPlgp2HAm5uGPaoE8NjOd20UK3N9ogie77ndlFVcrEuUYVprkSWJd4t6M
vSGk8lcCPkNKg1qNGrKORd0cqxnjhsN6YoAYsIr9AgCrCtiW4f9mjReMj6DCG3euf1SUCtDANH74
9acyN4GZjWOJip2IQ1Djd3Ft/wpZEHTqFj3Ve/FqEuy+L6y1WzvBjTkZ4TnKs8e49Jgrugam/qxV
pwbHLJud9GKNgi5s/PW3PL4pHSnzLd52wgLxVmL9qdoxuBjUyyejHLYKyfFg2C5NRHNQkou6BKQc
D35SudhATAqigunDRWDw4pOYy5lBvZWtIZ5OsJ5IHjh5KoFdueoxCRkqu211KCM32oamPNWxTzlF
qo7eVF1ioy3e3GFcoCswVHWifqqAfRTKTIPqAsWqkt6KLY/xagOsWgWSZk49dtGTl8wPVZnHzIbY
7Q+mG+xK4xsDH6yJttJ7AfkN362Dumd8w+OGPSVX0z7NGG3UY0vOkm1cpUbjOxamLeHyce2rpTsy
rK0d9ZQ1C+7SffbyYl1WxlMT5s+Qnzat7vsVMxagGjnJcj/w1k3UbxmNkwfS2V5qg9yD6fxiQ1PT
ZpmfeqL690TLX2vRmR+eYcASiNFUVWGuHBlf4gjd08tp9DVpr/cUVkZrLNiAzwUFAK69Qn0ft2bX
wpoaFz0xYBClNGC6YCrVTcq++kb0tgK122W3czhCqmkkFPwJboBqFfFJz0y2Y51Hayd3b0VULJqa
H9B7BTOZsFq+GZ0oOISq+G7wQwh3ziZwG4x+ieKi0DE3vbhJjuGc7cuhT4kh2uC1bkL6ndd0ElHP
MA3uqYpS7xRFC7vThhObuwZWn9e5VuJetZW1E1L9cj+v/r3nHqzlFpCYdKukozb2TVzSQNyTqR/q
EevDHB0xhiIiUeYd+bZ7aGweW7vfxxD6ekJu+4J5642/qp4s2aYPfkbupKw9eRuwk7JJF6zKPIvI
7cxrMXKR80dVn2QZfkuXcFxduRIyWunuLAZEvolWlNcWVYDQTD2Tlrjej+tjgi7FXcWk+ZbMWvTC
vMK5ncrk3cGqd5EYJHDHQYeqeQUAVGAeoud6E5B/IjPv3iadbHbJZEIXWkY9kzU82Gx9L0QNCX3W
xOZUp+yDsRxsuGi5Tf50rJiu1rO8i5Chb+Iap4GTJN7RCJ+QjJ6xJ+NP8Zlt+MugF+ZCSCUwFU26
/jDKsLwP0YS2kwNNIYy6CGyea64TJy0PHSxpk9HqbQrkaY/9UtM4nBxVJ4pfbk8sVlTHLuy5zVAM
eW4Tk/giAMt9Vby0nUTqqhvIxokI1QkDOunB/iMCrG0aFAwAE4r90rz/fLLToQTvVzUIXsyJ2FMB
aYhDamSGEtOTtjQRWQrN0lhBbLaAgpU2L8vUgM/A3ercJwBaQthRAXiek6Fkfvp8i+Yim1eIVmee
+4n6uDoecXEmAVz/ZRj9+VZJ5IfThAVUtagYosdZA1ul3DCGVRrWUFVAngmTjBAd9B2K2R4cZ07W
1FjtNGkDnstAEBSh8jCy7vspGp61/avIx+zEFebCBNbcTY1DONuN5DYymo2DWXNbE168T4uCEEge
3AsRB3fMPlA2zbDAgsOmne6u2zmGuD3x0twQqwxupIW/EmjMVZRpcWsYMIIiM/vGPQ2fvoop/BRj
8xpb8Vmj1ACulPcklm6DWasVwc21m9nlFb9BkVggKsiEQHiDqDeQk5UM9K3MXUd4vehSSK9ZUj2g
GNJ7BOMTapePwBX7P2XvJmvf8M8xOhrlLTQAsD96WUZpCBSAz8xAAeERfb/tKvbXchI/io7WnShh
Bpo5vAyVEWAYDrpuNypiHcR0ziSUSrwxdatfB9ivKWuEbWsvxqlaeyRc8XubYROuRc2Nh4X5Wzlb
OLZS4d4JMLmpHTf0MxBpSZ25vhFNbN/Xj4ANvEPV+z/bIdpNnr23E6o9wip5CLNSg1IiShT2ibmq
cmzsQZVO59ibHkTuHbTsokPt6M08ULCGPHFk/hDeCIuc6pjreeXZrkNHQEFpO1+BLoYW04l+Kyau
cnNIKLkVvkU92nhvm5N1dXJlrAtck4Vp9uQZlgDTuJBBMc/TPgQixwnwSkepBYALkr8SQJmc3jLX
Qfa1bOttFNTxfdxM3Qv9D0AEuHSVUb6ASvN1BJ6wmNGSmzLSu4qOKsNhjBs3sFR8rwOS2j96fhw9
esqNHufulzcz9ElKtR87at6HRDFjFzamhtpp8S4GBYNi47ahvrUDLVTOSh4cr5p2JN3toDoYTrD4
9D3c6ZX29l6Y4JzLhuQuok45/kYhQbaxJ4/aumjs6SVz8WXYBIVqs/ppR/mwDZG5ubogH3Yq31uq
vwvhpex9ztCULVvbn5qJ4ERd+Q85bF6IHaCdnCo4ijTE9t1W2PG4XNz1eqQpayguXJKaO56A5s7U
rKNBFzmrzy9zBwfRtJg6ugrULqAG49ZWRs4ZLqY1cuVtHTSC0yB59kKrWknhikNTuB8J3KdYG7ua
clkrr/QBV1S7ckg6HRMlAFB5lBmYVURspCOcrr1vdSCNHWFk8NSuUVPD216nqLLfM0Jrw/wy1tl8
5rrdLc/vvBoIfC4j7wczZ9Ym3JQaizCX666ycK1GyNllj2McfD5gLWgd7kQdSzT6N52XPQNLHnHB
xR//MBqncRoGpyQe/7uicRw3T6+JMfxX0DiiDHZFVf9/NM5/SzQO7n1Wl+5EMGX+T9A4aPpqj3f7
H0Tj/PMq7D8msf5XtNr/B2VYZXryP1JhV8DRmrL6aJuy1+m/l2L//J2/K7HuH5SNB4spou9bnq/M
f1NiLclnTCmEdFzL9lwHufWvSqypTAQljEmeZVue81cl1vsDX+sK5FhqPuXyXf+MEmu5i9L6N0os
Qi96LzYHfj3u8ujB/16JDXJC1yRXLXB3sj2YZeSf6tJ7cnWPWjNY3unzQzTp+CdzbAi5xWZE157A
oEGd1rrsY30S9NVeGimDC/FWr6Hkgo07MJRLo891E22Zm0w3Vm+2a2dm6j+kE+Ex72JA8rgNqSa4
KebyITaqah8Qk1gPzbYSUHZM9hNB45Aw68iDp7hmHZJmtUtqZo64iURL1SGlasyOje92uCBKArZd
hdNrcDbthikP/m4NEBTfDhGB+WeKfUiZlH7GRvwDcYsEiZ7gPo0D9tuccKfoTwLGU4hcSI+gwS11
PudGg1/H6sV2IIE9V0Tv4qynqM9wxq2vH5UwHyaHWuaKSMSOkN+4hOSY5eFBwPhOv03JGC6yh3E1
sWzZ0id7xvoEgrnrYfmzouWnx79Gx2nWNd23CTmvpGT7YpbZSaakhfyMhLdtDtUmXCbuEigx0T2i
/O2oPqIk8o9zsppi5WOWr8pdPWDpdt64x0xbFCWWfoYZYZzV/J8Z9jPh+P6NZeViNdUuW8YE+Emm
vtqK3h23eo2Z5DCCXbOnA8pcIVqCJLEhb+2YG3+TscNcarTaNSsOUeDoypOYUWJvAw10qj0aXgd+
c6D3OtcfIs12pqTfnIQN0QPyg0tyPi8kA077XsgFRzCTVfQyzyYpUSJDkL1P3MPss9BnhFqueAtb
EbUJBHqHFQOLF1eV92D2yL1kM92mEwFi4QDre7KUMSDptt9ka3+dfbJmJU65etL7QcIlslt1H0sK
D7I2wObZLVRIBTsk0cCnQjvaWkT7Yf3/ajpeYoYk9i86e8VK6h7gB9kPq+32HtBFBXzIMV77bKL/
Dac8JmU8IrZ1bwTzNYfUlLrVgUQK3T7hdz9sdjz+ULdjx9q1PgKfcq0QahbbVPIORMnDbljcEPmN
hCpIqZZ1qGf45tolbZC2UBAZpyABV2T8ZKQZsfbuxiqolvGKBR2IgamymG4H87nwFOM5GRJWGU2q
o9USvLKLQwLDiSo6/9ack3g7OBiTePwQp2/VBPbGq4bvfhCEOwL8r8R3Mj2edYNCOJmVufY0VZ+S
bSZ4apcq6VF9zaeCvgHkvHOxHCTzBKjoubdRLoz/gP0m2U8W1DNwD3C0ib3NGhiRiSv6Y0EZYR9F
BEMN0RyaBUo4QYnAD0ECBQFkpVw4G31cYyDXbCEDLk94zWa9c2aeMktMBXAYA+d0Zz2YGEYogOj0
tpzZlRGc/QFq8r4sP+rQiX8EtZ2sNEEojMn5cDQclPxQli+F354pzmhvC5QdJRkuzI15aN2iOySZ
eEkG7y4RSYPtaKoPVTBat7Hl/CKj5ZNZhs+1dlQwf517ZPfcJC88ZN2VpiROZ7fz7qZy8G5LXvtM
DXzNV7DtN5K8eMBPOlxS7EDMacnItkSwiVuFp9ygijLuf6XdUlJvKzwanm1RjlltoR3i7IxOptdX
h1w2Pi7o9AyaZ03ZirsNx7YCapH5JJeg2XxehMOBUGmYEtBDNl1S/7SC4JkEviVXlnSmK8CU+BZq
n9h5Bei5KV8NQD+oVjII+2/Zme3y2iR/2BJIDyW+BOkQ/kGrP08h6cPAMY9Nn4vLGAM0EnF9/VzO
V203by03ezScmGoAq7+zQa6QtCKB5jjGRtbtcG8AWp17NZ6m1MvWhckmOrStfgP0RjJbGqtrNukf
VNf4RAxTb+tHDTDh5QBSkUoQWSBW/eVjBgkDakw/mHXLJRxf0HuawOj2klRe44mzEpoERurJiI+N
gldVRJX3YMkNmftqozTVnTqoP2YxEPgS9Rmv+CswpnA75TzchCsDICkJYT8gtMl+6Ki5lTqLd6lH
+HMoiFEPtbrirchoV+EQDcSOgwjryujq5CxycHsixndDf1Y7NnehLXDwcgk04aF1bZvt2c8na/rt
SvL65P7I1sGsoBygHd9zssA35BXdg0gFitaUXAKnxMq1nC0k+MKnSiX1LZrn8Oo2aBMw9VqVbUVE
cJwsXHSxbWHf1k3rn3tT/TADrjJV74Aqw5QFH/OY2tkaPx6Yfwt/+U1Wud19Z3nfAqc+zVUnfmIy
vuRUEBzh6HLn7brx1IoWfmlWq5WVLAWBGANvRei8zlb3SwcAW7vE3sPflYd8xjwcOf7Vdbk3+ETZ
KV2L9CHyMFCYAP8Iu+C0a5fUXWEDvfAAWpJSJS3hVGcKEftpas724DfneSkNrJmQcEcIjnVm+cfh
tuaqyliIA1GV6BpCknGWc0Di86AEVstrlu97I/G2touI0uO/tCAqYcLjlCA/U0R5S0NQRbsts298
MvfOMP4snOxRdUOyNSM3P6Q9JeBxVR7sji6djO7KxbR35P6hTu6CLwOluwlaj2LpEqm0T2nv4Rxh
gAdPmwx5TMIIz7cb0TwSUyyf6x1OWhBMpUa49QexMvroqrCvYr3u7hO4XaeIorwpaS5T0F7zgMlM
0KI8x3PCssq/l2rl+EN7TbP890OtIDTYtU/xhJ3Xm8S1ou+MMVTSHzRg0QN5mXEEybS0QcXq6Ejr
aBXMibwoVvdDmz14YdNsKswl23ymwHVqFGtAr/r98Pku+QLI0kulzTYb5HuqN27VC7pRcxJgZfZV
To61lN+m1krNlbzBzoK9urLqYxnjnCf9SYywuCk0VxTIwbjR4q4hZTmSeJ2dhiY/J9iGoTEgc4TR
zkofeli+J1tMMOb+F3nntSM5ll3RL2Lj0lya12B4H+kzX4iy9J6X7uu1WGpoRgIkYKAXAWpgAlXd
k6jKyCB57j57rz3A8LBtG36FPgLHSPPsYDfkScsmfQPS5FMYkhMygyxL01cPMemYTkm5Kwl7HjTF
OtGcgB0WE1jTrkrIhuY4syK8aeiI06X3SDGnzvSdtr0AAsMIVoeeNxtYYh1330tV/MA+VG4VIaN1
Prk7x9gbmBAhjVEAAdWRzLJR0g04hNzoGLKmg5dW7slZXvDstUm4YQwsWdqY86Zu2uzsST079xEJ
IRMK4kSeF5kSGgPX+funnlTbCEP+wuDojxia3iRedALoO9BaQBiIU46FEV6Lzm4AiLhv9hyIY98n
Nz1y5n0hy+8lu1xIm3n17EI0QdcLhzNlJt5xbAIwV4NXn4qaiJkWN18WILernunf5qGbL9QwNquR
NdZ74Vhy1+k6EIblt0aBpF9h/8pDwd4MhOFDdR6sKLl85zZV6eCwllI58ueB2WmsdjVjYzo9cKjl
3ynABAfHHmhBYDFrcTN+y9k09oLcaEd+1xHa+Oz1uXOpiXKva0un2XFZnND6YR2ylvoF3WGvI71n
QmXtvSQ6NCq2InJCwE2CsWb0iIiDjeNZuRO37cF2dzmpysRt7OelX8czSqbEumi2XVICyoCMcovK
JnzGgndeMuofbSbdHS7CYKOQFndWsgRmeGLwaaVOJeNZmspi2NKK/OGZATyEjCLXkaX0hQBRTVoa
ECwwBhUJY1s77odKonIfEdGyEgr85qHpN41gLVDWQ3TEWveR5uWB61WcqkEWe4L/sLzYZNGkQl4H
TO5KAO3EfahF73bY8S71o71uNWrbnXy4Jg13sdIzv3V56myTCE0/gJ6yhcfAUrKq/n7xlt/GtSQw
VwXkunONkZ4Lmr82Trv+kTA+seoHttASzQWzUl7ZGw/3Py8T0EqIAWi5pXK/05SYfJ8hdzUDCIbW
GddtbzqI+SyFQ8pQCRTcLb3EfUoKO6QKMUwTeeDi4st19Zv70N6Rap/HcH2MqjB3rMkpXQrHxWui
Dc8ju/JGZjUcUCM6z4BqXTOf7517LRcjHUTiX3aZEg0Io6XdCMXfguG6XTywF8VaRQVgBA2bJVKO
OE62IfMu0ei4lxFTPbPAn8Lt2til2vDaRJw3dYi4azcuenp/oZBaINLMeNgbcCYu7Qi8NMdIw63A
5+MGMoylXZ9GO3wXT1EeAW5TRGH0AsWfT+0XeSBrx2YFw2krdiIjNB00xgbK0WNkAH+aKOxponEV
yH4kO1rOZ9MgaO9wJtjIyXG2+GQ8qhiy6SiWl5kJv8Su59M2+bMwIHmRucQF78Ldi0WnkUNZp3Fu
3GB4aJzAOJdnEc8CLxy8x4T0XcaousTwNuGkI5AvJmWlguiQskAg7H6JLNwW8wRnlEi+HB628SuK
7WnfZPo2DTwYprpstr0BonMeWYVUAUsYbcvsRF0PYrOFCrCqnEE9qyYDmF/2Nng0QDqkKIGCR9di
LKNrqbPApuiKRugZGV5prHBTY9B8PdD2xKvLbe5Zn7GDyTrGVv5oGLx5QGb3CrF8P8eeTW8Rcc5a
GR92qGtnnK8wWDPx3trmiRrNmz6b5mGKp2tUpLgTRmBIdw0U92Uu+pcm0c5gvSm71GiMbV0bKp0c
ueu2mj8G9YvrUqAHEamG2SHwdNo480lpXZOhCTaZbOheY83Djml+wvok92k2Dhxhlbs2yd5iRB7f
ervBINpaZ4FBijRSQUPHviCwsrYcxu4x7BD4G7AXBPBfzUqKbU0KwhSc/dpIPuGWpaXeyq21bbKm
qOaL43Zw3crxCYbEXow8rG2ei6teMebr7Kn7wDzUKB0pD7yZ9gZOcs7VK7iMBvqsbWos8YI2+6qC
70ddFHkzj/BOTtIdFPWa+Z02LcHzza7NVbpwUcqwP1Rd53ciIEdEFNHG8eX38wB+CzuZ8z3qtC/Q
RQGYDMwtJHdWrMi3fUWJKGy1YmWnBKeGqVyDt0w3vab/BhFJ5d3EUFaM8xGUCfoJlnK0mPBoYmeN
VkBLsFzPh6Y0Ggpx6F+3jJ8QqRrWzv2amq9gz+wlHmAG12nQ/mL5jRDRg/cb6vnKutAPKTfYLqS+
uErTo7CzTbS0fRJCq89SB55cpc6bobfhoY9Fts6oFmmj3A+nJtyDaSb6DPaHJlnOfdBwYHkroqR7
GVPKt/BuzGFZ9DVweXuegYdR9C5WAveaRUhlsSO/GodH7+xsQr34QGqYP9lEPdRKKmfItrFJ/GUI
l3bmIJBXO1OC6lit3+MrTrZVZNzSsfyi0qF5AZumjm3nrQ2tJj3LkzIHNpwapnYpbHXIW127V3Gt
3TOrYsGqTecuLeWp1pj0AqVhLqPrghTf/BVrRx6N4jMy6GZ1cXI+9CDd965pHJuGWbVfcBWWrsAY
CEnDmQILUFndBUw43iY4cJWn14860AjbWCdQ49kJT/rfL51C0YpqZAIChetEil1e1jgM8A+hdxmJ
e4pw5PRtdWdCty+jRV2A4m6OSYbiQipwDVrDRKOWDgt+ijq+MWGdw3zozl1JUk6OFU7yggzYiJY1
R0XyRskoBRcZfCaEvgW1xELfOKJwmodERF+8sepoCXszSb6iYe9ZOuJHuKQAidBSmNzqB4at8MLD
Yms1CGMDpUpUPhDCtF3rUk5hR+cVTw1BxcHxHy+GyXuC/Wuf9cHP3HT0g4sVcGOgbWU4MVUJn2My
bOw0HMRWsupq9s16eNImWJAJDKyRMzhQLGdLeYVvmcGtcXNaGVIOvUU7LMpdfi274reW0qtNP/OJ
k018MqIZwAZGkDAGXtYlBGFMQidXWBHJidHuwrYAxcsOd9psWPt5WohfcuyvQ1dZrKntqy5bf/Sc
+twF1BzPsb6Df0Miv6AVtDZvOCshoGahtrMaSoZqyzbPLAYT5FWaFvAisATt3Jrp1eRR3HGOnzVz
21i6vUVx7B6CUrvBHmEzBHycDRCzV8Xnnue4djGiYiekWdCDVPrR7k/iL58onpd8BbChT2sq1XnJ
T/u1UWVnuvLWmt6M55hPyWrkKXA0DLTbYXCiQ0W5W9YBDxzdymHUDpudE8gFEkdzc0iUeR1z3bvS
jh4aDj+yUeK15024K1WI5UHwys/+d+CqepcSJL7YRh1zF9AZj0JTv/15qZUNqzdxz5bm6ae644RC
9vw109kUx0aT71odN+pg1ESFjRppcUjVSVEokUfgg/G3/VL0cUIZMeqjjv/w+OdXf160PGe93yXu
ytapvA2GFkDUUBvrJINiAsNhXZnldrL6V32M608nLMjPYEKsnCzeGo0GfhYw5qpuRbhuLGROqyOI
T+IExE0y90BgbTylUy3B9bf3Om6IeLp8lh0NES7x2MaCjtCIoWfwICmM4KZdS6pGuR/GuOc2QPmg
AYe0r9dNBth3tuS164KSgiRFT9dQAPtx2swPUg8+ZNPNyB3J8CAiuMxkWfEeBg4ICjxfso6LWwRu
4lyYhIclWtHatlRx6mvwhL1S2cFJaS1GXOeHGQfWCSYIQpk2ckMOtdcOjMeVNPY6qTlG/+vLq//N
WuqfwwH/fdDg/+DySmdBZBNt+Z8WWG/cNot/3lv944v+fXdl2H/pwoA2LaVuEhgQ7MOGf08RmH/Z
hmMQJHB1W7cNna3W37srqf/lYadbvggrl/knYPB3ikCKv0zhkXSzpa4bprCcf2V3ZQiTP/8/7a4s
HlsWyzDXErow2bP9l92Vaote1D3O8A5meu9h3ZySfawz4lFTBcK/cF77ECN1Xd3tCFaTIAS4D7zq
t6aqBTEx45wIoYiDwj1aGhekW1fcFBUlL3nhyQ0fWefBfSRal25kvgYKZ91c2RbuQ0ttiokWeKvN
x42X1cbRqaPwaiND70SMuE58CQnRyUtawdnngcvnpVc1M99AgUbt1Zc5DMrjaDpkjkdXwH8K4uc/
L238A6fhSgxJDeAzSw+IeOsc0XBtVfWx1wYcF1bR+ABjoUxYurdJOowvMBRm4Vw7J2bMyvRjMTsA
n5A0Kt/zwvKgGA39tNW+pXZ7pBIa1a8LvS8wFejjjZviQLeGc8VBh20gA1pqjbFvWOYPHKtYvDhS
sauQPPii2j0MXvCr1mV5skeAUR09j+wNq9u0gG8BSnSbAdP9sc0c5wE4lcc6mGnLTF0qI2hXiFLo
yYE7gSZS6GWeBmsE1b24YCEtL9pEOtoOrG3vjqdWxM67jdHfpjvzAOps19QmLU0xdckp0FnfbXYR
Vmi3wBKnpRIQJYvCu645dODV8TbR4VtOThmdKMIAdd1++2O+bwX9B77oOKsW6tMiRkizgTLxO1vF
Zcic7+VsLDLVrg+dmcVoWu+URlRfzYB9Qsuot3QTHHUrHw4oQ19hGp7IT9LCaBTG3o5yljNEq/TY
sp/mnl1/kZzDmGKOmXwvPiwmVE1JySzWtoxu2iX9wyzs5fBrIakbVJOMBNiO4+xuBtHdGhm/Fk1F
k3zUt5cxlO1l5sfW8bvXxrKQ+jMHNKoB4KomOs5JvDs6nZXs6zK/D05qP6u5Otspoqwnpw8IPd2m
rZna7cm5F3Q2nUa9MZmKKoG6Ow7HNrKHY05Sfo1Um1GUCxd9GHmL7Ygx0C40dXTNpDm4o/nTKDV6
RycPi6DjnUMTcNlkA1mIaproBk3o61BUT+EEKBvxpL2kYf9ed3VyTDgsxtk0vGtS3wDf1/aZB7IN
Cd1+tVKg3FoCNzZZAr6TckFrL7/y2l+aw5XLUvChKW0D7bhinGfv6knqT2qIeEXbY98OKPoVSf/u
ogcLahsitRZNZ23qfiIuiroWoofUbEQ4/y29ZpWzc5opv88xJEvZSc44nrNvXP09kE2y56dQAqnx
Mco757x3xUtrxAevy5rPyCWkaUSRYKQWpC+m6da75eB31RhuVK+on+qC94Er+Dh3NLN371xqS8lk
oV7y2iWTzAdsn7vGj7GQ5K/n+WQ5RnZg1s9o5uzWWjqNC8XH3MUZ5ntOBkzK6CGbRFDuwNVvneC7
gm42DBNx0wAWp2jvbqH62BMysz3LkcB+qaNmhPfStaZTApwGFUDzuVH3xMpL2m5a930on5rC9LYO
tQjhDH/E+B4LstVeG167PsbNT7ddmxGZMeoSF2kAUI46uk3udePJBuu8MWQBjkblOvBI8gBlcDck
XXQf7tC492lIwJ0pSamvk5t7jaW3y7F2lq2189yXqMOYySor3Wc5KD8iAvc+yVOykdZGmVr5hFD3
mvXw9gi+UQgFkfRcTgnfm1EHm3ykbgO3+UtuQuyJZ3isKoA1qEWwFktK7h66EaVHWIrnQXX9Xo+B
oqewC9610aXjnFU3u23GFM7wwMC/Bs9yd1ETli84ejmNDj/zodXfRE39ZcvQF5gF+NWTFkgyft7o
+ggxwQXUUnkBPNz7NZCaUyRUAZgsK+h25FdIJQTqybJuYOyBMVtVweRchOMAkjcoOwtCZ93JmGLM
OXqkrZwOY1l92h4wDC/9TcGedclltp2VVfjjcgjuW3aGcdwc9AaDbctulw7MGgHP44TjS04SPmVK
EHmj6hjESxdy0X6V8Kq2s40eU4Z7U9X1gU81Xm897nzy2LzZLvQmYMeKM49MTvh2E9euzhXr92HW
T3F8zQUaXatwrAcGh6qqQFGu09A9NiWkxZrGMoP77WHSME1nIMkAzwxAzkYJa7xRK7N4A/FknzQx
UYtd2Pu8m4yj7rbM3qrhMx2F45nreN3SU7GN9f7RWbAFVjy+aQ6CyrAGFZ2emjmhXR1C1SoAKmyU
TUKTG8I0yFCK0EyG0aiv6pPr5HcegXI/ggjzZ4NtcluhdSeRB3CRoAB40cHaEHCI4YULFJGUbu2g
VL8VbRqnscnEqavl91Rnod1TJIZ3EwINVIbQdxO35sbSaKfOrmgfh+6zkpn9ReiDktrR+8GYLE/V
BHha0xp3F5aUdXhjz52ko+warDp1o1Ygb23sHL/R6cF+vMseHVn0i4k5Z9fr+EmEOYXAYcF4VgbV
AEUcYE+PgvBHzf6gAWsBRfUF+pH5FFuY7o04fAdxa5zpKwHBuvw2aHQCyBSMUVbJbyUYjTVbnYzy
AslevdTLS8R+cGUnVn+KTfsYhRGu+ci9wJft9hRhJGfy4eGxJMvTqyK5DML9lrtEPah12XbyYOoB
OK6g/BhBlkLnb79RZBGvw1ciAOve5q5IPdIVhJJBAI5NnzGrbqtXO7otxKvTz56fz+YRCmsAMYui
PQpCKB08EQ7ky/W0XA0TUnJl8bmOUp0HlUMWLreWe2xcItXQUNvDWnsUfYipXEVrc9S1E17Vl7QM
9D1dVbavHBwUoyLCYgeXoeHDxL1w4Sa88RlZj5nc2DKnfklE8DaDnCBWD/tieeapCemhJTEwjYUH
lHipTjaLdUgpydVgFRQmXx37HdzsKARdYr+m9Xvsfk5RuM3dF7ZbmAwCxgK2JqW1mxD0LPvB2ezc
o1C3DX4rHWRm+TkCeBD97IciP7kCSbmgY8l9QUUCTE5FjubRAE3avS1cqFrlJqbyYLq3pJbykZrK
nOpMzOdD663KPHmtzAn11l3z2N4UxnEREITuvehdfmgh68cUCY1UPqfI54gWO21B/Y7vOiUlqkUb
ccO3ALW3PzsG6N/Z2eJGP+rZVYeBTNnE1ql19nhGfxw789T27bNDzm42+zPFEn45Yw/iOzISeunq
d49ptRbFJs6zI4/d9Tiux+FmJm+TXV2H+Lu7PJuxHddFhR4K97ju1vr0qbneqgpdWFVsT+XkgzjY
UuyxH8T85kw8fCnQY+SsNoTJc9vAXEy4COSLObcbrBG0+U2romnPleederYfQ/pNq+0nwJhr2Tmb
3noXKJRgyPxsYD4U011E8aEYulcdp0ZnhXzPN+0N6PuzCl+h70BCZyuQrwLte/XmUYoCDS1+N6aP
sPM2Tsgqu443CnI7DxxcfJg96vNYYwIrq03Q/c6t0u/No1yiNA3abTquU1xEQ10e5PjdcZ+z+p6S
f8L909J8VXjaqwPkP0wvTfWSJdMmS76IXpLxoQuyK4/xjBmBOH+yN2YYpbVCLqno25xeM/caNKRL
x9rv+uoy6LTGsnGAS+0Lp37PZmfVmy5uvmbXmcOuKe61pAkvuxpUs6B1JAlcafFJvyPuIbW0KaCd
PVf6RVb5SY9G/iY/M7xnJYcFA1WrsLGNmWeCvoqHs0GxOTk49uObuLzlVn4Z5y+1sD1yJHg6Okea
GngbZ3ur5TjHHCguevxMqcJqaSSEiU6MdtzNOeRCclozR6ek/RFAt/NmcwN4K2NtT0UKVxfVScHO
SZuvBKxLlKhtNAavFai4noAFBgMtGFccJUl2Hmb9GzVLfmVXqB6/CF0BTAb/IC9sf7VJ+oq2CgrN
VmkTcd3zd5mGZ+VYGzfMKa5aE5UFIbmgqllvFsE5ok4iwc4F8vmQ2ha67rGK0f+TPXs9yIkfTm/u
MTSsCssChmQy0g273v4e1s+p/q2T867Ln4TQ0eFfjO5XK+OfkOzXBRErADKiOppiK0lT2923Spwo
Tljr3GoUb5X93LAIGWnZyS6jpx0wy206eJs6aBNz8fa0KOsVQcVrUR90B15wQwTUWTVk4YYWpz+8
FbCOhvdQrfrMip71RODbdOlMw3Qw47cu+0HCHymSbCgFj4SJ8kvFxodrDj2Mbtb4mmLlKHsudPnV
Fi85J1mNZviyvWXNW9lRZNT3V7x5woQTRgqDpjsd01xpX2gB5gLx0/QMMMjvjdHPX6xKrVH/NxTO
+AHrpdY+uNmtAG5Cs4UFdTFVtDZwBk3P2nikVwbb36UNds00bQMF4yQ9OhGFtSRakxZwMH+3iI7I
2vptk9Cbkm9DcqM55jIAS84HzpYVGw7hs1Gq22yHLLsyVEbvwq6t31F5fbyTzNZFcCU6SW6CBcEe
qyBXS+sr45us2n3SeJt6+tGz3+n6z7pTbx1bb2+A7YThz1HrwIv3GgmsDkSOQ08rk8O6i2Z2u++2
/FVbIKkwaY6IlANophFJVcAVsZpfMf64BaUaeleFJuuWzd5doJrypIEertJ+PwKY5AgxNM4KYNiq
tdUGfRFHIw199iaj/MSEFpBe+4m8r7o19NhrWXSB86KliMM2UaZbExLCr/AdMUH2+JCyXSSbY5eJ
A81CfglyuqT3V1GYMoZrVbRb1bcHQtbc4Ldtb1HoDMcr3RS/mIB8OyP5EUH3cZ2NO/Dzht8uHOiQ
HOioFgZ6moGmWpDOsi1X9dA9QY16xLCoeVL7A4zQBdfcpjfFgq0I2iNjLvbExF+4btqI3bNoNzQU
HB6oPI+SjkRRFPxY3VWGxXIqbhVpmBGmoYRFFHoxwcyFqf0JtY8qtJllQAGsm7B29Mgbanb7YGN5
4DeFszaYrxTOWoEjsIl/6ePLsAxN6Xhiug9GSITwjduGCdAhlHccMSlXEQWs+g8R8OcU7zXB2KLC
7wfVPO04S9ZUghGvx5iwVemjwoBkmzPuS+Ki0YO6rV3PZz1cIDhUH4TdmvaUHDJSP0xLUH5VAnpp
KQzS0LmN6SdLq1Vftxfq0A5uCag1ZR8RW5tBfxcuqS7j1IfPbJV8jTK3qLUvnktcrFtpXOdPNNzx
SLw3NJ96pvaKcoHWzkMED7COqgt8AQVbHCM04sSKLg0f5qVqw4YaOHKqzeR10NW+5MjFdLkfEcNT
WlMa6jDS1MpJoD+HdKHmSc5B9ZKzRGRPyI/4Zt7ZVxDDopxh5ehb8PEo3/LRcxsfuain9oh/QEH5
H1nUaUa5dejlShaYmVGsoySmzyp6xyQRD1jBz1IVu3o6kFQnlr2A64eN7b2E3VXVP4L2hzm8x80p
ql+dUTxHIt/SKbHycq7LKFgrZJkimr5bbOC7aN94v2VvbS0u07JvfIqhXxr7+yAmjhXWqhRPGd+j
xZWKWa3UTsZcPuvyXrALba3nUuan1rxxRPaNqKEv7d5UycMtaC4MTjGb/LnEhx5V5zRwdoz2R4rd
2fh+xPbP2Lb8zg/ch9tebeo1MOuSfxrPWJ18l9NkAvcqKAs/pXq9iBj2VU04dxtTGpKaPUuvV4NG
cCfZh262reGaURXluz+Qq/QCYzLmDTsDvqvw1yzpavqbJrlvrGtbYX6Ok+di6Y/kcgM2fEeO86Pc
uWLyZVeondLU20T5d0VTcMK635t2NXZIEP9md9aovaej8tFaxlEjASDHYzMegqWvyxy2M6FQQLJz
+ZvCbh/p95Q1H0b7C0/ILnSqax9pEAs/QKFtR3N43HPci5p1dCjDGaHKhQDZZHld2qzmQeC/2jnt
E+4b+hGcgylDEEPXHvfOwF3dHSiylUAQU44/H3XD3BQvb7zX3dqlZhWXmxzfQfZvld6sQ+5HOg5C
DpsbHfwCGTsyeMm+i5pt2TU6z7HyUCbWhs/TD6+BVRua+DHlVky/OYqfClU+0A85g3jdthgaXy46
q2Vh6uLzHfx2xWuMaFAnJsG2j8F+ySyYDu3GxAHlfmZ5uXFKBcJ4fhSFi2G9YJWlbcJA+2mF9Skn
2Blor7ayXgaDbGRu/qQNDIMRbY05Vp9Bxn4k5StJbGyemxjuBByR5ZzDM3IilIA+I0Jra8f6uY60
i23dqBM5RY71NXMaY2IK/JH7ui3OZWk8XJaAHkU1ImbEZ+4Kakbo5uYm4WmcwJzHbDEXUr7FzG85
L9bTRF3jNDHvjCc4pWBc3rgq1oZbn8tx3Jh280AHPUxT9pa1KAkQaCmOohC0fQ5oypzq8jnrFb0c
1L3lGvUJmq9RJuha87G2m51+IO5wbmR0KEcqk8RrZ0KvnzWu/TMHld1U6pjmn0VyayLqE/a1SE9T
Jc8jonyYMxAGbvg9TsTNQSmw6YMaJmfXWB+dd/VYmwGPW9Eyfy8ZMeDA8QxcSqVcuaUIc6f4f8p0
7xHNJhG/79DRawLFUajACLT0qGk/MM+uyuQpA/PTlSQNAyKVgFumPTLVpgKWIpfBQqOIeC7fbBSr
pDzN+CEC/Ol8WMyctbF5TebvWqDvKsug5ax4RpYnMMGgY8kVdSIYp9O13VcvuXEcrYMoSWc3/F0g
6uwdaNiShieNdPFEW7fzkvT9S5Ae8uW8KXbt0OIvx/FcX+rCQmsjMBD6ZaUQjqNbDNlAR7eF2dw7
5hbaxYqKqtcu+wCK7yfdfQo8AACRexjrajvRJivVqynCrYMZf6Xs26ye8pKsQP/NdsyTDBkHwq/J
5PSpxnXl0D50kPl0qL1Lkn8UecK9fAIvUK9je4bqsRXtpYoB6pLjMOGO6fMB0TMrmk1q3/tpUe14
m7T3CreADdqd289cnjxIvhDf31v3UloLxGAk+kG0p8rxP3BuEnJv0F6UcB+eqN/W+udhLJ7iNOCc
QQcnjVnUaqE4t3sofaBO1cpNKREMvhoMdfgpiM08AuTxuj3Xw8+GWK3C0DnAhGtrZHYyx+2wm+Nm
q2OjcePPGEgEANWynQ9qsFeOdW/bp6Z56GSN5XzXrLsDUZMDkt0eMD+1I2NyZG8S6lXiUK6igZY9
od1AjQ+IQkXACVhCEbf4OcEFNWCli2R+8yyHZEhFPoJCALxnN2HhIhUd0wf7eO7Q+HfWDWMcHajX
KiDOHN8cA0xQzPdm6AccjjhUaCzl3oAYhN0LO2byVupyF1IraESvAWwUTX9U44OTut8AzH/vAW2G
dEWxKbGzC4mvlFHFqyD6bQf1jecotgO0ZJuqkYzam77mLsf72WGfCyGk0eYgmDX4btlb/cS4uY7z
S0qDna6Pa5zimzDdFs2PHP9cT6GCnlablgadmES06VNevgrygdzDykzQiLCPq+H7kBw5MW48o9qr
8haTaSjExQkmLCH5JpaFj0X5ros9iOk9XbTaaJ5IKADrzLeMOAoQ95SbHwz8pHh04pRqK+bwYAfn
WMN6L4arMEl0de6RySsGXjDjGHArWsKtT3vCu6pd9ZZq27BkJPTups6+WuoEisTJ1MSpZ01eUGsr
5qdQP5ozFdBZco4RVpAKscDfCwT1VdNuoLfwlmtr0CyrLmfIrYst1TsDJMQwuaVT98QxgZDPJg3o
PbZXsZjwe6UvRnhP0E6bo2dfy3rcBPbXaE7Q0tlkZNW7Gp+T+onuv5ONiwajgV/Up9bFYwmUPEux
mHx6xTu2Ww7rDuWJ7TZfBhkLWEu4bTL0mS7/lnbx12idbE50WRHsDdnDULD2QziiCnOkKJ1vM0e9
HkAo7Wq4ul+8FJ2lPJYVbgy0tCYgIHP3KmPN5y0ix5f1XChTwbP76ojflRbutfychYfYuQGSAzWi
NRtFhGptciHAzVhOGGEmNqx5xLlhJHJnl9HbhlqVLgNHRPYnUqG9J+kBX2yh0VMNtaoMExC+Styj
oznUhyuCLWrWfyuqGE5GDcNeYhCpbY1k3cRP2xDHXEt+TPGM5t2RdzCqnTYVLqQJ16PS1jEPQS+f
l/8BpUmfG+1JJa9W3CaHIDkPtiVpnXCsN8juQJOFuBVl/uYuJto/L2Qb2UCGhHuc0B1Q/zB4pZh4
17nB4snNGcGkHZq3LNWBkBYy3BUyfx9S/mwM3PnW1cavMsJxNE+W2prmMPgeCX2TbBG+t8K8cRww
1nNUnmTVZ1c3hV8Lg2cNvTHlPCcpc2MegBFJvdwMn5E9SH8to0bsYXUwT6VNvx0hpJSNc6XtwNzZ
jnYd+giCdGrvxyWGYso+p4EhLPYOvKQABYMeXThohKwwZ3Bq6njOr+FUQ5Aw5N1AWFk5hos9yWvT
Fc5myocUmxYDD8ehCCwepKl5jPT2hhnx3XXqjTMk8y7m9FwO9XEsWLBK15i3tKAI0JxZvqdajrSH
mPMToHm5difR72WffCKgGp8Du0lW/s1Zz8r3P0GHLAWE2XSR9P+EH/L3f90n8v8z5Gw47v/kEYHl
9qv7L+nmP1/yd7rZ+0s4ruW5ODBME4fGP9LN9l+Sf4QQppA61Ej+mH+kmw0AlPwXUKnCWWCS/8GZ
tP9yQQCajvDwqlmWNP8VhwimEoLS/8khIl38JlgyPVNQxS0WDuY/p5u5gIinpayQ+W+rRsGtXhKt
FZYJv6gCAp+Nt3UrGoSwxf3upopCSLOHTNERDRYyl88sAt+TujwHqWu9znX325bRBRwRFR3CglDi
OgCzWifmjhu9dGkX7sxiPHELzm8kN8F5dBxk88BsDjVloElL8edgSMha8cntRbEb+hp04uyt6cmA
qE7l+lrMKJGDUUJ+izX9bA60uJj9G6yc55rbuilZKdjpd6A1ut93NZMUQN0pvtOUwSmpEnhBkgI8
a+wXA3pk8mex6VFywILtaucHAszlbTSce6DrmOpK0m7NBDS2WQKAyoM0krHq1w11H3s0i7BSv0wT
ezyBQrqNPO+KudXiwe1IH0cRc2xFj0Or2msXmfNdxvGrKoNpSwM1wWp54yn+KK2SMxj1Clp3jqBm
n5PI0e4oDYD6KJGVwQSBvA4pnOuJ8LFj2ltTZ67rhMbsKofTqGXuBEPKJktqai8xwS4yqivCs1Dx
jJSHnC4RO+DTejSf+13i9M9p6hcTEmrC4HGE9fhO9g150wjnfUL6DKGseS9Ifi0F6P9G3nksyc1s
3fWJoIA304Ipb9v3BNGGhPcJ+/Ra4P/LDhQhTTW4FeR3SXZ3VSLz5Dl7r30c1GE4It61CXLor2Fc
JIdm5g9BL7qgqIuBuvDjkoqVn+qmwnWuaJcGiyVxSMPkKpH6i1BPI2MSRr/Qs303V9us6JOjos83
MVIAmfFnKRuvnaWD5IYoiD9FwsBMj31R6JsNLcqOqlK4WTTERsz2+2CQO5DLsJhmG/TMSlMX0tpu
/TtpLeB3BR1Ol+IVgTKpzxONuCr6lfr+jlxZzyKuq0sDtOxcdB3ipjNrk8jFLq5YIxaJtOgLERw2
EsbePjBa5ZzU3OJbZQDRU6tvim4ctDw3tnoc5W4LOdCzaP3sstR5wQ9rkYN7VYnX25j5qypMaPu1
orpNuGhA0VS61daLmaw1V92RWiAUrsTjSVnQC1o5fTJiIbaVqVzx62O7V54XxcSuMCLadvQ1NZXz
K54/erqF43PV5OcCpGJhO1cnm//krUUB0KUYHpXIL4vc3s99NK49N8tt9a9EnzNaUXYMqI87En7e
g0ZAsB+q2WUy63wfVZxnWsGtRy42dUHmVMdhXoG1i9uiRqmPB3+k4dngmNjITvSpclPTEmkBfPXd
GfLai7Aw7s8NKpciBRIgv9cL4MEFoF4XxW6j4Za0LSqljqdizQhQe/WKIIYrzdKftAjXK/aTlTet
UbKWKNMAjlKXNTjLC4UPEOU+UEW81zWz4Ro2UCDVZnVQnQRc0fqrIVNXg8vYOnsUFGa2AgskxmBS
rWJysOrT1Dkvs5zLbj5YX2NtPjDYfkg9HyZGkaDQnROja/poWLCBQc+rAQ/zkvq6SOG+Kst8X5QD
ZaoMZM9EjEDXcAhq1OlJCQF0rlOEA36vi99WJF9oWWBSivolk6arPVlUjv3TiLdmozvN0yQhpR88
orW+1o5snGvY52eSoMkk2E+TxGwpTUkDQaWVRuRFaWJls09g6mcsjUZHdFBmv1t919As+isau9zL
ssE17SkfYc3F877v+8fYNJ9LYl/LNL3Hc/3koPg+IfY5jRF3C8wyhIV5kS2IUFERx4bSk9EP26mz
aOSPv+qivurEBQ9t/GcS0Z+SFYMwY7ooTU8jXo13fRj5igKwbTEg16YkSWxCZHaWwm2gbatnkyuA
G9tG5hIEmB6J8JoCudZe4sFcDhSdra/IfGJmbq+Sui6DDw4/LO8Bemf5UTPk61JqR7MPCf/57y9q
VIW+Y2TfaCvggsb6comUQQS8T8c0I4sAXiMpGVUgNVb2XXODGqg8+8EGSFiaUqALK+4C7I8M+hP2
UrtMX+Rc5AQuDrmvA/TdKh13FcvsYyYJf8sc6hjahTDd68IkPBS1Yan24x51dXiy/71ADR425r/X
ZkQ1Zt8ZjGrvJMTh3MWQHk/a/d9LajLOqGvD3iXrf7MGmxuuMfygG50OUTxOB4Odfos+aKcKdTyl
dCKOjKG9SKFKbFHOOGKprvLIuDCalO6UktJzUSppPMiHLImf50Er3uxC/hPFXCh1ooJ3BtxADAI1
BNxZpoEbZQXJqQs/Ewt4r9TkJkKZ0Gl1qu8zY3RCkcXn3BbE2RG+syuLAYfaKL4VjLgd84hZbKWU
4Sayx+6pRueHGoj1/++3Irv3QNLHysB+IMnhrXPQH3SybO0Y5zL80JLqGWLaux7ViTvhR3AnUCDH
Xp5ebaQFsP7KeWdZNNbtUilvZR1Vt6bJ33ryaNwutT4Iz8JPAR3i25nkn6yvzFu05Jt0VAqslvLA
zEAd3sGn4tmcJ5UpTdMEUFkUbptqQQsC66EUL9YZvIBbpUyKJpnPBBRo7lc611C9TLeJiW3BQgeG
R6K8NsZoPUbbR/vHgyxYbv0nkDonSPSsRatjAWOMGMt3TZS6KmTpU+Jwr+vRPREjDRx1tEx5S+LH
RFzgSOtmAE9g4FaNGApgJYi9EEHiFtrecuJeL/ZKNF/ajH+rIiqEZCnnqVgTUtVjJNiV5zV1M9aa
3jdZh8+OGtbHwpLEZq4d8ZxES+81qAa8Zqlpn3WwRw4YoeGCMRI7JGjNAMgUPUFvpHU4Fc4EjFdn
e3359ysDzMbGNhUyCh3BQb/KmIT6p6cXdUsZSqWagWjDgbBRD1BSTPyP3EKYVGn22LjqbDN/1Mp9
3RnNT7T6KTAbvsZ2onm2hZ+XBLZLtdocUZ79dpaFHm99af69tCSlGyVeOCUvnQsiJ1qXqWQcDVys
//5Ta7UOJndn2RYMOQ1MBk+5xgjBTvVj2xgWSTdzf6xDe9sR3r5EFnKX+sEIm86UQE5MOSOYpabZ
PU5+lszKTpPUnytBuxZryNuKsNHyuNpOsels+MrZDU/Hf77Q6r+NFIrHccUayGa56iVXhYXT8HCv
fGX+nReLiRrCxPKtxgN2/srtKkRuxGhplh2Xart9KLQKZjm1Pxl+RkFs5UdjUbN92xWYTVBBJjBe
vULQoZyjFJqQTXMQp0/w0a/vB0jl8sj+cNKHtH/S9Uh6SLn37zdZlim3MKP/2QlcNwL1rVa3g1tA
It5UlvMczhqChyyxaH1jXbbnWNtxGpn3RtPyoDPGfkuGEVTHNZ64pDYXPPwHQ0ozr9HmlJkRdRVM
BsaPJgKYJZkeTv7dRp0JjhYlXVo3n6yq5DBMqHznajxLKvI1U/mTZ3lKVcfYqtUQ7zQTgJNGgkY9
JCLQr+Tyop/0zJF9zEiHX0vQ4qeYjplZrtJTQJtQtAlMhRuQpTejM+n452iKx5SJr6JnfAK6RNCq
nJ7+/a4pxuYOOOQ5gRG/UUvtXqWajR19pAXbSG9jPQwBjIDcn+dFecLzHgbtUBF0nX2MdEGOUmkY
BHLRWCyl5cj8KPTbOnZcLV6lpat1vcXDniYXc7W02+tLu9rch9XwrqzWd2c1wXNGtDslWp3xprqj
hN0KNkxPW83zJS56dOXf8Wqrt4DfrDZ76EE0Msvxu8XAux3ahafShLjMRjj4RRSlpxSQZGtzdaOy
QgbN2be3B7vcIjpUDqRHepijvHZoi52Zpy6xHq+JRFJnktAqz0ruLM2sVuuXqCmRh5zytqhPqXFH
9k5WukrIUT0425KJgp+vKIL6P6gEK6CgWFEFY4kyGHRBuUIMrBVnMP4DGywgDsIVdqD84x6YEBBA
0jOxxHp3JQCzgJEwo5hfkQloYaeVqFCvRIV/L/9+i7Q49am+ku0ATzhAt/jQaLvgm69BeMNBd1LD
PnZQG7R//AaxohxCmA6aHWQmiAfMyk1g/MM+rACIfOVB/HsxVzyE5ng9tIgYagRyG4AdK0jCjOnQ
lEZzUWQs0KAmiA681+VAONLaAR1AR04qcTdKKgQ1MbCKHmpFh86TmymSzWJFWszSB9x+w2vn+qvG
Q83AA98Ork6Fa4S96VY0hrxCMhLuhtqKzUCpzxJiyK2uSI1whWtUUDaAXv/iKJuxWzGET7LtMpvd
vcG4sOnsjTqC6lj+QTsYnvcrxiMr9qID66GsgI9oHekY6qyfFY2SetHyLYSx7Vj02WMsVecIPevN
dLTET+PxRzKU5ArgATi73t15oufV1nyHciFdzNCpsISaoc9GdVLz3kGabLfYPVfIehwi856SJ+SH
AmronO0U0GJOI70KGwuVjE9TWM18jPp4dYlTA+IUReQ6HlkQ8TsE4A1ENJ1LtdKDDbbOcRv7bYF0
LzOMfrV86xendVR3SiMUxhSrKXrnv2vCQi3F8kOCCL8ph2k5LyutAqnIh0zj9VIZcKEkpVZ9sdDu
XrTo4szyVg+BYoRzcXSaZdmmmSP7fWnYb02rn3CDJr+dWv90YEefcykvtpJQxJ60w4uhOSWR5sTC
OK1snBDaqs8qwHnX1HMo7iCBFTj3yxANriQG51Tn1Fnacp5xe7Shnl7r9QW3weIY28xpfgj2Kff8
DKrUemzp8E1ywvTGGXdKN6OOnO61U6ybGnq4ZGgOcs51IbclFmcpFE9O0uVNZM2raO2XMaL7V7Nn
IHcryrNthSG8mqjzQ1BiGCeIuh9TC2kCwPNuIWodtvcY+tz8udqiUmcQu/wwB2QHt5ItsFPc2SXJ
UcLrdWIOZkwe2BSHzTAbv+1gqsTE6vJmwmJRm0Lb8jmxP5hs70XUqwc2ptgbB55yhCbIf2x5Axop
2Wctee5qoZm7Tq6pzLB6KAkFmGpP54jE8t76nGVDOsoDqpPZcvJ7VjXfmsrAqEtt/TQZGUINq/+x
6OnftUK/CV2SmMbG5rXfxQaqmHAcBkLxSP2zkWJCOtbM21JeEzJb6FfwE7TCgjgcJVvVHO09DRkf
1UvtkRaIGLGysQaENHWRTPcMR5hMRGN/4ZLAaKPp/nY4dp5lLhFkY+o4nnTnYM28SWhbsfSnhopA
CU2JGsHYkTKVgGGw0Xm0nGHTLGxTWALMhMZ5LHAOQ67ZVUPabpSBBZwrbc7DW30WwkabbTS/4NP5
0WRS5sfM2Vr6r9Y6+HUMc1U3fPbMLfNJ+tDzhJZdgg6PqGxJZoYGpczj3KG8qUSgTop+bbT+IekR
aYyO8aKazVeKegbACYkJnKMje0vFclnwbk+J8WuHw8fY8yW7XLsXJnXhVB7bqP1/cB7+f9lR/g8T
oaL/n7rKn1/ZV1t/CfG/Rhj9j7/6n/5DHZehSbqfqeEzXHu7/+k+VP+LguPatGk7q5al6Xyx/9Fb
hhwJzgH3I/lC/xrS/y3DyCLeiAeBhrNGijn/3/9Nb1lTzJWM+T+TM3V8jCo+S4UHwTI1+38jZ8ok
5U0Qe0JXi14qrMON5E9ImxBHJuweac2NlyvjdDBXTFa7G3jKSD3a9CTThGp9sBM60miEifUN6q5B
+SAIsoBVifA8WfaDNTBP/TNzaVuG44yAVDfucOA0JOw50916RWLJL61EwLD8MvavBMgkqnmK9OFg
Ewr6gTQm0Kvf9cuMur1x2GbgjE3FdRpqtoGIm5Gg7dRsYhLdy+eWnq7c/piWjHKckLNqAxWnab8J
aERnwgXa+OlLBxlx7ncM0ottkb5lDseit9RntNPYrqY94TwbNYNN/dNJN9Fv+ZOgqGWyqIc3SBbq
8Id5c6N8I7DLko8eHU2WXnUgJZ0rqgeuRrs3g6peiGhcPDrY57RuzzFTWfRg7d6Jkhf6MZfMnl50
GQqZU5+tpxxkYmQpRw398TA+KdFDluhcKCg4+q+u+u2KJ704WDQ3jf7N7q+LvXAykNSXf6GB0vvi
fc5V6upHs5IaKodrncVY07d6IGqQ7ZDbf0861G2U5Ta4f1IDqQdnT4ax1M5vHbI60ZBEPrxUXIf0
/G+EsL+QX+rxzaQFLi/SpmFnNlXaI/W5dAV+f4XsCoOAE6lyFaofjo9Lpj5nHVQGEb4PPcXbVHvI
wwrN2Q15fpjRmaPQSYx3qQMPFnOkZdheuLi1w9nJllPMiHpBCtxXtt+h2exi4DUji6YeYU7m/FGD
OAQ7SMzca6XF10Kk9vK4tVFcQd/qkSpr8jUO8X3NVkA6No0ORKmjtWv03pWhwA/lKZQ13mLSJ8RK
Ule9Co3QsoaN4w4yMplew3zJEzIfVbyNG7AM+65pGTQ2GF0Q1k8TgKACRjoBRxW2wkh3tQb5BtSj
mQsDphKT7obO1yvzhezBdjM2mLXwjdo9inn0dNFCIl+B9iWm3clhGRIGU2zLKdATWJs1bMYrfZxj
MiG1XF1H41iT0ywalswtGZngZ90sB3SLYDOIMN8vCw0JJlwFBn3Hec8cm6tG2AIcVSbZr2t4JpNI
HnOly29LjHR2Jh4QkNk47DRJ2P7kIJCUkiF9UPbah4oYA5/rHdE/nUMfMd6VlTqDbi5Tlwbda6NX
+EnGB5otcPyZQJ/U8rDU1kk44beRO9kz7XeupTrS9FUUBxdnEeF0XWT1s3Owbcl0SjfqQPJ027Xt
vjJSjK5O87x2xd7a9Tu04+4GBUk59EzgecRdE9y+j7yFxR2FGjaOUj/h7frb23ESWCPJf0t64X2X
23urlOq3TEdwYySKp+i9g05Eoa9i1BgITLPf1st376jDrdcW4247kXWYq2/FatJLmV/btZqebOej
ksxklwz5dWLlB0seT4HdEufbTB0qM0B5jLfiEgXutGYTV08TaVbHMGqzHQZTHF4xMZkVoWJBm2nz
o9aRuTk2din09aS6yFgIcHbn538vAB4Z7MvTRRRS5JGrlAV2wd3blJo3fKv9KQ/7H5molIMttMqT
klTs2tIijwGUxUZW80dslIrfLCj+YEuY+xb4IcUrsC2HeONaZYYDvjOT8TWUYaSdsF4i22TxQhUa
TlARcrdvCjXg9r06Z3vsben0spS6cUa48FSkrTjJgvTPBdMkfIZ+zTBDnT1bBmANLfsbZ/JZZcCP
Nj8ipsIe7lWtvHQce661jOXJ0lPozH1F34FqX4lt8CP2tBNtpgdyDKLMlCyAdn1RXKT2mCn1O6oF
CJ3mrFPzxfOuMrHGLqlJuZ/J2NvGPIKWyi5UMQ3iei58zahII7Pa/oB7HZMnzMIxMnZQLpybNQHq
q8cCm4iYBOYbncr637FT2OYu7JzqSIhC5g6mXr7B0XBIOCHOAaujzf2ZRopqL89q+dEo6MBw20Pu
WrL6S+4saL9RVR0B8CmuFVvifUmBnrL/ZMdBZ2YmSVno4d724kTi0GPjvdK5W7amSfM9dkR7mYSa
ngl+cPNSsLoAvY3sjeuYK3zTcKUbRv0rqYpGQs6IuA+qFbrd55gRAAlDC600hBi7Giv6jnFEKTMy
augwBhW9lWPDWRyOJRynqN9XVSVOjIRkfcgftFrRbGTrd90VReOCXqo185pEW4Q61nSmebwJl6cL
JoRH1bxZ9UOdSPShMy1pHy0bewtss9ASGCrbdGB76E6AarCXvabYgbQa7DT3b738TbkHEw20iRNs
Gp9xJH9JuHVyinAz/JS4dYsclX7BVYWZgIxjwjGHoFJIX/pq8s+C/oQcbpdWdlW6IElHOgQ0yhoD
ACAP89znfCbIScxpN3G3C1Gepmrqpk26N3JwA/YPvTT8IPFWBrGNR2wT5u0BtG3QG5MHgYesiqKg
X/eU2fKxo4fehu2xWXsMDBw2hXNmDnsRjCwXOTqRZKvHdaCRX1ElmY8OdaNSxWvKC7PXX4UYNz6C
uMvgKk0UI8o2TcNVwsSVhhORgbaRTRezjn8hw71ZaUrYCiJS3sTRYYZGi3i9U4GYY+aUFE9SXvuQ
Qq2JaUtIVMym0mh/TMSiRPo9THGOLKRtaNyN9c8wXe6iBh0gND++IOphyOzjziOADjt36Ljk025y
HRYKtndMAEMDvdZJe47C8p8fZWgll6kU3gOm1RrncS5eeoucsYESKf9MFPVrUKrvwYCVJfILgcIH
m1OfyyTVIvNzIznE2qeqvJl1dDO/FHFvS/MYdr/5GnMZf+sd4XQqdMXa/hilKVCXkFSy7COdomPL
O0MG7kfXo2hdMNzgddMNr8RzMZi9GxYtLYrsVnKPxCSGs6CVeneIbbeQqkOUJF4f4Qp2aM7XtXNM
IhODPhFUOcUVl9gGvHcPmrUMP2Ql3ybp/AaN4rnvqodEabDWYKX21bGhG2rPPBUQ+fSl9BGGgpwb
HjBbhqtlPnimvWwZ0WPC/h1PHYOHzM19dXD7NbmMYkyxAOVEyX6JmVfWjzYVJ5VmEk2VKwxd/obY
18RTKg0pUM6xoOpU0+m5s7ODU/duc3oedQRqSePKg3QzleU+SZqLFIK3QCLpXL4S411hnJklFPS1
QXeY0fL8zdEBxEb2xPSBRhNqkQQ6JNI5DR1sXHZ7aaXhBE+QrpbYsIayvRqHxODU9EX5nx4hKCCe
SxlhpI0ODPE/WBVLB+xHuleW69pDDYEVnbX0IHcfuWPf5WTrzA+YbAuUK+W4tJjNJWWXlsuuOsUY
FgmBc5fq58bzFszxiwD8HebxsTetrVT8FaWyWx+KIXmL6yejSMFKgLkqNMq4K+1MGU/O7JfK1rgv
0bkori28owkpvGsRBwgsDvkwV/9mAEDFkYHJXE73QtYCRPhAUzj0EgrBgBI3xoNGV577iuZpr4N6
T197fCkqVjqf2hEhHjF9Yw5mwLXoJsJXDX2oIiYF+MY8sQRaFBmv6q/TBHe+pT7ayr2rtvsle3Je
Ju5IJ3rc2N5UsMpu+zfV1JdcRehB1jLJM9DewRbZsIt6ZZ3b3VKz3JlyeoZbQT4hQADOj7sodPcn
x24U2/JeJYuNIr3zxUaV1zqIw1av9nnV+GVPPTCQRQqLqMicgE8IMX/kKegxHdwlI84J6TDWu2Xi
CWVEGG/tHe+Hcl7jOYkye8k8HMOK4eUtcPNNcdP+ll9wE5crrYWWeRX4i/28756nlxwrRObZFPy1
13wgUnFKn6bZR/ROg56bA3bUm7NvbhRLm6R35/csfsB5BoGr588R5sjRXXQ+x2uuBvJQ9Bia5ytM
EwSasBewLHUHANDsZco3E1f0+dbwVyK26XPEIdZ4i+sccCP2z/pJ4RRSEVdsFNinf6gTiGAiNWH1
/+LAaFxgBjcGXhXnJT136Y0BN/4x0Fc6tKwnQh1Ve8vHJrID/Bj+VOvXhQ+DFbeOspyn6hXCGXfa
8u/8bitcjTwmpm3DzsRp7DvaR0GcbLZDXO6GerTp8MgSO8CweUhci6S7xWXd860Ni0+l4/zhW4H2
1S8BTKs0P8C2FTnfE2gDnxUZ1p5UPZW5jwcxo7CITghJiSLLCfcch4PODMg+FvGR04/ENjjdkUCc
vpPqI1ZkzLb9vi0O5CnUfICM/zk236uArFa6n+Gms34lUkr/VLAPhmslAywj62CD6QoTUUta4nJR
8OxF58b6bm3k2YAu+kNpe00AL1GqA8W4zBoq1muUP8vdk1bTmH/hrthSd0VP9Wel7wz71BtXolKj
7Ap3xa1BGUfj5KM2IujAPr8YEU/Cm5zSVtwJrIdhoKvpBrxFDrqFX1XqQ5rOYF9V03Fl5SfMA+kv
NDZV9mzDp7COH+xEiYushC4uoEWEFaAsUCVg6ch+lMlVl9Ng+y/YFzv9pR19gfzdOqN7xtbagQpb
tkYd1FynXLs466FH+OlQ+oyOtcLjUsb+zbEcZgErbdGDjGt3zIo5GVipuJhTFWY7wBG62DY5N/p9
Ze/G5pmNguXNkBJ5QKJx7Qo0VKHRt1H6YYxNmGUfoFGgLGMUKtK9pWznJzDBJA6Obyq6/xj76wWA
0Ki7rPVN1XnOJ5jUaOU0bVPtmSVS1kc+3U7wl88herzqSJGJid+Zd2Z9XnhcovBsTL61Ldo9ixir
O5r7e/4WY4FM99Cv+ZE08yjeFvOIUNjYNga7avxlyGdzOlrVset2snSA5V/mB3Z16O+pR+0zrwAF
nzFAufjZ/MQPJNPcdy6Lmbpgjok9aKIf7qzAXXiT74vl2fV9YjNCHuds1f7QZvuy+kuiJw1creLM
34nluqpfp7fpL28FnyHnZOPbcIYNpL4XeYN4yxb76TI7uxrbc7zVHSozotrIr8CnpF5H9TZdAEMD
xPDg++AVk8qtsvh1+4tc3pL8TOzbKFBKP1WuQMuTFL+BP1jHFDv+mZIT11eoEQ3ganxe2BM64O4M
iDdU1gpEgArLE/PwpxX96fxSDoJ5lMYNj02NM5tuEdUQlwvsD1cUilxpxLUkNk14uOpYAeHP8Lkg
8kLVSBavDot4A/tpUo80zTIdCshmQe5febSgU2boI7gr4Or0vII49doUHnjoGmXAYNaMr9mTlG7U
7sjfCz0G2vyuNQmP9LD4mm/S34QThV4aPRqMWWLwwnibcyJWTzw1/OgqadhbzANlBpePT/C11oL0
czEv2buWeYlzgAlAixrWOKb+gl/kp2xFEOJ98CfC4RBcstwsqh7WgZc9i9Hci2iiQ+YVzbPB9CJ/
mpBXF/LNBCdEHSnU++paHaSHlR4jTMqVh6w73VpEFrZk0p5oxk0ymJSXNSOlPyBosNmDeUDyncry
AkRre6j1ZhtLn3wRbDL6/KQzwDC45KPrcqVsB/y87dg+PHQ/2W30PjSfKpwRObNx9b3gNs58LdwX
Eaxc35xudQ5ZMwBclPT3BesH1pj20DDZa9DSAKN/cVQuXTGomCMOvCZHDXviOZxhfUzIDHzyU0ER
cBSCGQd9svjK4pZRMFcygEZ27ECo2zy+x1whYpoLMT4ybNnDNvmYEMU75zGhwtvBiwhl0iA8JoWk
AzNqTDDxWbsCyxXdot4diY3sN9EziJLmR8k954VnjAKOd3bA12Ozk3oaQ01SAVg4xqEvHs4XRB80
VmnoI03DHZCt+4FrthiJySHfYYmX0l0Me8e5iPRgt0y+XcCETfRl4OzRaGUdannHj1bFfqajf6C5
60t/RgWthTuTkYkf5DOCxfAktRf9ZiCzRaeJGwpkpMHZ7rVfWfKIuj1XKIgZhXbS39EXUi9xZuqa
L/T3svqRaf+2D/SEA3+k9cffTkJj5Ck+jxOPBR9bt2fxoDfLv+LLgsc9QhTiZ92625JTI4/HjI96
udEzm/UHlQKsFGKYsyeTH7N3cW8wG63afRbCQ3dN7hAs/dC+MuJxLLfH2+MXFiF/7Jq+kN5UojcL
8B5Bik2w3ojPrERBtZku7AakWPb9NjMejIdxWrnIEFR8iQxHS+5QIU2XHW5/fQ467Q8KFHqWD/s6
/HWodxrjp2o9mywL58u29p04VDr4qXbXNahfxycNcDLX7DZI5TN1yFLgd0BL1fstbd7Z1V7YLsYr
J3PR0ILdVVfttTJ+Cut7bncj6rKOaXTBP9pvGRJJa9NbOST2vsI2bgH5CdDY8sXMEI3Qljinjlod
O+hy1luwHO7IsVAA9INR4xFQrgYOlYlKLjR1GE4jH3ujCXyG7r1gs0MIidNmrRJVTBMTRdsGnVgD
mZMtEiEQ9bHqZu+U1P21vlj3taG+N9+1g0A7m45uzphtBo/5kCwWvN9D4+zXusSy3eQW2dQfQAa8
XL5SoPbkfLNbLysxuaz/UJQk1g/8Jk4dnnyp8DQjyJx9Vl+XLiBUnNLAMpGgEMJJGuYpCb/oLbq9
vadJAcrbFRxfGXPEbSgFnNtU9BAUhPOUpS8GDSZXfU+zN1pydUVOEFRdmtRnuEhR4lFptjmypQNe
DHJMT7oJtuNZX1Z23rmOr8r0QEHjysCHwRJnTP4saiT1lGJ8fV4Es4xln0VWwDKjrqq4QgLuq6Yj
LpU8AHlDXxyPmFJfWH7WyM1yVwl/jraY0TeNs42YBsjXyvBZhyw664WVdWD24iosW8y9PFUWsetb
CloqgATo46Z/18mYOmSnjE/V2PBKu4VShoccUprD6GQ8NDAJZK5FXs/xgsUfpL2FN5wD0HJZSRPb
A+VyBkKbBsCWZJwq5dj8cXrkI8iRNtHvdOF0aG5L8TQzUZnlm0TEJ2lHiC8wwPGPGbK0SRDetuG0
jx15H9XJoV/6XaQ3x6mGY8/lFAABHA/MqY1v4t0yhfzoWCOz8YdDe0xH/JCo8Pt3Y9aoyiyQ+c8J
GaPOeJVG5rL5XqftQpdEU3Zu15KTW9MnqJJzLSfQoST88tJda3W3ZxbC/HtCkMWaqwCBL7oEu+W5
q8dNZBDdiVtAtmKalYBguCH0w21EhdTcZswKU88941zS9gVFhEvVneJ7y85elZ9auwDF/Mq17Rpj
VH527LzwIBFjMwZXbOSYuHCVT4OZsjPVhOrwPtPwlvEwjnuDplitAxfoiX7jYmlXHWg2mr4W2woP
S3NZ2P314V1YYjvE+r5DI2w09GhH5TzlyJEw7aHtYTjspqT7aJq5dVrjZiOm1FkITNU3S25txn7E
fH3K6fiMq3hI29TgjymIerruGoEC16TfD/kvb7Ig1E0sL4n6U7bLBinLRmu+9JSDnH5nMYz0vtw4
pY7js+sg5Ea3Tn7T1M9E/34p85tuXOn3R/NPp5/r/jkcPgesk8KhtXebUDPnzbusfSKABqrzWOJX
nKXEpM6PHLSJN6MjmIa3XMcO0EYG4s65u9g6152YCrUXKMznCbh1hYi6b/oBYxSaHH189EQ6b8FV
tArScUaX1PtCp+XTB5HOxUBN2Z0ZjuwiB1aMNHUomltgdE0OlBeYBISEHr/s9E4MtAN2cGKbgYuH
s7vwS5HaftMYb3WrIS/V5b8dqiIiSlSMZOxK5lLesJyvVvpMeoX7dre0Bn1ls1VF40ZKSxlHUBjd
PO5UsrdIyAPmUOIyPmev44JPPDO2sZlnBykaEvyFyNhNll50Suz+NVFqP3IM+HqTcQ9n6cUywqdF
KyNoI5LNnRJnTwNCxnRsTNyqRTyABYL5MeN7lv6EunamEb4LbT6DSB53SAYIM+zeyC70qr5Q+eGV
HfkCN70UW1PS/HCivSVMpGhJ/UKukxKGezmt932lfzgmj2KuDAG6mX0+t5e6139aCWQ1eb+OGW4V
QcMgWbj9rBS3ZdaIns+O8KReKyEozStxlO3ouVCQvuoPCm29mSEhSTVqGYvGGArKG2HCf83O+h4a
nNelFgxzfiwja6804o8IjYBFH6i1CtartNxxjmEgqVw1YZTl6UeNH8UdytU5gntp0LDy1nYQV9NJ
VZRT2f5O7JlGjVsG2z+JWarz2xTSd1rDNqoIf9iQ183CFBWukUjBxW/i6KjEIZQUYLEMoKL8MVnz
ybD5lvNzOWUPBL/QdxE/CkORMSBRNDCI8NSaht849dBcLSnopVraKAYDVUnQsBHo9hScTBt9YnfO
tX6NfmDC2cQrSGbbIjrOFLcqqV0Xihyr+K+Unddy41iarV9lYq4P+sDsDRPRMxf0pEiKlJSUUjcI
2Q3v/dPPh6yaiarqmO5zLlpdlSXDpICN36z1LYDTKzgKbKnBycH2ARzdIdruCt5Hw3zSRXBNcuc5
JnnPa4EV2Vl9x2rkwdLbuxlBQpFcukZIb6H2ZCTceXrFhM7YDSr4BHxT8TQy7hkRJrStEUQQzwHb
6GD24XnqcbiorY+2zrW6fdCfJEO2Mk5J6OHdzx2bqz9FTmmfTa/9sivuf0d7GfyHcpzr3OZiRt4q
Ipyv7bs9PoIDYjVCpeDDDC1/P7a0jEGzyP4eKnnXWIAlnf5akxC3cAdOFVJKDEWbArMk5pfXQkzI
GO1O031h7svIsLZ15bzrHiqEiMS7sM2wUecxzC7G+rGfvLeO/xxz6kJvUite4qZU3pNj12Raa9w3
drZ3QJYvyvxg1WqDZG5feBaDhYg5oxOqB/K3NdF+M/I8+WI4taP7CKzSapprCQusMrTLNPn0liY9
PpfRbk1i/Y7SY+cSg6ITu2kxZraSFe3H5N2z13t0DcbXldiCN47KeTqGkS4umDM2D21xwGm19Jz0
VAVoyrq7aux2cVqz4gXZKL0foeGfyujFwpk1s+AnMhBZZlEBsny0nirLXhsNE4qUdq1jUBYdY9gM
bgbygGIM0TxDL4O0zY5u571mx5VTzlw7pPUtQDCQHkP0HvevU0R0CneM9eEpqIHttKjHYTmYlJwN
+3oYvxlacGBwYC8yKBYpdPWCAiTEKmtTiXcw2cxiIIyFIO/BX5JQhLOIwoRHiijfCjblNe+LEWqr
YiAnULLdSS69la9HvFCYwWexwkRSKkuppY+OWB8Phk/c56ejflY1bDU6ZQ4zHEIpXSwqjwjLh4Lh
YuRsJumo4hy78Evlvlrua8PalQ2kGzwW8c8wQEOC6y+ki2y79FjjGbRrsapbdaxCDhgC6pJhm6jm
3py9SyLfJH69jVK5ySSi+ZZZpd5tWhbmnTKR2IqV0XmkmAg6eSLRphyFVrMT1j36eli46SYcPwgW
WMgfdducc0ttQvmakTCS1B6j3+8kt3C5BFs/ZPBjQcrmGGYhx60GLSfD797j+R+PxfCClftkJN2y
Y/sqEQpP/iG2poM5dHsPixW2dLq65g4Khej9N0MUa1YQx7yZ+pWZVatgVI+xbh9rDeMcmTb7wE+f
C+PIOmUbue1BASzsW+hGfc8YCV9ha8kXwkBGaEWtyXimetQ5gecA2h7bouaGmzxz1jSRDFrigKgL
ryZtzGFnMNUEyDBdJbSp5KtTmFLpeO6AWyvbuZjKh7sP/xWpcdHX9BoEy/d+u+fUvAgsOIq8oQI/
FnNkusq4uAiGm6HLd2e2PGbDJSzP0mBO7YX6VrUIH3z9XAEo5oy+mBNmIySHJesPmbpfpd88aJP7
QAHiC32JX3bB0d6ioXXrrablO6gmSeF/a3b/7JUsTibz0Q6mA5zLowPOgY3/spsFukTpAGW6kJGL
caNbO+yjlf5eB9gq1Kb3tXOG5IencL5zovpqDunZS61tPFX3k81Im50Ni+KHMax2OIHn3fExSIv7
Yci0lVYw+4COpez8EsJCsdpsXwdEovQVZj/ybLxsGeQofvGPx9m57StAJ48etNeu6d/hCTLFMHhv
4SeBLYwbvJu9y1z5s2Wqa/eb2g/PZtDstUyspJ9/6w1sklA9jU0C7Li4p8dr6EQaDRgQczoEUT8s
27gLOMr4mQyk9G+9ds/EDS3R/bw3FpmTQ72Ug/MY1eZz1RcvLWZY2UP+9d5EE74MMaAU0zw2KjgB
fOQR2T7Z+DdMpzmGAfiWjpt26l5YFFGab23nocasEA7aJrDi0wQtJAq5hSfnMWU5SfzZQ8VcVqZq
Oc2eD694KbqfTYeuMy4fs2560c3w1KKgYskPXTv+aIdLM1aYqG4abVxUMkUCGPw6RunJnLiCoseI
N5fArjVq45UTgOqWiJhs1bE/qo9Qy1Fp6ou6ideJOSHnvXK/btIpIGYRZSy3oQysD3cA3F0V60yF
73pDdkVINo8Kr43pYT4k4FTa/axQn9fINEM95gJMoz9MhbNXqPOgJY/N5N0yXT1KxuAGg7q+RUhr
ON96C6jSiamqsmdj1qcUmZzjBnWwDRiGWuvJrClWqILTqDkjCLyf02LwgS7yxL6rRXj6LfoLbS1h
T4adBCtWPA79BD91HgpBM5bDwzDTUqZHApUe+sq5eVX4XJELVSjrs6o7NH15/hJE7HUQXKOKOOkS
hRXuGYQ61WWU5jJkB0+g5F440x1OKkIJZzh09RMV6mwLk9L4CeD6niaME909VnmOuqO5M11cToDR
712xaeCepgnCLtkC8UIPtw9YX3j9S4zevcnrWxQNNx5e2wT/gBh+DDg8ilSd8jb5oR2Hvjq7Zfyj
Lgxs1D1XKSExlfFRJMsgGHZY32YNNVY2/8H3208KpJXN/SvmX3ei1RBah+UY57gng3ek9fnk4vQp
D9KIX0zeJOk7e5bi5dyxNZmzmxPF4pGLbdQ/9QiFrkJSVJ37gglaBzykY4cWgY0I2RPJACdrZ9AW
BI8lWU95S24xLpy+Gs5B3XyNbUaepEZ8VblKuy5bWJRkvFhmz8RN3zclWcu0/5XzZon2Ys2zBVTz
pRx+Gk59j4HuJEbzYOrdaSTkIMx/hhRyJtzozRQDaHPTI3WFMq1neyqM1egys9S6rZvPVYd/l6v2
KPNsVfPUabxjxyYuZ7LZaxxAoJ9VYuyqAMEf+9QijGdWGXfezFCLX9PIpqD6zmEK5jjkh+iz7Ta1
dtdTRdTFcx41eGduMZI6DfSeQopRIxjgljWSd42DBYMKGouGp2CdUUiQJkwDuOhxEGLLxzw3rVNU
DHXIhsq9ga5faDD7RquD57VBW32YJX2qrJZGI1d1/Z1oDaXCG67HJYkw9FeIHEPAyg1KCInPrlg2
AaYm5hIambFg5dc4BO8qPdj1MRojxRwZii0Ar13hOyvTQI+Ardh6DmMkC7w4V/1MfBbHwYgEtNiG
hdq13WdRjSuwHUs8jIj7qXo8fdeWbAPZNpEIspzGZDuRTRaLS3zvR1SNfXWHjWdPMA49mb+qipkZ
P6vksw9ZiPWEOKbU0UcieEActIxzZ6/l1xbeW9z9GPJ7DfRBFeUHQ3t1mOpVkBwkuQMmQU+t7VNL
wYXFvokgjKCmYdmIL3teK8PJIlo2LwAVw2ZEgbZDQAKXa9oGot66IUA7GkQ9u4naWWosx0ro+1kj
2AYOUIhwRip1H0XdTisZofXNgbJ37Z9bD2Aux8p8B/hEHtVIlHRojTxGVpOdfv6SS89BMuorv/ym
Mq7/8+9/zJ/5y7/+73E0f/yi/3yCeZynf/9TRM2fv+///o3+9EX8+N9f3uqtefvTv9D3h814hfw0
PnzVbdL8+gH8RebP/H/9j//29eu7PI3F13/8+9tnGmarsG6q8KP5Y0SN5Qgbxsj//eNP+P0rz28p
X/n6VuQVYP8p+LO2/Pcv/B1b4vzNhOzgkQ4lIZi5JnCS36Tllvib6djoxIUFvsPzZjbJf0vL3b8Z
cw4OB7W0XXJtUJ3/t7Tc/htEExtNupCeh2Jd/P9Iy405tuaPwnLpSOkYaMsty7MM0+bV/QlaUtvZ
iIzdW01R8agm7WBjDI5xbWeF+xSl3Yr4BGp2gXNTXP/wZv1+Xf1b1qYXwL1N/R//Puv0//KzITTq
/HiYLjBYjDly5+PtIczU/Nn/J4jHNPUy4uHK2nnCQ7EiasBrtPukdXa91V0cojMxLSnOJMANNUSq
MiVVpDkN5fTyL17LDGf50/vgItR3sbTapm2StGP/+bWUEE9CRerAyizVj6kn3I/NoAsVGOFjpQbi
yeR2AgZs2eGnzhDYBsVdIn+0lNjm6lXUbHkCWpt//rLsf3iLXMuwpGF6DClMW5d/eYt05fia1oQQ
AyFt5iI9Gpq6wyj6idp4Y/XyNhz1vnw1K/Ok9RAEJKd3nxrM2QpjWemduUBjbrA/g3XcEz8y6Iuw
CZ31aCBuC6dNVtqAADk6awGaMzumNXlfcpBbH+8wMGFc20z3oLpMVWrRkTgbpOkS5UIRLTwifhnN
xezo8E1cmyD8lMV0IPO7zV4D1wGHKLSfkfXoyo4AkZ6XZuegGuEJ/ipoSg/EGKpnco7ZPJsK1j7t
quNnYpEWbH2m+N2ECO+SWgzxhW031Ip//vaa1j/+1rmNxHzDOo6je395ewVPuMRpPHflxayqmbH7
DJcNXMXYMWgO021XmuCN5c6pYLmxhemksy9gtFY5S/sEMSg1wz4iU94XwK4VG6saufhYkdaw89xq
8y9erzdfhn+5TA1erLBMIS3Xcv7ygsdM74wgY42Ds/29nnWSAKzZHNdnErZZRFSMevORywRcy6Kk
nVq2aloJmkQYFdmiazK6QF1nvxGDcuY2i5ntVM0tQMEUgjy7zjm3oe6xbJ4XXA5y+DD5dlV6ccH6
T2B1nCH7tgrrao0afeDI1EtzfJjrPnfM3dTC6ctSdkh5Uj6J0V81cxy5IGbRpR/eGFHwCItpoQb7
zJQfwQqNhdfKJytFGDHV7F8JUq3Db8zD3TIDFqCIUNGa7DQI8t6xqqaryuY56z7Rv9HkqDsyMtCm
2tCjyYCnIK5Qi4zizkrtOy1Ir94kdkKBHofZz4y/H5guxtlPp7/FhvIWWM5fPT1CmNftcflokDJm
MJzjADLF3y2voYN+DU/KY6b8pzT7RTRfFNCATb+JkNzPW1mQI+ThXAULqnJeNnX5sRyamyM/FCRH
+1qSAlu3WzvqViObIhZvoeUzneYfS7Sysx7U5tcVetxrgiDuxSDEuZzcjW2zkmFi1lGjJQHCPCf6
HFyU3WmGbskDUIuBe6rCh+q5GcWuiaqXUfD2ROZVFQIz+i+qOzd+yiTXk/a51pILsTyc91+q1w7O
PGkcxJlE9euIJDgjvj4qaaO1j6piSBc0pwy1kzmC9xXG3B2YV2kZCIQ1H6GWfS5C6+pm/Tb22ZsW
3aL3Y21pmSFCQ8QHURzv8xBeulO+DApKugjj98SVZ6wt31FW9EvMw0kzvDJe8A+5bT6bobikhbe3
UrlqUzSBTZK99gkkAdURezyn0UpoI/AmuYBsESLKjcg3o1rUasTrMc1j7fpPUQ7YWsNZ4WfYjbC6
nIkBY0IXwqEOhqZYGnpmb8lBXPd1fMrMyt2YTkf4p3fHJkL/EQzFduKxDb8zyXcJfne0098ZZAsU
WrUiVsdduDrSAr0nmBC0Rn/2ozR7SGb1viVm6Y4Os2/sKuQ4Q+RcqgndjJhR9QZV7dgJoFMeUZbB
DK19NELbPQaW/DbyBny4+St2zS4PXS8vlj3cilgjZKsyDlCFwAxG0zkzTOIXIyDddXrzZW4uyint
iYnBFQRSKFqVRRm+C/EZp9a1mrL3bGKgZNhGvQ1K6smwtR6GRAPhqY84tyYa5TDh9gPPhzOLkwdD
d6m2rq3ho/W4I/QpwLvO8bMqkZs6hDgc2gBsfEoDGtp6dyeJ9mVj5VpbfSS1xsMyRmh2lsM8AlRk
ufw2DI19TOpmI6I6PhAYOPt0vJ9GDunCiHztya6ZPQ0GKCI9jSiU43A4kbDa+zdcuAp9Vf/mjta0
gq3yL54Exj8+CZjYG3I21wlXl+5f4v3SoCNEfmBvCBR5mViYltqz26ZrN92Sp4n2pT/VOW4gDQ0I
fMNF4ZA17hn/oiQS8/n95/Odl+EZVIqOQ0bEX8sQaUON7X0cGyR6vRqD3GGlOLucYcCDNvZk3MKe
5WH5EXXyXPT8L5Y7eA+X0bBhXNn7ZAqfoyebWKJ8p8ewnvNO3VFZruoQBjyO5JnrBaxFO/jBdEFS
1lJzxdOwsDjAk5C4YZ/tOSiJvgI42z1qXoMWcsaHa5QCcu9m2rpo29U/f64ZvMP/8BfHH49PkqLW
th1slfz3P9aC2VhPTiiYBwOAolzMP/rE2xYhzrkwUMfaqdcS5gfiCkvupX6J68ldaGkwbc15YxIB
F4ubuf3EuIsSswYWplic59xM/K7oihUJ0XagB3ti7f07Un3SHUQL7VgdA0FXJbyBBR5N5saaIV1D
pq+JYqzvkM6y+mhTOLzsyheTiwuiBF2l5WQm5mAylkE2mBvblajIZHcbON9QVzHTD6Nlq81z+WwK
91KqLxKtyYMo6ZwNmnmtHbGmt7I9DhZt+hS/VuSWv2rc2J4DDmRMENqYhvlDNIBz+sYAfG0mH21S
QMGk/9QJUtdYaNk6uijzWqdQcr2Ox3FgMKoA6XfKw6E9yApSchk7q5Rn8zqskv5ge+EnMWDaGkiE
wMigX8akOfaal/JsDu/HieEChJT3dJ5Xz7bCycexRTY6khQEzW0evcsOCQF1/VM3dLewc821Smq2
IS4odIBnZD2KwYKPYB2DqCn2cYqS3IhSVt3wfkXbHQL35tZ+eQ40rVjVI4axlP57KnmUGgTyIXVN
N17iq1OjsucQ+G1XMhOzYv9nIlNt38anpm5flAKvFbapXGqlpvjujYOm2kgXjcxuXatXJ3jgJydn
sZVa+MdV/trjLViMeTqXoEheBvyGKnj3u/ZEwfOI2W3pm+jneIJZMQ9rr3OeRsyeQyneTT1/ge/3
rQb3lJY/SVU7Op27Z9mZJFyzRCJSaDyEsj54ij+WyLIA0r0gLpec3Ab5C9l4c93gHVjbwtA0mD18
io23QyP8NorcmsuLOZztsAoH5BCvW/bM2wnQQBGzW7HJMs5hfS/CwOaGVdljiTgYds0FLBFLlUR7
orHhqEJb5IVymztE1dTsqh3uDYp05ENuYmVrpoHEYxTl0+TOWS/MthuZs8KZLTI8mThX8tv8rJ1r
3THjeQtkratRPeKbD0yKTXOrxINbPJcsoxd2TPU+dyXuhLnDwVvr7nWfpE4N0UypqGa09J65Oixh
hc67APTDUKU7Bb1+k7GRHTV+nxEi+s6O/PmKdo9N528VgUmUeAQp5i0oAwY9kwpYZHV0A1X64lSa
/wgiyVkGXjGeW72QCA6hNEyJ1Sz6Uq/vGnPeTWLwIhjFi3a5J7+CGjuDP+k5Qm1iqKqplYzm73vP
BRSDHAZKtvKWTsZnhW3t7dOpSg66+xiazcPkZe496Xgztt1E3tJCB3YIDCmyfsABa0PAJ4J7qVwg
zR9CTnKnWF1OBmpJxkQ73whOwA+6nbKqRyMe3lLHpVTWhL5WTMpqXzdh8kwULoQXLHnXk7IZFoZn
o1yBh5PGlB6h+RYlY0zqk7WQPITteNtZyVGIdw94YlLE5zZB1GRXmLZSogJW4zwmbZm+BXr2aKc2
FXXz0hrTUxcr3BCtG52yH6OrPRA42m2JKyS7tREkqEhxduKzCOpuIar+5raYedo+/GHm7AfTPn/B
i8ZMj7adsgW/JBUgyX+65fDCpvGMW6wa+IRCWkSPoYpl1ZxW8KVL9F1FIs7kRcM3iU/29FUV6XHS
8XN8cdfsTEu9Y5ZchQlBPZm4pqY8e4bz5EIMcaPkUTaEqSj2bz53aCOJdfCpnLsYBZLhYxLpEu9J
JNwsg4ZkJvIY4nEVN8ICERgtLN/eCzcG1WdvqPM3djDH1fQvHScr0UvO7OZYtpPdrHU280Trjj/K
2nj1qxxSykhKC2NetBlosKOJYazzkkztuW4acW0H4qHCQqu3PfMDUE3xqROz55Px5T7p4ApC8XpW
dlC9lcUX81ls3iNpkuTYY4pgQ+sWRraXY/+Zx5FCdVogtSaXys4dKF22eidx0ju47mM/rx2BiI+M
S8ySk9ZpO5Z+PDV48KHIEi7p56a5sJrR2kI3i5KO4Db8MQC+Nq4dPLKUEDfRFBZ/B1R7dVpOBJbG
a9OqzM3kpZTJAUdSBIHD0Ks5zQUFVYa258D7y86VEXHTw+4wgHiQaEbHUvbnkOH8zmJVsTeJWDz5
DcLVIkXEyBSlWLWgQayZETLMtJAabEg14lIPaScOmgtlr7Yvddw7C2emjUBrpkCdCSRQmp2ZR/KL
TAKixJ1ZJQ7QknGml6APEkcxE02w3bxPM+OEhTA95cw96ZzXAAyKsuCh6DMZJQORwoVFZ4HWKZnp
KdrMUalmogqUomw9AFkRXhasSHWbdbga8XWTPm+c0Dp4Q4sbAnWslQXWhufm5zQzXEDAbYkkNNZD
SXWlP9dOJHdFEkZb2QSPnW98GENPZt7Mhol/YWI4cjA36KjfsZSiEyVCti367BR5bBtdOyQwbv7X
hoDbBXjFfl2DpKlB00wzo0afaTXxzK2ZZoKNaVrlIfe670a05m6IcaJF+kjppp+7Ydi5EI22pQkT
BzhCyuVVj83HqMX2tts3FOn33fwhzDiGULWVQHZUC21Hn7k7JibNcibxIJC6M6MZuFc7xlNglPJY
TCkYAnPMLhYwH9VC9SE5NsW8A+mnAfljzeyfCghQN9OASHvR1/5MCNJABcnfmEH6VgciFKi6xTIW
metCsqZjx56eDS37+QvP5TQZHKKER2GpBfqDr5ptPNOKYrBF48wvkjCG2GVK66xzHzLK4l7ySrVu
AB/JmYDkVgZoGVQaxUxH0mZOUggwKdIE4dDQfGWgj3dunzy0Lre0D2YJBQGtC0JgRiE1Jg/1iAdP
fxpnOpM2c5qsmdhk8IwKZoaTM9OcfjnRe9O9qhghsmuV17jPEK2mVcjyrflghBuuOYCfxah5dzyG
4gdurq2YKVIDEmS4kyy/Sm3Gm9GkCurDmTBzH3Nx3IfzB4o0u3HvbJfdUWxq8IvwS8jerU5EVFYA
F18xUAPGSJio2A4riAwbpeT6dKu+3hdW4eyTAgFTV8rqULuDRk0gGOkFEhl70B7a2jUO0HSsfcOQ
Rbfab0PJ5zYgLoEYbrUZSuSUjQ3Zy8bdffSjtl5ko7LvOkOc9aLVcTSVGJ+c17Sw2yv6ToMZXlbp
7BhJVCgIMC0cBgUFzbsE/xphVCl7yz1Joc++8yY4GwG7kqTxki2CTGzLs32ufy49tLD1YKqnem49
NZnXx7FOznGJLDMGl3LIanTkdjN8cAKCe7baveobzq9M/1l2brROWYztAx4mhY9ZFRUh9nig9B0S
GCLYDPye1C5hdGotgjMTW58zI2R8+fWBpQz+FjPcxQFpuyQEhmRUIYjwMEXurSgwN6VF5Ouo5R0B
WrrHOtGfnjOhlydd7xeNX375NUvkQUMhKkivDD37QbORpNgjTv+RiM2DXTNFo8EyMOM3MWJ3wL9T
RDe36NIv1ZQYfIPKIGeGD0RVofgRAt/e//xZNMSQKvKB5+tYv7cRmoIa+O4qEMwkcwP2LzBGjGyd
NxwjLLO1HpjLRCeDISghS5v5j14i3ymc4kUn+Q1zXC3dTYo3Hg1EEPEnQDAMF8FTbF6d5lIauF66
lliSzDKuAYGhwSQfCZ5fxYYzLDq30ReGW704mJBspV3hUjOA9oLvDMumqHYhurUMrh1iyLnUH+Or
rn8Tvo5Tjac3GblKl2TfYD+IrG2VqjuwCutcd+9VcZQWTzTX5qkt98WsakodioDCid41pT1NInmM
Pcw3I27TLk5esthH4JKs/Km968eiWDNi38M854aQKFALBC4kxdvyrKKUaC0GUBXbMiIRawW/Qdvh
ETAb3BCdN9440j99guQGUvfCKBsRm3RbYtu+gyz+7A16N5gaNnGf5M0DpJ67Ix/Vu4gUAY6+jr9L
OHt7YrxYOqhijWfP6A7tgErKISJDdeN3UlOyShE5MMS7FyCxeOPIuVPgVXJnuLkRPuGKOGgT80MC
GrmxM8Zt8yywtAAxBvxCjPQ4t+iiVzz+gs8+Yx2R4qYpa2ANiMIS04HRaI8Iu5iHcmevyzY4KPv1
13wvYwexLEV8jErYAIxhhbgPuvw5cJiQOsnREt0yqewfmekDPifKvDW3ecKepNBucBLXpXcNSyKQ
QtGdojF+dW0attYmRxC+0tkCBr7oOTJts0UaLWqKixNF9LDq8nr+PP027waoFn6r0mJRb9BFk9ga
6lCkXQ/wCxNFgNd0LNgsYDd+cDTT8OQvjMlYWcRP1KU7P6InDe09T+VzYlokXPe4R0kAaiGXFtRt
pIbEEih0LcQuQE28sE1kg3pA2PWsSiQPxEs+Sp4GWeRtQ3u8ChuzAcbltvxpkNdVT0iXR5PwcK3b
ROnt17uMbuDsc377wzVTaCparVuHeHeBS78Who5RDXqZg1gn8xgR8x67nv1caTlRq/2puDFK2MDJ
t+AmVa/Dm4YnzCTPMbFbwAgk4tFMLyquZLKWSvA50bcXI4BmX+8Y7WnKscJMmo9gywKjbgAB0bgR
bfq9jPHvNCi8NDZGDyI6u8hNMI8gKvNddJB1eqxSNmp5fzMlt1JVcvE3dyS2rnPmSo1gSM8kmoEk
TjrcPIZvXAcWzQs5EpA4cBH5bohqeFYwci6aSX4c87k17e3XHCO7HbOSKOP+BiMbrxxbpBqDsz0G
az+mO2hQiE/cmPAijZuNZ2AwsscZHlXNScHhd1axfoi6Y6HcJxlyfMzW3dF5qu3oNUnsraYztM7W
QQJWI/PfSjAALrmcmMROQYfnOOqSS6d1yN3i11jmLy70lrSK6N24MYBJ7rG9JOJDMUaVGq11uDHD
BJFUe6qoKYJpvMU5L8gTV+WAPDfHtZXmxwKp7qI2xA7ZxgOw3GOe9q++yE+d4u80N8K1K66RZ10b
cA52/yqn/NjlLQlI/H+JGt/k+ArzS9LIXQZ+iunbk65YNrJoGeLs0jTVj1Bdgf/wnpnE9AgSvxxu
eP3WIBudd6Cdpd8qFpKe4q13sb0lFgjNmETGFLffxxizWpgQlLeTXEYQvX9968jezT82TM2r4eWP
7EMu8YzqS7nMaENvU81KMCktMpTS147EPDiH38hzhyRjYtGuqrR5GdEEJhXx1E1J9BPifNXXL5r6
0jpxqLriRYp3KIbtwWA0z6SyZGTFDFMTTb7qU/QniSchCUz1j0LzUe3pnKTdLHWIsgrDlIdjBhmk
NLSYedLEwyDH6pmMPC0UScS6oy3DvP6yJ2QO8bQOGu0w94aGYCOJXeXVksxRSlIel3bVvKjRPfqO
eQliWD11Xryyvv32UvdCriqZqWwwKGY63HFQXbJg2/Mrcq3sQmFw9NPkNYqK1wIVj+1G70EwnqxQ
wmV39iURGb7Nwyu1o3Hr0Gu4unWf+XRgSJ7tdR6w7MIokUBeV3ecJixK3SpfA2pZm2DX0XYwj+E1
g/ooPtv5GDcsxGEGm1hJk7Y0+y5fiqeQ32Uw+e8TjRZ0rWDa1PX4WlX1uTVY8tlJf6O5uaHYO0wY
Pkxs0ML46CbtyxGs/VJMCwCd/ccoiBhusLrYkW9w0cO0uks18yupi5U0elb98gnNNQZpUYPwqapm
HTuYHxOBY2PSva3meIQJ+jLbtQVRgAGbGvCuD62ml8uiOASD2BoFtmKnwZnvPFlF8JWm9b419u6o
ntteXPv2ARU3leltKqe7efhVoTQrOp6Uep/cG6SpL9O4dVd6Muxj9yiGban1D27nPbkWgy094YRT
EatrmzCOXRptB5RyFNiKSCgitdlQZNtf279mJFA8TArG1vo1iU8hzsFQNRx39rTDUZllXb4KmdyH
IeDMUp4dYhV9yCH80WTJnbDldt6HtVm6HrEs9YZ9FsXRjAjjA+q2iiFY10PJgi2agJT7TzRTxHN1
9LLlQota1gI96vHQl8vUSn+KKL/HCrBufbHVq+RoDvlLMTCC4FJCXbxG4nGxs+EwuuzZqI8aTzvo
ubZ3XQJccGG1kiYMcmRm4v9oU4wq/alUbDnnH62zL6rM4vxrFTrS0PFX70DbECzGJjBm7D3/OPdl
yES3SKV6z+ghljo22hg3eUSqMyR5HVEBp4fY++S3FbW2nhqUT7x5tqofuj45V/MArxcNR+JwI9iE
w10y0zYD9l6uSfVb6fm5reIYeinXbh3GF0sxXS09glipZgxSwvx1bj42rrVpdOfJA6aOt55nreRl
MvRFBfaWmccWvSdQijDADdr1x7AmBRZOQKX3JwqTs+JU9hKb9DFWoZXLAz8vH1MzXebWu2HzLaf4
0MsPj/NwwA5pThUe++k4+flFDtExwSFsBtztSee/9Q7Pvsrb9VqTrOrH5zrF8ZR7Tr7mjMKrC4Qs
QMNYmei3ZRK8Yuj6zkeudix2CGIPWiGWk2ftAgbAbi0frPJYFmyOcj9GwsIUckvX8abT6Z9kOD7U
NibgrsqKdzeCdbhmpt9icFXEvBVeRRJB+5rMvZXjTUT4VNprE8FNJNfhpFXZbhiD4ADNy1w6YdHt
QBdrZGEn4XOoPMJgRskmIJp2Zk0I2hBa7Z1nio1hILAPs8IiGN6j3XCG+4A56SrzQ3EQcfOBHvYQ
t0Z/Jbtt06GV3bDDpDSga4bikFfT/eTkyapvzBcd/BBrcs+YNwS/f0h0mEcrTef3JkGoyHs2c92j
XnXTD2gEK539zaIPFQYov/MOU47l0Sp49cQSvYnS5PkJ22odqiG8G1JfI/QvbO4I/EAd2cfII7E/
6m65M7WVV6fMz+ux1O60ESwZZXCwGrrRvdMYV67L2n6XZRqcwmz0CAtAqVrG8lyCuTQs1Rw8FjfH
1CL4rq3wAJdtdD8JHPtuic6w1crs4IHvQisKywLNySVVPZ0ei6S7xKy8LTlwC8uyqmcXKnVEgM8q
I7BjTTwbCWwzuJvxzo+qGLuNJWK5bnttmxm9xDziQvipYmeJ1pUMGIj2ui/s46T+i73zWJIbSbP1
u9w9aA7hEIu7CS0zIlKS3MAooaVDOZ5+PrC7p8W1trmz701UsZjMSkYAcPfzn/Md41cw1u668paC
dwO/CBorRJ5Yr5K21M+08db4cJPP5CvgtQRa3UzN46X3DK6vliGqDK0WEYWXKok4MSz/FtiDsYHv
SIdyEqs16Epcwuno3ERHKp49QOOTJPZzwaeSlRm9v42GRMAYx5mzq1kRI7MZ+EA9FCasxQIaZMTo
GXLgqpgz/Zoazw465Btu+OIxqfrWuSRa1eAQP8sLE9xQIE5TH9ZcvvKXgbK5V6kZrsqp6s885ruz
o2AhzbZDashOzK375Llm8pAM2lTLTqPtGb1QgXvQTX9rWnObuqAswuJXu/S9mxRngDj4lTeu2FQe
s7W8losbFnyNMOvXDo0M1ta8lXZ4h5VF4EKgZU2Ru8YcQyWE0Af6lvPB4lRWQeQg/QKubtHCUxv1
ONZMXgJtYjdtg5e4GGlCqDzAgmm3NlkaduOgDnzKfE+6KTmz7uqmXXjg7OcC1LyYjhaJISRpPs/S
f8Xb8d1acPEF37vkYD1l6NiiR2dMCnDH3WuJ92bq/2zb2aF7KTQzki1VF33jXA+taOopbYx31sCS
M86cqCOnRA1N46tBiaLpfraq8Hdibdxmfu8kD+4puxZSPhnDN8JecM5ggQiDZ/Wf3T0YepbJwF94
PInPP5dxcuaWnzPHZjM+upCR+GtE9pcS5nxpDIDLGLuu8gwx2upAoFgURY7Vi2uSFjJD2sH77jVA
719cX34OkMTmsKK4hquk+WDcT2koP4U5lk80KW5KI/7NbRthWM/veZZ8TFiCl/dEYJbGSV8DS+5i
Oa7Zp323FbUkRqNJ0eLpXghLeEP8TWlVP2NbH8rZr4ka99h92RiUubMH/rU1DIlybR+WZaVw5nc0
jgdAyc0QsVw1ZPcd2Kd+hYPLD04apvmU7KVEZwuHmOKVNv5uV9l3L4p+h6K8Q54yhLwxL35wYiTy
zJFDB9XnfmRvnpsPbEPY+Y+Oii+G491F8wIZ+i9Gr/94bvX/4Ln9C5ZZgDf+97bbc1z8YlRKVaD+
R7vu3//oX4nO3ieaP/2AUj6fLbhn/ndfoOV+Mh3zny25fzXeSvHJFQ5NgkSBpLS4gv9uvPU/SeHi
uXUs13IDfE7/G+NtIP/V8UBFYOA40nUw30opnMWR8g+Oh8oskUr8sdgYHTw5c6GQx4oHV1pjuxdT
9KxbiCFJRWNThHOXRzEUczFM2X60RbqPcI6ubCOdjkGFf6Eic7zB1VQenKHEp96biMZFdB/Y6APT
iWnqm9IABmDZPILxA6sijQSqfckN26B7/YcPSmJODfed8yJKgGAw0Y75T+K0QDvm7OItL2aoqRuY
wztn7bMZ6/HURvo0CMjx5TJpCbT9I2+oNc6sb/gg0TkYhK3GOQo3aT8inkTGUx3gMqFR3HphjxUa
KaKVrAcwP/fEo28tI2Nr9O1bDnNGzuJ9GMbnrMq+pXHwlDG0BglSfKsI3PaD+CGK4TmnR1RlPgUr
Jx7maylQe2zfzW5NNf71JXdTTlvUjlJMFSLskXpLS/PFHrzPaUlI0c7rQ6y9jTbTU7KIshCKw6z+
3TTu0uUx2QyHAoZJIwXDAcdSv2teEm1syyUm0alxk3viXW+l0ZNkDrMrYxE+GZ5WiU2MQJ88m0/D
ZD1uRIgh03E+jIi6MSSxo8+eW1gjhT4wImfrEngg8wuoPg7mzh3ug2krB1hEBt9rl9G1+GzRE10q
PFytVZrH3CuP12MawS1dqs+FEzznJfCO3iXM5XTbBrPHyspjeUgqaKfdyYerTF7B/jrkUXXTMifi
4DftEawgieLlpQ+AYeZRvanEZw+yPksv4d2xoSa8Bc+WkerS6Xx3QYdJOyag1ICKofjgSxtPLs/i
9Zg3Ixt3BmilUTBRpauhELB8MmpqdsjGGPhaxvO2A4miqEHMAUZpIJINwL3KKPiFsdI8+ZFdQ7BJ
3+B8Cjgg5lJ1Bi4uTnG4hRNekdIAywkaTbcBJ+cORKKs4FZZXAwbaJrtPVxeVMoyNKppOW239z9f
5oeFuyty4kRKKgAzRnZPuvDZbuHixfKSdMxXYRowOaCZLBjuQ4BxBfzzdmwC+yTZIOxbs/4ZeRoA
WpEUByIjw7WKY5qYBoJ9avwaRHuZe+kdDxKmi1oh/lYY4ugCaQ5ZVzan9DUQkwaqFVgn3EXE3NA3
oAQmc13do0Z24IkcbD9ocRvdw7jLqgABGd1dk4kOmOO6fhK/hN6LyqGqNA3t7ZHbIOmS/C3DSh1m
qzDhlOAnxEKzHWuKsOKFleukuIR1/x6FTfIou2aPDdGkdmpLqwqfVg6cIMrsZ+y2BF4joCSeIsGu
zRr3MHrCOgWMhpsKNCwlIrtqCuxbOswPJfzFNZTT26EXgDdftcevDuIaE0eQYVbCes9WCoM5KFog
JH1N2rsrBv888BU6JI1a2PHJd/xT6ulnsJf62hSB2sRDamLUsTlP1oMCLJQ/y5TrgRP5kT5fDhX+
zzJR3ql9yUJG8SKGA4Edodn4oMS3fmTdUuK393q2uVNL4zMzzGZjRS3YSAU3eMqZPPcOqCEKqsr9
AoVOZP/Rlh4MxF3qFNGTmclXzhv9AWbIfCpk0hOEZrZS9bgqbS2+DzUjK+Jgw94Kg5Q+n6jYhlQP
k40O36k8as/xgB+eXTxZSXaRjgx/4kOEiJw008PB/L7CevZc8fS4UWBDDrl1t71Jnjgihm5jz4zJ
g88V0EV3Oc8l9c1o4m3BqWczzXDDMmk9uiQ9pHZy1WJqP2xd8tEHFG53efV1JvyxEgOUGU+UZNpH
ri8cBVA9qmxn01y5kaRrHZ+OtBh7NP5+4AGmSMJ7XYSPHN3k0o4gCVzcifs863Yyq8F0GWG4UVPO
7NmKbp5Ac1ZVxJiiH9/M5NkvwetAe4WOxg2Cw9Cf9pMgO1Y16aWYPSrAJMzvcDhnA+JOkJrN1RJE
FeSMx8Ntj1SXoiVb6a4KftnLAffPS5GKjdZ9uscpE+w6v/3t1hdXm+MbjSvGfupwaBpsn40WuV4m
s8LTrH5MzYsDYMmqx/kUCf0tM/tzFdvjoccosY7ysbz5xl4rbPzkTDH0CUi/ppiaNeUv/k6oSAG4
sy1OyxZIuSplmt4iPenh8+RbC6KVoUJSNaSxZMGo0lz8MPNg4yWrANHk7o95huGcT8M96RuTGW3Y
7XnIs2ppALWjArYqsb/ti5ncao4YFHEUhPRywu3z03P6FEGVKETGdCFXyZ56O8h5Q0J/U0SOMhNY
bFLv2bDFqUZJ7G2eIcgYcULbSueCT5u+OCN+At7OYOWnWbvHNHYrioXwCvcrE78jy/hCWQsgTXMC
jABvrovdlEhpZ15HFEE3Vck5DADSEF47fTSZ7e3nmmmHGcRAP4W4GkMuTwM6L2vcn655VlMrP7se
MBut9LnPELsqLDZ+7dpEK0r822F3Fz0uzpnujZXHAGbpFxU8VwniJ110C2LQPm7TcPTJ35DO7Y1s
hvisZn21nNI58fZi/Und+0CzDoAc9bVbaguzmMi0Np1yF/qVg9doJoGuspoK+xRPi+0Vm5ufs4wD
eH+q0zomKBNJjCxJSclEWUD/g61GXwJcpsL9Yo+IQgYprw0O53znBoqeYda+xEFN4VZCcYL7rOKe
HG8QcjtwoixUPL5kmoN34HW/hqW0vRu+mWwcNvSD1auQuUGFt3CHjIXpZOouuimBMNGTmQk6rxq2
ResgCfSz9zyaAsBqoDARzMM+U9XZaAL6/jyhUAdpXqz8eMsFpu4pkGdA+xsfH0SGT9ZaENq45Y5h
6MDjLu321fB48oqmmHdo72JbteVHJTLSQcz0NxazwUOolyo9eks3UTwX67bDOzWkRvlDRfN9jJJv
ecXxMxkgM9eBKyGE1+3ZhvTt+274PmgYb1tAGK1u9vF35ubJKU9wGNKb+D3JB1Y6A0aKM4fXYqjD
mz1oUpkclptJ1HsPANGmI5ZSFFV/ymi+Xg01wloXdgfKv9610d/hzZxyN47BLjA1nsIwuBlf/dkg
r94e2Od6m5ppdkgn5EHFyt1BVCqf5qb/Rtci5EhHfhaqRkdzI3nvlfrmNvi/HA/LDIrvVpo1JFbP
epXOeMmjLPrIiuTdTafqFznmvcB3f7cZAZImiZmK5NFLudBm5Uz6k/PDRldGfmmcBs6fWd7w1tjb
pgNSk1fzdIkr28ZFwv7H1x4LBRsN9tnpa4gN5tVTF2VHXJQyvgemOnFrok01KfqMX/jnSNDSPFjP
OmpBIczAg2dWbyfEXRGywYweAVs1nnYTjZ59hG+KhEKfjPZN9pGirRh+UjQSCcNL3x/msiXBLutH
mOkW4ooRHzuyuRahO+LwbEh+p1UzPNmD2S98gWndpFGH9bmuNnkmfCyK6OpB132j4Sp6Zi3JbXGP
yMtTDNAZ616afGEatbt4YKW0J9WjzLcmD3wiBsVsmghT2O8ktxLG3PRplOHDg2uyrnugPeU4dnB9
A5B8Yn52HYdHapozlnCrR9SW4amrYeNGgU53eozXMS6BISygUVepe/XA7eSiE9c5lP1ZWexMKKLA
vM3O7scwiPXvuJ2sA3ac6JB0cO7CJUXiGdzQYYBSVLR2uFOGtTiSRvaCkZ4OFqrsprbgSE9Bhlah
VHqqZznuGkY9xH+6FqDjOqMOb40aNj6swWYOIvbSp7yBLcJax1iYtoIT0dmd8V84otCnmgWYd5Kn
QTr5zJoaVV27FrCmyDzx0lQBCFYc57uxwoDp27/9JPnWVAx/LV8zEE3N164Kr7FCpMenZB+kA5wK
GWfcBNSHPinnNtZ6vufIXqupMivktlif/rwEjfXOAhrfDY/FF85U9+htHt34hp5CM4QlKNqliaaM
vX1av7scvlaJtzdt7rjWbOptnWpjL4PiZ+qzCSmK6R43oEj7NrmAHkvWsQZQaeb9tK8Ll3EJxi6a
Mb3PmjEAo55ebGWj5DrweZNm/yPtE+MpK1N+HynXK6UGA9bToJYXv+soojeYGaGFjW/tqAJu59QD
Ei+GPX5A/fB7zjyMUYhMmeVHpDt6ibzgrc+LH4Kxx9V07Rc7rL7FWTZfozS/jV00rNqq4XznQoWz
MGiaIS1ncTMyUqEn7TS50t/HXuhfEHqPrpV8llXyJUowj+Q6LXdGPourBr41dYRq/FFvJtZchH73
t4nJrJ9rtc+KmtGWlcE468DHTx5Utbnx6L72n1w3IaPAhORSVHiG/bL4HpsW2ATOKMSaPNyQHeSV
DjX1PLn119SyS1KdA/WNEVk5P5L0tqTPTurSkwFsjcJYHvstmuo2b8jME3UjxFfjUS9B6ACGAArG
0PBVYV8+U0PIp1kCtBmxNu5pDIA+g8d8m9UTP1SfniqaLdkhnB0vpAdwwZZpW52IUu7YFIwX4xKY
k3lqAc4EsaYWkJKmLLeJ1buUmvZ+LEHak0dfD5ZkGKlmc5enboxrJH93ex/4TQ64Z9BZ8oP58kFg
pF//0YT+I6H9TxKaHxChWfIz/15BOw7fysrYtd/KLBlU9o8q2n//6b+KaPKT6wiCCL5DQpyU+N9F
NPuTdDzkMI+Jki+cpbLsb+n14JMkzRPAK8M/5VooX0SMuvj//h/H+0SsyRFEQ5DZnCXy/rd0/f0v
Mai/kAf+Dib4pwC5Kf81vu4Ejo1SJ0wR2K4w7X8R0eag66MW6x0Wghe/+1ZA1ybfNBqgD5nTNyMV
ZifPc9bFzIDyUJvv/IWIKDxKis8wYGyC/qOiQYWpY2XordV894Nltp5AnCOIIR8YnkZ193gY1QzS
TDrS6WhpgLrS1gtVl1CO6vJ1GccX/CaVI062W8Eh7U5x6oVIK57g1JzhE+gRFwwXxDa9R+nBR6cz
22IGVQFMw8mI9E2czslnUDavialvkr4G/zsIQO2GcSR80yCJkGvl6dnvy7JlkEByxpGvtadppE1A
UDkjJoW2XxeQv05OVxwb2NKRelJlqFaigkYvlHUiA+lsM5JQZ6eqj/7eSjwAMxN6j6fEjXFYcZAm
82EqUL6TtYGuNaI74r9n/YZIeEjHgK6OajhjUQ4uJjszjtnRbugcsffsN0+I7HPdjyugCNesD+lx
9BCr0s4jjpB0T56U7nkyNabjfsBaKp3f7IHHdVkYMTbFWlNZycts+9sERAmT+nVWG3SZ0ZtVZst4
t/aqj3lqrbUu4DbV+qUHfy1G1IdxZs0IhH1N2KpsBDukVWWG3hb2o//E4B1ZrPXeRWroXTXCLM9Y
jHeJ3czrCfYKvNnybECU3VpsAi4kwm+9LIKD243qWpvWrkvsnymx/6qK861p4x+lj83fcuHAsylD
safRGt5mhsedA3ryVHMBjMuTUPC4ZUdmtWz8hXmqMIEQ46IjFr5eohxyITj0OCn86LQxHQqrdZ8m
1zwmHd5Vq4CKiwCavmmKnw9ougjGwZi+GZytTsXseiuBJnm32+RtnFW9t924uTlAAbbsqOxnzgwc
wgvmzo2be1s1NO6adErw0owpLACOQ1udFd7WHa3narCJb82QrCjYoX8m9u8T0NOzK235EmtjhtaH
IenPL+mwJc+BdrK3adRa+Uc/S82DH2bp+1RGI9R65C5d0EaIELw1cbWvonIaHhQA4+w7BFdplekW
WnLevqXeqK/dBAlzLoLVXCcgtRL6szLPiy9z7lw4oHHq6Vj74ygCwB1BHAxGogNQEX44qipB2htP
nlnX52LMEZuJ2zINLJJtAc/faPPiOlBryxKHLNpMjJ8avIC8C8xYZQZpLfC8nXJwNfbw2hq29Ofe
wJg5to040Dkfkg4y1WsLNO2U1D1dECUpdw0rnvk0Fo+jzRgXLcef12hUB1+jVNbAO070aDTsbmoB
dWypS0B5dwybFAVdG2Y6WDsZ0QEzGjV6SGJv2RRh3GZO5wWDtQ6asLyMY/HFCpFkZivEnJykP/LR
zo81BiSIegYLuyBUhd2MVIZVUiPXP7JoGs5jKKJ903jFLYX902MBQSrmEFcZcNemdGPJZn7EAIg8
H4B6kCcG91uwsYFAwuR4Uqz9bIEN81Fyqz24FUmNko7icCO/CGCEK3+ILwUmtC3B8O7DA8a1bikQ
NMpqw9U3PhmdFayLIrG2aZp5uyKa+fEJB900lud1vsS0OIjekqz/WeZBeVD5IE9zn/V4hJsS9PVJ
jNRRZYhjGLW41y0xbns13eq+iyDgexCw0lZvk9zVq8D7VegkPUNlVQn/I1QBnM8ufDiT7Ngln4G4
GWD/M0lL0uwnty45DqEh1+ZoNQe/i+6UQpP39UGJRhBKJfNWZ1oX2jWuadduSb3Qz1GF05ey3xMh
vrV9KX41XAaxEawpG8QfK1P3PKoUaEI7t08W5ZqWVvd+LmHryTy7EadEl2IyyYHkniPdrZpGnQAE
xo+QejyWJOdVjmn70rr6a+jqjSpgvVtGOd/RMbHxbmQ75ddhqjDxY5mkzKAPtlGr8dDmnrt3kBvo
yFp6hcJxbZvlXpZIYYR4prOG6HRzsgSS8MTqV6Tp2x+fesTwGkS+WhTH6DBn3cUYQrorfLqR0lEf
qcfszuTE2QhX9lZO+SKcTvE7OdqEHJh38iz9ww/dBh+O2YBJitrbqANsuVSnALmrdhMJTSPix6v7
JDyhOTpPMezIQrfdSwWs7tjM0cGP3O7Z6EPGzG58TC6FUeR3q5h/+ywZB6ewl08UdBtAA4jryqeM
OYavpPEv7fCJtHVfnCusABC7fgdSdGh2VvhoTfsHRoK9Bjr7INzIsVOln6mM8dLSOzkDOv4IYwnL
hEXLRdTsJ7CJhkYRTRiwn2KwkSuaG8FBdzh+mjzoT3ZKkmfCnHoplyePhfFo6AFUR1W8syeg0hiv
eUM9B6BsjGJoeCnNmWygk1sfmkeeh906j0q48nbxw0sox8DoY8MpnJLTqKOHAxSZNrOxuvYxzunC
E802GkFd2gYhrxljbN3LkNDLeCew7J9CAq99LdrrJBUVrmVh7mg4lhsnZMxilZM6QnVkMrQLY2e6
tH0/XdwAA17uBWrfhqX3KDLmg5NEdyPnVZ2Y/vESWdUpjguDIPUZM1uNDxVIpq9t91nUQ4DTcB4p
Q+igyXWeIoKa4Rq2G5oD/Thn/+IPgPlcvXf4PlpOHc3mfHpDB5c8pfAhGEP7pALH3A0Vp16rxAs3
ey7ExL6NjgiUzdpPveRmQavWTqjpSffkVVtdsjMsCXcFes1Kuf5wHlojO3kGXSgjvnamKfJipoe5
2qh0345Wi5+NeqnAzc9T2Pc7Ewo7q7K7cSy41vmcweVvQTPaYcDPIjH1dj6hkSHxDjGt8QSkWx+X
qt7peqzXtpwoGOLKohx6rSo5n1vuOz4MxkapMm5GOAfcNZ4N2oQvr/Q5obhu33gCO4OU5trsJwMB
B6Qm8fKrJOqwC/vfOP7GD2kBRURrYTani3DdJ1NxN7riVtNnFqAof/hE53hCG+a2LSBVZ3KEoZdl
D1jY7GLLWh1lGWRv0rwaESUS2PydVQ0R+ZwCKaIqz+ypbHSNmERZSNuDauEadf50EEvFY7SUPSbY
q0DBL8WoGNtaG7d1WZtvWeoPjxQN92bSGxll4mqP1DAJejK9zvI3LqNmrh2CCPNSPAlIsLv02noh
hMSFTztl1vTyHC+FlV2DsD4sJZYmbZbExeiNsim4LJaqy1RQeingZziVgURCH+acdD01Ds0FS5Wk
Hi63zqYZm1sl0mdZ0d1S5qIE35p2B2+p25yX4k1IJD/cbugvHp2cwVLOOYxetuPgH2+SxJieNG0t
VsqO4M+LWZnjjvcAVnCGGbLDLbkzjGR+jqKenMNSDgovgN1GtBSGhvQU9BS6DMwrdnQDlqsKPt66
sXCyi3keDzqnfhRf9IDqld/KpZp09IMvjVcbT0V+E0t56VR995Yy026pNe2WgtNq/q5cCk9V2nPl
t0jqwumDvUMvqi9wgduTZX3PQO5QJZg++SM1qkWFXd2jWdVdKlaHpWx1VKTo5VLAai5VrJ13sQxf
nLxY3ZulrPXPdSaC5rWUFLky+2foS96dss6ULq2l8BXb1Fe9VMBy6vqSLqWweglo8fk6S12sIuPS
u7V3KY32pHMolFrFJ509N36Y012UvHtRSqej0ekjyt8hn91fPNkdWoeoqm2X0tpwqa8dA4psraXS
dlzKbUmXwcVZfsKJA9QHHK7nainDHUzE6TLD9CkWg2ZhDcFnxaaO39DxpkSyPXaC+S12brGDTMAM
xueQ2VHAO471dcqy3SygOqUjiaRmE3DHxCD5Iw4JRbJjWgubBgR/nF1U81JF7INjuRmGYu2mzcbL
KsQTqjiiN5x99M1JCHIJVPvgwKjxqckOCt5BP3KSSGjrGs0v2s+v0Bm3AJr3ZTvRQ1burLN18Kik
AaSwg5oB7mjeTIIxhVMfstl5MngUmcmLLby11g2kcrUZ4+yYZ/a+puMxk/TQUBRI0uAhGnHtKPLF
phHGyd7JubADzM415aEkwmSw/LfgVBkRoHXQC1kNPdY5RyYlbBK51OypWDHXNmPgCQqzdMUxh+sd
GXQ3imhrMtcZrAg2AJ3AW49WhzLjlGIOmwwml0OPGF1kh4DioYUryRdJLbZd3CDdGhvQzXvkxmeG
1bsYT+1C1YzH5IhMsdQqpd676nF2cC4eHh45vwReoeN+VXjkaeKu8ldVjHjV2lWK7wLbukvjNUCl
VZr8JlxKmr/fGey2MkjHWLFAtGNr3JU/OJv/iZGQdpZkRvG1cOd41WsQMuExPo8s+A76OblodFmU
NKpUoipfGyAH9Oe04/xnfevUV8hBxJRfCasJnugUatjkt896wHOePUr/Pevu0vgZhQrdlpYT79KP
7xw5F3sNCXi96ejRmc0XYT0K9Z4kjzH+bLW/gnmXt18wxdf2+0w5gs00rzXwdSQfEZkN8aWCfz3Q
XzhRX1IoF1L2XfZXMyETmoFv+K4X7gg8JpIf3l5Mtyi8d9GPSkLq8b96Ls2e1soJduMLJYZ2zhDt
ZbY+5+kv1/kWEGgLrTeRP7BUdtNrHBPL2nXjVZtvjDRXI9MuLxFMFiSSBggx/5cZPANEidg96gIA
CeG7UcHqHn510YlTLqYi3O99BvHyc2oWPyUT6SJubx0FLUifR294TYZx5epmx2SEsq2MGQLkHB6p
mm4P+FEoMPj+R3JDuufuCgD81dfgjrEG30x+agJzv1xKUeVuI2yPdjmu30TYslvi+UxKE8zEOiQv
B7W652MIwPmzq3Pm7ybCRJ1zFIu4rxjEtQkDqM/wKlb5GK4LxoDegNkTxmuYvxY+0OjbjHeQhQ3F
3jgH1c5tts34O3G/Ut4w4OYpUBmUByndp0SXgjrZh8ikxiqk4HPu8R8SSyoqYraDfHF4ZoyI3Wn2
NEd6BRmCAJI/7zK8th0g0OKJESyGDMa045UxJz/MpYxep/o7SSjD/cgx2zrF1zz6aMxnM/k52y+C
Ta0z/JL2uKqdFz5Oe34t1GOoftf6a0qm1j/m/kaxLw7fJiSUTCYrMGGWOvAXyfWjby8RDh4/DpiM
dViNWaQ+00KM6fo1jd+r7X901v8vPKgJpwg19N+rrGedDP8orf71D/wVC2p9YuiAGmZiTVywU5D+
/oIFtYJPTKTcAKEKcyCYP/4nf3Mnmp8kT2IL9Ji0xT+7E4NPJqpq4AkPkRbJ9X+jq3re/4PDpIBE
SEyQlrQsi1X+n82JCpu2XzFC2HgFJIGqS/dGPaQn1/S49MaMmkw9ZjxODb2JfCd6zOHNbUz7qCqB
BpJav2PQcHB1pWB4FBHSSapXIkHS7KxTRM6PNJ1N6baLu8m6uVVNpWaLzJKnnjh18SgOrcYpUssS
t3dW/Cyp/X1aTsFU69Hq5UylxeZ8jA74brJNZNKijt0YDRdsE16L+DQBEiRom6sHg2cWlF6fneWl
V+180DpNqP1SNoccHFXzKG7uoh3xgfOy/FvjEmHuHWufldFwzVFfF7L1+59fwZbytzyD+M0s+j5M
3tnrQutYG8i5ec1hR5IQ5pxGMKZBJKLWLCPyHloPXxWnNIgxvOXdV6OqvXOcXpzYhb+8+KdmCjTM
i9OPeC4SX1ONRn9rTFsG7YR9cCnF9OrHgziWhuFc2gxDg+OoFtVSIQ6pxSqTzi4TyybgMEX/xUhD
rtm4r3AUTHDo0rlPgE0gbxjHsQl/hqL+whHsXfnY4SPTqQ6uOe7DtLYOPaiLk2EhxZX0urAzjKmo
7t/c0KX0KyWYEDHg24Xsyh9pR+3nXFP8zodWpvCJgsfcKnWpcLWtu8gpTtbMxLW0IueakMJ9Kid8
n6l570U/nOPWzZ/LRM9PSA57f5gYoVNI5OyR4ZksyfYXK4y4UXD1ZBu1wIZX4N2niHGavUfbTCe/
d8yr7zbUjRWIrKLrv7uNTL9MEQASSdCnjthc4ZCSboLgGjUsA3HUfuFAozaV8qbTaLLeEotPDkUG
U7Vsvsiyrt+aoP5QohBkYmgN0xl+TVKh5b6eqnxbd6wak1L7wIhIoDPEXTUFRSFGqRwAa26xdqwB
fYL0CdTHmTy6235PO6M6Jw0IQssL4ydYjuumsYDom8Ob7UXZ1YIu8AIUIF6wILDdrYHxJGdUNmgm
VQginA5cHATYLGKWVYba3hrfLCIwm7E2aXATdnzxDUoZfTpW4yFOLnX4ksSwmIa0frOBv65UChNp
VIm/863ow2JOnOkSB3HQ3zLbh/Ni9RDY2HqWeijOjoVHdixuyBlrVMdolfZtejGH8lYP7GSyIjib
lgUQHNTWxhaNdQ7G4NCi0pO6Gx9lMdEzWLoH31aUXsRZtLEHicYKc/DgwZAgGWUTxKzkAc9wh25m
tpdJe89LvA4owuCBjOhezepABlEdbc0ZU8gSEneCzsfBgAB6DHXcabxyyzCCdMfEBsTtY5pTc5tn
AxGJyZopUhJvQ/oIewgFrRtRLjJ3J8uOf3DcDRn+485tguGBImqtVQ3iKU1gP04cNimIqAHW0Ger
swHwHxGFlZLTj8Ipwf53Fos3EN6tHugN9IwK7E7VRxsum3ZjDeVEWe6H5ZIpa6b+yUqTC3nvineR
BLSfHedw+tV6CH3uhI6UeSFxLm61puT7AGl66ql/cXKgXI5D0lFZKJ4RbS7rxg0THMkt3HI5kFVd
7GkXLksSWWNMRMkT8a6hQt7ppLGRxJU3YzK0p5ypueWZ3QfXerxRZfyRV+kyPfGf5kruUGJwxZaM
taI5Q9+K+uQyTmyfB1x8TYfJoRD2GxUSFCPPtNeNcN45Tz+sxh1AUH1lnNXcCrqT4vlzZNAA0VE6
dMDE9NTFUOH84mhMWbM33XuWBL896i1WjQrPEf1va4bZb0HtOlu3nXZI+e/zUP6ECM/3grtCMncj
3cE9jM7XNo8BVU05Jqciei1asFVpRTUwCHnnOOXqPahNAiFtsPXkFDIDSij0QQNTFCoAcTkYMW2v
EQVEM9Gd/aDdNY4lVAufQ0QLI/n4X+yd13LdSpqlX6jRAZsAbrf3m54ibxCSKMGbRCbs0/cHVcX0
OdURNTP3fcNQ6ZRIbpdm/Wt9y8ltWpvdE8Ow8bQcxLH1TUtThRN77Vaa+e8s4k3T2ktbt6bVsm+R
ipc+QFEgls0+TvkoZkBGEw9PL+w3ej9oFq2xjvtCbTLJyzBkjrEucuAofBTjsyySd9/JKnhvvNDt
MHJZ6fvsWIU0VFm1wSCl+xCV6Z3spjqBNTF2E86tS1YKdP0Mb0Siqu6Wl9O9FfJcWuZXVk/ElOsC
ePUrNefMxSpJWiolMzcy2qTEfLbuky3B6fbtLTZ4+KqaCT46oziVJJ4S92TFpEkT5mM812izWYBH
EzmCcBPLaVAcFd3jIqriHzLuHjExuXt/AFukIju8BNIKd7EHe0e6df4o5dxuEzrVXCnHnY7t7omn
kX3LhbtbuUm7pa4F/19lwK/4swwu9p4+7RiJ1otrnFod4uRrOHhXdqj+PLPH+8X8UJWE+PHu1kji
Znkslf6pKk3iLZvUHqwi5N72eZ7Fbq5FeTSL5odJzACDHW3eGTaiIS+ukJPVQ2ql6lKlyY+mWUq6
41k/aZn8bjx8Q5DsulXd0mHlysmnw4yJnvcrTjP1FMahwtvLbcTLmmI1+CoE2IcxsgOaqiDQ3csB
VzaX1vnZa+m6UG5yyMiZn1Qf1ydvDDk1jGE2HTMQeYfYLXq6md2V060immBuSOfBwWzRn8dx4tLV
o6+XQn4f3XJvROLb0ETtTeiovYQOdnrpMDaKlNz3IBr2XoKZLSyni58hZc+jHZ3tPs73alqcVBYN
4G5En+2EkUqk8SVWVMPi1XG2rYfcjC8+PY2Tld8z3XAy4Nqzqkv3GQdLeGyZG7YNztxY2Tctg9+E
PJpzt3yBTQuHOZq5r2GXnZYLZ+y6xd5gaVybGP3PPllBYm8TTmDW0yAO8b1PGIuz3jiNgbZftS6x
s/mS1lKfimLfRaVwy/ylnXIQMmKpquKP28Vwgie4jI+e7X2Wlldcptb+hT5GuAJA4D0mGXPvR/cL
8R9Ile11p9kxBUw7olxB84TVZj7APMj2WY7Kydrch7n84WTGrY7j7ChDNIO6LxVAn+xRTgNWZkNb
+171R9TQetOFXP67sNKnCqXH50RZ25Zzwj/5GPhIiVhZXSo5dfeNXob13KvuSjMexixnDG+1G71Z
pe1/YsfjWmyEzBZjZhIj1nWbqAzoMeXtnM4mnZJcNGfpXWlAT7TcGeONkOBJGBXaLUAod/kydKLe
eqi/J9ErKHAjh5FklMnbiNvqwGSBPo6p2PQJfjhkanlywox+1fqbG0UV9oikvTWLfKYgAkGIin45
c1YdDT3vMygdJztjHZ6nMj8YM2l+YTt79G25j8PW2PaMB/LOoZMjV99wI4xXGkCCzjpzArzGJfVV
3VR/RgF4g3JkNFyEk3H6xx9zSvpOvhixOwjA9bkyiUc39KvpKmKBZHHh/UgrWIH2d3ANXlt3fpBD
lL7lgton2+/mh6gp3ue85pVxYhsHgWOdzbqmMzwpWqLzlgTY2dwHT3RPTPL6J3q/ym2DwshEMRu3
FSaoXRLO6l5a0aeALlyLWR7runnN7aDamaOzs9BotO0OD9B9TnBoqldW04bLP4QeX6bFxopYV8uo
p5+TZi/WbHYlS3drYVOBhGVsPw8ARUtbUmYbxyt0gRWUtnc3S367i714NKae1Ac50WS8xp2K137I
sW5U+e/KTEGBtRycyzA/5pYD+wgJfdtmy3nWhmQ2DgFQZ8JC+N03VQmjBSJH5pfpKiKqvR3aO09M
cpy79AB2qLgkMbUKBVnyqQjMS0jsY2vHDn69Otyrssf6LDJ+LPwLm845E3tskELkC5gGbbSGVBUw
09oZcUGNpuw+oyKTF6ZYCiK5enfhehztdNzHqrM2dY0U0qK+Gm57w14BGYsF65T6d4if8NSbCE1u
5EGYqbPv1OSfRhAOy6L73Hu8U6vyPVI8oEl5zPMXGbEM2fEHoxUENdTEv5tobsoxRoRm90p3i+DT
j8s8/LObMnIv+h0TaYyDE3l1TQI2DsZ8F4M0DRbgDk/QKuMUQ6olu9kkX5XKIeiiSuV5uYxa2HeW
lr4hYqhMQSgz5hFxxS89YHF++8tAqOZ8nP/Mk+rCOXlYZX1M59Q44eIpfrciIntL2g97Z/cO22Sf
ZEOxIX6FZRl+MPE3qgTH6zioXeaF9Vnz2VxbihzAsCAfF9q3Hx9ieMDQv2ISzh/FmPy2O5o6VZL/
DjrtLogJSIw50Pwpc1ZlFxCf9nKOTR6WRDFvTBczjGyJiI0TS1ZVL/8xGd812KQSSkPHM7nyJz51
0NDeIc50CGHVPDxlxRgwU+RWXwxtggA7vg91hghgxq81Lx/3CxvBixzvOIQMkOR300BdZPCzNv1y
ASgMu4Yo1Nr39StWhcCmphCT4KOpqWo3i2DNKQnobjSxsbgR+0VCtHn6nmgeskUPMW2s89q2NmUB
EUhbA0djTWEfTWxJ/DC6tE+biLqo6yZSKm/RtEjE2nCEWgmDdgpt7BnBG1Cah/dSsngEAVc57U2f
y93U0MnP3FAsXtaC1bDIRy3Dm3aG+BBX2Dq63xmOfzpBlyff4d1uh91qIPBOE4RBH5D8ZIMdiObz
/m2tAYLBzAsNvg+fcB5uk9G0t4Ya3zHO5JvxnY/PkgmHBxAb40fUDHQQMaN367fRzlqIp+BXKL70
zPR3RGbR5hoyi2HfjXgRjITeDDU89RiugZzFx7n1PrRB0qC3wjcvSI58TOW+yMh8dY4ihseSAGUa
fxAMru6X6Y1fU5cQPDCsK0XHz6UHp6Q3Md4jOfF5C/GSAS4byvRnBSKLRaP3Nia6z07CJuNY9iVi
8BBzgfYZlODALMdnaKm7cz7DF8hHNe6HFFKWUcodtnl8SxkCBaYKisrTsjkHFeaYWPIOj4uQ3PdP
RA9odJNXH8ppHydtBNutvg0BE+pMEzaZmMiB+qSZneGJmXWnJIQNWlKEHVuspbXJk8oa8ZtX+6i7
mbzW2FzY88uV6QtmcCb4vBkPvPSu/RC/1TPUh5BT9sh7Ac/xrkAlgJajdlHfJAS7jY0c1Rujzxvl
h5vY03vNzZXkYHqA9zduJfYpdriFZkd59KCDdOU0M8HRNvtuVuVzpy33dcIusIqODqn0FycIH6Cw
004mmO/WHshLRzcfU3ZmfFBQTFyMfDZBe9WUstwDGV5YQ6a947URPc3eF09wtw/JXK6yeXD5q5Ru
aZCyG8sOLOSi9Lmu/btpusxobLvdQb/40TiqWHUh/bPSfqbodFdiHvE7WCluE7gbuRD5ojKytqVE
tmmFYMC4iE4ukg1HsOSasVgdeha3P6GU1D+y5j2DNgwOwrOSXWI0T/i8CBFZYjMiFK46kmV4Zcav
moLPQ5j14RmcyHEWU7CiWCdfFSXJs9KBWGTYzjptrekA05MgLZGdtIup7CxTnDUBZQ1OUxzDqCWp
kFTtui5R77Ly6nDTAtzTsXSb2j91k7WRbhjcTWd81h6/biP6zxz4nRmbw1FG/YJyiUiTMZhNY6ze
NjPmdYbouuHsyfo0ASHRGd4f+gb3TjAxSYo+HIbRuPNoQCgbIpxiWNuKEKC2lbxo3m8O7oZtKbjA
+Y79pqIIZIaxELSq7jcQlfTUQrlBNHM92DI8ODwphrdX1fCVygivlxkek1J/mIFJyCp3eau2L/BY
gW573TH1ooimjDI7Do7CvmpQAGFoXIpzSBaq8unSmILc3tnz2DxJhTQR2rDbJN+USOTWN+MMOB3i
nyka3rt5/OyLSsL6CDik+OCK4aFhNss4KR4memKfxp5TX9zXC3Y2ORkWjbzNOPaHLpwnzp+UHydz
0bzQU4HJxi/0doqn5qVg9dqa2fAdooS5GSgB/e60n5Vl1T9Vy8TDxZLLALO3t3oPykS+ZNxCaLw3
Aub2TnpO8PLtXJW+AlBFx41pQDdwf8Vss/AxmKz4BkNw1za+gm7oViA5u5d0ktjMWvbhpBmNEyzR
dYFhlZplDhTzktrQUfIOyxMLTHexiB3eCsKKDKrSrV7sYJSYyM2Y0HcxSZMGQG38aisr2yu7THa0
oD/EZWFs4GrlZz2O9c5oXGbtVjBdXIVhMwhkyWWZq61bDlvsUNXjCHEWLWbMuMdxKhUAaxpZfjOi
Dty1Hzywi3LeNPwv5abJ2ZnxnWS5OFgyJ+4JqtWzg6PBmbASKj+gmmR7M/DTYz5wooeLZWM83SY1
cSfhOha2jAYRrOJ/Mvy/haCi4t5Cq2pR1i1B8i+0DWuXcA0DNVo/aOmdB+oe06B4b7l/PgIFMY61
pC0A9NfaaOfgOoos2caB9aOgwZhQxy5rgx/UJFL/bMArGtOEklaAAa4MfileeLzUXOQiP5v3jhzw
qLETiNqP9qPt5le3pUd2GdV6wWucDU9iIl1GTtDYCs2eLArlk5glTFfkmTzN4BYzP+72LfAfWpOY
NOLCbEBv0d8YjSI5u13+HgXZm8czNAyUQGKdeart4RR5KgZXMOF5bCM+qIP/NKRIP8TwiytwVoDW
gVXtfKWuczjVj2M/Give/M4qluO+s1MS8FO/cQppnovZUEeDXOn2tch6cR/GEdCqG+xA0mAoT6V1
rB0pj2HaAxLq/SdXBMHjjK49uWN+gvv1QDgyuhnkpOhJiHDMOml5zpKB3y4dxS6LQixRWq37kLOa
1+AobYnv7xIf5nu1jeeWeXfmvSGITVsV9tgYgv4pejZz7ks6Q4nJwxddIHGiiBZfuQfBMTKOKe0p
xwC5Fom4euKUQ3NSQmlRxZzT1JRku7XzlBL92FDD2DqWoNbFFns8IhYuCI03sCiWu3dBWr8qsWZ6
5ZNrI1XRn8Hu2XLIFg6MwQE5yPCf0xBadddzTcQIu9GAHdf+4LzLfpwBhzv+avbzARGFUmFlRItN
jIZ1u5yWswVPPmuFODZUWZ+YmZJGFZ1LIhKjJaMg1PWl676l0mMMI8bNRX+1iyBkQO+vu5ADvWWZ
dLIXEVYyJyWAOxXb2Q7HTWM09yxqjzLp1BPfYBsTqz91wYi45sbFOug48wG4GTdtzQtMDZ+/76aO
Ypr+e7YY2ttMjTuaXX8ogXMuKhu+u7bHXS3IAoR99tz1ENsyuxQHk+qljV5U4nzEAx2UfbYeJqoO
uElRH9FpyP3myNkHr8tm8nS1ZT71GIQJiV4spk6olk+Px9po4zElX6qmdKl5MIxVY3bWr8js36l/
Bl+elJeQCtSVZ3m/LWXYt1AVQOExuDquJniISa/XFHjkVbEbM9lv2jGlV718rRrKc4D4GX0tXkmY
S/5WOgc/HPp9G1C7qXS0BwxhfCe9iXG2aV+DFCsN4JTpOM6xtYlV+IkvCKeBR2u1i96urIHGJv09
tlLjAGSWSzHb9HfmGU8tiaAXLo3OyelL6sEbabxDCSJdn8sNLmF29qj2uZ6GX0OCqSXFf7pJqPH6
Jqbmhkv+3KSAfA3TvlTsDvsAjYMdqMWjW0bPKD022p2fbfqZKjZkyXI75519zB2ethmhb+/XtyT5
XdrGeDJk3b2y2uGDXGze8VjfstLPt0Im/aFqumNgqef/oFolUCTM7A3f5Nzr6aHy28vcMC5R0RDj
MREQFxdd5UwejPekn34D4NWdIBCQsWzIvRnmhggaRoNqq6rq1hrho5YDKXREszoIt+6zViwvlSp+
SSfG+ly8W31+D3QL3KtCaPY9LH1Ye2ImfWFOyzAJrUOT11/l0ikXfFBz8mnldrwvxreeT8iqsIed
23En6UtOFW28FmFwDVUaY0ez1AYx6JdtCrGGMs41G7jUXPdIevWPzP0KSnWu1eJYEBn0h67ldbk7
6Ug9cPqrNcHZlynLhf0SVdUd47fSBEObxVUbGy7LLHm7kWOsX7wXkTj7HV0GY+nhyzGG1dC7P6Oi
JJqqfdgK3afHoSud4DKEVPumfjKvKsG7ixj1znmfS81RIpVfHhTUU+IfRKRwrAV0ukBE3jQI6Yab
cGOuJQMquSerwInRbtNDGqdQe5PsIwvKGzw9GgJ7wQUn3A8cgLZhzNJqUZbrtU+Dze9HaG7v9+Wz
M6ObOHkLX4bX8hIIa5vnHqU+NiKAtvsOUieI1M7OzhlPx5rA/MHAlM7NgQlO798QcSG01RtPZyfX
aUjW2+JXlpY+TPxk4wWAwGlhXoG2vcc5nyfEsGIf++0JSn92C8lRrv+jsjMscYl2NkPULOjKeCtn
czeWBOpK4ulcAOCrq3GpNKKyDc7HMLIbM1fHjZI150ThZEU73pWBbW4NJ5TcjcfjWIKkHiAL7Kuw
hpCHzRP521+76fClhaO2FKe0K7IaTyoxxwdhwWFL+pZEJaemiCZQtK/wf2lV/28Nsf9ATi1dYv/G
BZICqavp9fj6mxfE5IMZLP/yn3YQ5z9DUzgOdpBAuLbn/5+WWOwgvmM6QC4tx+NOY5Km+++cnQ1W
hZydZQmbCNxfYFUE7VzhWn5Ir6zwl+/3/2EIIcrX/K2VzHICE1sJECsB5MD8l3I0q+0tdtBcbODd
f5M2dU8SzzN35N1gLqVYOqRNm5iz4/n/t162fw348agDS2BDMR1hh3/ac/9KyRpoN+k9/h8bxi0/
0uHgdWTLHJu8vQnOd8FERy1AZiQHpE5Kz/7yUv0zcfjXhCEmnP/xwC0oYvwOniOoZPu7DWbKRrt1
m0FsIje01jS9XBQEJwODHRoWQuK//2n/SgRbHqvtUDOJi8Z3iFX+/ac1bT+wtUOZjImlrN2+2+D0
yTcpkvq//0H/w91juaYX+Kbr07tLXGV52H9BjwVRpX3bD3lYGUlhSAMWsp+1qaz8xapI+YIY//c/
kNcL19Lfn0rbsiBdkBXl/ePzNv/7z4yFJelnjOaN0Bjji180lTrHRJbeadIWEyjdGLsUN8l9ZMB1
p2h79sdfQAa6t8mmtU1JWjSdXtWH1nSLTS7Bc0yN05xrpw2PcVwQ3mzvtISpsx35rzX29aPXdofS
l/UdOfAndyxoqsMMT9jocYQWAiu8WJzIi5kxB3q1A1LxPlj9yM2sobXJpn1g+VItUO9i+aJbQn8D
fBrwMFSv5nUAiVBwOaRaoKDGS4pTZFLXZWpuT95CgyZdQbVZ7IQ3/BvIJcFXQhXLxg0ab9PMgGvq
oC9WRqKfZ3pjGNnT+RN0fXSukCDaylwnpPE9j6rZQF3ihM1eK6oVSqP+qJiXZylN7tOUy1tbi+bW
0hgPJa6GhJVfbMd7si24MQEa1dloOLZgjgciRPFoFiH/ctO+2QvewYYWT4kE7tm4VxkIreUvZUqa
gfSi2DRJaHFnm4xdUkgCY4mmDiQRzUr7zcKVh5E4l8aTlUACAVlqrgxpvYDJDtj0kgr/UGhe0sYS
uwlzfF6nwZYN0dphV0remDl8dm10mN1WP8qx1rt+iqDbhNVOO1FxiIQTnLOc+WqSBt6+agA2KQIV
12KAkoeQV+4LDpbgoaVzN9yQLp/0ZKqUuUU0sM+DkqOFhrcXrJ6sbK1rYVXONZQmmHEZLc4SKDZx
/StPiMo43Xw2SUbc5grLVuFB7O7dEWNVaRAXstLzIMwrYPIc5ieqFrmA6hZNvWRwZe61rynJFuNn
prJtWIbGPtPWT5MUbzVNX7lTy4NGEjzhhvto87pEBHUGRr8x6d3IXNW6rrZ91lfHXtKbZKYWJ3dX
PqAJoklNg0OZnCG5IyVYg6jq82DyUMTmLpDjud/5m9qiriQPyAa2lN8g+ha8y4Kfct4LT5sce1qU
OSuE1ht9yaaqj8zBVuMMe0gh7uzcoZrWVWVcqTXN3voIv0cagkgfm3ibkFblNYM03qnwK/GtHY1Y
0xEbxWGwRhzx3Osa9PXUseUJnP6KBEV/I4AR3APc3qBFLgVmmsufP/G2mo9DQBYMxvTaH+v46ODv
Tea5OHeTLM7Z8iehFY/Dfig91T5OxazO9GM9dg0kai07fXWZUruNGTFf4JLbCQ+NKkNi7juXcgGa
IgZJctitq/KTAuIW/uFnXKD42JraCqyLr1TJqAu2jwDbVQuCJ44f/3xhVcRgbJs3kMzZk939SkhR
O5QgJU3AehWk6kXq/NWOphedz9a2WXCgSNyYpl1bXIygDjZQVZiS+cZY7Cw3fuX8CLG5+RwK84E/
QwzCs5+m702r9Yk9/7ExiBBRYiUOOXVRTGkR6VN15/NRXyyppkNcOfU2dP3k0ENK2FLezKjarRNr
byTG0YiZh6dZsI5t4uJjH3wG/hQiUgTu2RwySq2RulkonGM8xKgOdAcHct7GtKjfMhvYeozWB0Hi
u88Bt5pN8zHJq+5IucfONRWhjTAmCTRYt1h43JJtpU4Q6zjNUCwXB+oUVFxQc2njxgRVdqLTfT8I
IlfM7l9iVW0RPnYLsVy6LkPhCadiKsSPcBiRVg0HWkQH/myKf5ldRBsy4WfgJ8j5ZOWXgRrlsMRT
hBevJPWxRRO9NC11xA5dXasmo3swaNpr5jtvmmAU2Ue4MZ5Go1iOBkWONuZW2L7IlGUrH3fmdubH
1hhfN76JrJ5KbuEjeDV8DsxucHHgzm9gsdGmYT8m4Ak34ILXpY6vSrvU6ul7hLW8SyyQT072Ow/S
H0wiHUY+6lY0GWnxpFlzIruZ4GTWQzse4bd8EZ+HTUW+wMvsz7YkJh75ebOvZ5bMNA0MXiLiphF7
1cmJuY1jX8XUHZXlc91QRWOB393QF0qIxy3dde6YHLwmJPh6zO5CzMdYZfMlaVBq7eHgKoTFAOtr
qcv03uaYNCNa9JJun1BKckGMwznUm/dWFqSu669CudWR79TvXA1mymNTvlLUKY52Q1ranQHXJPV4
/PS4UV31kvVJU8+6BNOJSZx4p+7cDJ+QRsfdGPhM502guuD/QKpbP0N7JFxP+0cq6TTNm+oJUwAd
yX49bPg95cVl+TX99ow/PjMOYWm85MwWqPLO1intIuuWghKPeDUrZb2LZPONixAOu8Qga66+1W4D
kNR5jauGDGfJNV3TK6EodDw349TsigkOQDsXb1PkHalwFS19XazJ1L/os66GHamdbRQv7YZu8oNK
3BngXNbCAxfBStc9ZQiQwEwm5wrTIlokgMXeah6m2n+JHIPkhrBfUjh4G6YuGBNN3rSuBypxtJxs
DQn/dz9Tu26OlgSxA4TU8zIy+OnBp1AD6wF04+a5XT4EYihpeBzm8xQChob2/6DSjI0cS0nkm59L
iyGwxgm0e3z3BOMymy5D0oqYHjvme2NN/wza/i5sJNhvfXQpadRO2qw9DHZYV+kHRnygdMVIXkwa
vDBpm69hONyEp961/yEtdvUm7ehY4zmLGqaRVDJ8Spe/XrCAZPAmPJlBs6v9eU+mo3epWCENBo/O
RDUu7ZYLdCc/ggbqF83zGyY5LIXkZoAdwJGaldy1g+8tsNQlW6zIjBu02fltcAgwar+7tBx6nE1G
mknW9E45z2qyIGOi3z0VCaUDbF9cmLnPRsVnv7AMdZPkH22jD4UzHsuuaR4o8mgPsusYMXf0HTCy
p9J8xM/I2X3InysToHTE0XBt6zLaDV0ZnSbBovhH06869VD7dJ2hN+aXyV8iJH06k9jcmWbKXFIN
7xFn3hVRVfIVMejVzMeJWN9xGyxBRes0TCIgXtysXOATz9G0N9Iue5kdTZNsbIX7pBTVdTwOfpCg
boTfGiNsd17a/JIl/Tsic97TYW7uoKFoActZEXDVgpJNvVPS6eAEZor3Bq01GJSqqpAvhZozSKhR
vk+7Elhw4upLLtXPEiLJlkZjeCFBjxDtV+ajOSkAha51LKmYP81D0p+aNoUdVpY7z/U+HRxRZ40d
fD0n7FypDumLb1h8pZ/2G1PhKPXziVog/6FOBnWzg5/uDLwpyTJnbdC4uy4ziOx+EDfbVED79ZPx
MdGtcUcQjOnKO/RsEns0s5YtgVx0O3gErKcCCu6ipuLkWyWBl13TZMhotmsf4n50uAtt/py9kOXS
M+bB2McMUBRBdWKh0Zzv2+6EBtcR1bFYuYfkjOr2MVsJ8QFB4Vw7+r/jcjwHjfTfMaPdJzxeZ3vo
i3MxqW2ipvDQTbjyRMsy4KR1e2xT+eShBT1St/5qUZL1UsNi2iY9+lIfH0zvd56K9qDGptoNRR0T
Gp/NS9l154YqtpM3dVSIROaVJZr5SGIkZ7gx6ZkxISi6GNfdaFfXP1+wUJNGrIJfTcclZEjeWDLM
fbj4uHRjnSWiTx8SGpRO9qQjARzEBwkydEyILHomYqduF8+geSW3yyha6odZmCmZ+ukb/vLxZgYU
DrsCLwCWg755y2T2ISkWpNUFNIfZUTWLI7CH6ecMF1e2byEJ4XMomXHYOsRl0OEQH7pjBVdmS2p7
okWABvqm6i5acJySeBZrhiCrwlcgeVvaE3DEEN8ygYt13RMEyTWl2uqhyhprsfkeep8TZDbDNbPx
jPEBxsYg3FWbFe9mUAJ2iPANREL7Z5NpOIGyYUWBSbBlKgBAB1N61bMzVvSjQn3xPeueySW27WDl
Ugn0nyG8Wq1o8V7q5hjDMTxW87QHO0Uoqj3WuHo4BcE6yDxgziA/Dm7bzc8RwFAobdiyAgYKgAgr
Zw81BNQxZXo/2rb5MCbuTpmeqFYR7Pbt4r4zaZFmLLgx8n7YBc9LhvZGKJ1i6OLKMYsQpGeWG8cl
ra5NMEEMd6E41rzktABadMjlTKIX06BcTIP+kor/86f//vIvfydkxdqMdrxpGYy+kpXEDW6tBEec
c9BhBm5ppDxnlHvtRKmLI6bpkSNLMK1r/uk9M7i6FDzwndfEuFQ61Rwkk8StCRri4AbIALqE+JsX
ljzTR6z0dqQuawzEEYaQuPdvtl9eZerHt5LQxFw71S1TBDobSx/0/FmXBs7k9MeysZ+mypwxwRGQ
l7rFCyrkV2Ypmk6XL53kilI7GR8qNM04GDB9+aQR/Dptdn/cfkbhLeebUh8Qvre4sNPXtPeKjd+/
aioBaD+zn2Ojz89GHh/KYNmPLHUm8ofaDYwhYJfZpRBRmAcO5D4wyDYsKY8hFIBurA363Qy2IoTe
nA/jRrcp12Dp+tsIXNOKuQ79klOUgaAd9sLx1aEjS818XMgd/ecjkYcqO5t8N1IeofETwDTue+OQ
OusmNdOdspkfQ1WY16lH68FYLohsNx8p52H2ZJlSPsQAMx4oNU0fICIM8UPgEJW1E8e+Dj62r3me
X3Xiq0dLWgcjDuXFdiMKVUbZYhUe23WVl+Pj6DYWcYheQLx2B+6gQBQS+CZb2s3XgZWdGTx48Emn
bFV37Ey9/YQnpzqGAQiDpiGRbVj9ZYoxWvIBnQ+qN9iGrB9dSW8GnzJFxp/hg9NwJhvrydub4N2O
SU11PbM9CAMD02/u47e6MZ2XOIcM71b3PrctJtSYvwlIs4qYiAiZ33lHEXbVR/0moUmsyHpPO5M3
zhCVPkho9PSJh8nsy6jevYJJWugbZ69xGaWMRsdolLKhopoxrFPs1Gt7N7b0mxcpR6tZ1sETQIwH
muoZOyT4SxIa3ayM1kuyzC8FWZ2L58UfMejK/Z/iFKj8OEMb0e5iO63oI4FDMBoQ9LBupd5a8IHd
ZPWA4a8m1tl43kuFUYYkFrumO/0zK+ZwEfXy9NFd7P1lOPNeaebu4i5fgtl7ADzRXcBnhxzAXGiP
DCheiQIbSXFWLfMW3gzjhr4QsSbGswJKKfctutjKaHlKx/AKySks3PFaMS7bpKVg/i0UF1bmC5E2
Sk7I9pmk4No3g2Gjp77fjrQAn+KwaI+G350DjrhoKainHq3sbaX1XSs+E5FFzCcOarxprZPcOFft
y6LDMtZLeer9mhN3TSWQ3TDIi+vhEi6TYfpvUlbGbiBhQ+Fa5BnWXgVzcOc6+ugn7QdNReFFu6WF
j83h+Nja9jEK7d9ZzAV1QWHsgsDAv5TH875vmuj654tVKoxvPYdOQLbO2gTjaAXsAGVy8kB4XSJj
vpKnR1Mxm+ERaMTRi/n4O7BuUWKGVR0Vw82c3L0eG0AFXZ9uxFLeqy1YMU57wqbdXMvU7w+m8D94
Y6U3AA3GSqcCVkGRVkeON4fRAbbrYYva5Xn33vNK7Byzo2BJAeRdzXbP7hI1d65ZpJsNvG9xjDc0
7HR5KTFLG9kfKhWFc4pHSdILpkCLmzhQD5Ys5lOdLkhP1zzP4diQLNIpyQ+1I7LWXDojwXILckPn
IGK0kxyA7s8rgvrGxEbiME+GSPDl51wdO2XB+CFIKTClr6OBcTd0q5R+s8Y+uj7tEQV7Omh2Zz+C
maHylaglvORh3RQmcyPG/Yy8NJ8YfO78MnwxBW5u08t9enH07znD74Xh0uuwadKpAaGcB8Sc9EQh
FLGExu+xFBjtOhRYyZ2aWJXX8ElKpElZeZnuwy7ERQEtdVMnwtq0GdJDkT8PuDFQXw3Fywjc2ns1
KaQmHtWDI3Bn4xTZ5kvR+ca2EWN/4nQPd07o+1x65unPFzOnESzpTXIedG1nnMD/i73zWI5cSZf0
u8wex4AIyMVsMhOpFTVZGxiLhwWtEVBPPx+q+7Yamzu3973otKrTRZkAIsJ/9893AAIWw0hLnu0E
OgW7VUZBIpfOCGp4jvVdYTlLHZr0CzbPJ8KOkx9WGUR5LZv25CBx+oZzvu8ff4vd/yFP/v/Ik38d
hzEk+X+Pw84q+iz+GTn59w/7yyzM1P+gFAJbPAEXJjnMEv4rGi2dPzzDND1EWQvxkv/vb7MwS/+D
yRm2RyFN114+7B+hk/xTwUDDs11hG0xx/o1ZmKE7/9ecBhycbQmD75ChvWv+C3Syxm2RGHrf4KrA
/aghdAOq3WdFtS+VjqbZYKQPG/UYGO0FqDY+fw2LsmW/WMPcEC2wvlNZfTeSNiQMnyMKqgxPlB7/
if+W0CyeXgyKtE1O+VnmHWYaVasHUCfhCi+I7pvOhMBCcDkd8ctRvgCO2NS3tNxzCHKNHdJvChtH
63bkAAbgI0gHOSCpTlcTCktwz8AGUHZA00rCbt5ws/IGwmUzAdI+iCXG6XBP+UZveusQOT+Z+2fV
R+KILCpXJS4SRIJdYDoC/8DSP38hSDs/xYUSqDgQENE/f2Ba2VAWhalPU9FjJlk7nEUnKIVnw6sd
COyCq4ycYqdpHLSrLkCSQOVbl1jylbyYZdscbUvyIKwBeAT4X1z82xuvZ8aokU/bDH1Pg/VIT0wO
624T6xkdDR3PjR7/AftypMr8tQ9rD7XafdAipig9Bz28UhjtJyPT9xowDSvsv6iPF8hZtXVv4jc7
DR0sVninvYFWVenNJ1y3bBXLYANJBdSh3tAVbQ4fHM6JZfJTr2lfxzmUI8FivaP0iiUZnGd/a/S+
w6Cc4T8IB2eX0g9Ps3rhg+LL/S5Mr/1S31cCBSMtTpKQ4u3sGLcY5sx+q/ol6yObXzgWntNOu4ZO
LnBFTd9RNny7adetnUrY6ymMn1SUc5gnMoKUxjCkjRa1NILB0eV7A0i1Yyewgcc8pXIAVsQsPhuc
a+d68fdP30QmfjGVfEAy+8XWLOJ44uBA7Xrog7NxtrTC84N5gquI/8knM2FvvAmIMC3Vftaqh1bj
yGllGOM1J7jmXkeiE8nL7yzzc8wi7HiMvgbSPswbinkXIc8US3veaONaFDE/ZqSNgI+WrK1NtkCS
lF+R1mQ181J2RM3ZhrCzctOl8TDE8xjOwcambIgBk7ejww4LfCqxvwDTW6mc8E0pcJlWOHXMxPwM
EuK4VCB9Bh6NdlncopAq79h5KCaVRTQgIWZIoa22wxEMprIfHnrEH8Rbsc6Z9i2abrZRV9er4HwI
+RKNrGoYl1hrDOeZS5GjMDmGkH2sPqOKSdo4VkWT77mog70RdTeHQ8P97y9yqMh8oMARbEwB0YR5
KK5iAKydzSzN/SYSOLyGQrSbdka7mJUkzRho3q02sSEVaXQKiEkBuwLZE0KNX1L4gdvkR7a8DvsC
ih5sMbwBDjLuteyxHKc7onfmG9J2staSPgd94DZvWu7RiDgHezKyigfAQOXI3E0UOemHUYXlxVlY
mCKqSS23zS1zRbXORfuTPVywEQWdLZad+m4Q/Uyy4MEeEwYJdfhKzvI0hcPRHfXmY8jlV5nhcUKB
ZgMpq9XcUtxRpE+RN0WHqV3K61v89zZnt1g3MH3WDlyEqvWt4Zehv6Ui9hvb6Tbg+n23p6QAJNdn
DlV37kz90HUBFfGRzqGYXZ2qxTVusOmpuH+MrcqDzdOW+NStcGP1XUTNM/4xwNOpD0PG2zCbSmUA
VXAZxpgZxyDwedZosjnPBLJDqhNF4ihdOJY45U1+isALrIqIo2KjIxgV7HSScCSxLdh4ubG4yTy8
RELEAItgA4QTkoGRpXu5ADMCK8Z36vTQ+OWSxJ+H9rkd8JvRLefk3QC51stPVjHurYnzHDiLbNdN
RrC2lTP4hmdecDo7QIgYjMwJU1EyVePKNMfXBLcw5VNVeTIpFVhHukspZTgxXsitpfYxKI5uQsUC
XZm4o0Zf5F7tq1KnH1KywYR/yr9TG1j0zo1SAudm5tgDUvbdcdsEh9F4UdXc02A88CyFg7buI3aG
XP9Pbe/Onwz8geBMSh6RGV8bkUXbIPc+RW9quwEI4irqamPXSOdPs50Z8pq8lVZh6TdDINAymAGv
Ny3z43g0Dg69l0+lsQAHkuHDIWSC0QyooQyOReRhwV3Yc5P2GdPqATjDfE+lvI/BuBYOG+YIYkhl
iyuqBRFwYyd7eXEzZR8NfYCZMTtEUgrM+Go6hhrPObfN5IaDzLDWhI7dMu/w80HBSkXxVIpp5jwO
XojidLwDzdWJMGoN03CwG69Z1xH4kbaU4vw1R84yNBebztWEr1uy880FlYkrdyd6VztnMUlIt8qp
LKEPFfu8cbFa7T3KZnPdpMm46mRVPEicghIfMab+BPIDbVMUH3Tzxgko3kGceSKhXW2EpKoMZDcP
v644DTO2+RRxLi/I0nlOcq000e/0vjZ5ABZQ43oKU3Ws7/xC8QGUReXuLG94V0sgEhcye4ahZ91I
450G9/5UiXjmFD9UVxdCVWDWDwzemcyqAfqUF2s7kM/JuilGurgGDIEs59F9HMfoboTtu9fj/QSJ
FwP+XEDJY//hRNM9Xg7vUdk4R6TVtcZNsNWdO7msDZ/3tVN4CTRN3GK6t3sGYct83rladaodcl33
p4HlI+munaY/5Tr3gP1F8J+SpKGZnqO2YcpgQ5vSsKfeAP4hkuqvbYmPmchKyKSACs+OPNAGeXak
JXwCLTm04K4zeXFmPD0ET7St3hSneai9lUb4eSMjFquqsp6IG44bUtcrhyrbvZ5SxsuQVVhEMBzj
iMDE86tE6NRbRJWQ82KppfN2ZvRbL1KBMsRw4C7miToN69qMqfwqg1sTWyQ4DXSPMUwPnUXTZuFq
FYmNl1TSv9LGwXgerdR41D3rUNQcsuy8vMQ6IwEAkpM/dv0t9JTwo9matrWdJtc2oJ3GLDBE1AqV
Zy6vnLu2qeH87ENg/O5yYMTHMaL+b91B/Qoh1DxAlQn2pcTB0o1efiUNw3srzXiHhmaQbZoQymwQ
WPPUnbhaN5PeoAEQuFyPZTSeZ8ejN6Ftf5SkhNcUbzlrPSmnaznhKGfrQ7MUBbaNojRZ77jBE3AA
WhNe+6Q7KQGyxnL33hjU27j/yRzgaE/9D6QncBOaezUdr6TIRPeljcmxQDWEkT1sIxeXdAfsu3Bv
VeW6sFBcxP/006u4ROuE+1cRTId0yKDGCgognbzHwp3STa2ck5FNAX0P+eiPVtf5L4Owi2vYlJBz
MpNLy+7lMe4W7ovjtlvE/jcWPSpwWtYjt5l2jBwp2061P5XKmvUYSGtjx+nJmewXh/CNRGe7FTy/
bZciuGgyoTHWlPMa4XByejneIPeNN3wMaiXYZsb9KWuZ5jIhgua2vJRBfBGVMSGLB5cWF+qFzxbA
iY8sXxts8lvdqG7wTWn44jQdTThJPLI4m87CsqJH/HA2XKK/vxyFloFbHCkHqYr5pXT6wM/43EwL
pockf1OMStb66Ex+kGUfQ3SrrZIUQ9PyrplFO+88q9q3DJS2dJpUW4Ues5IUdJ6DLB4vriJmFRAw
fmF7ETFKxbnm0Oq3ww7W8+wG+Emfd4h32Pi2UzBPv1meMy2JfW7zMHMbxHQCm51NPtAbiXfOU7xV
1HbdKZ34bAPL2FXtEK61qZtwqnnuzgwU5L0IGl8YViVscJwy9BVdk4nlgUlE1MpzUGcloOAyu4eo
T/fQAHTaQ7ij4nELJbq5zoxPrpFJoLcgGQ+8rdYOdYXHZojzbewOn5jt9eOCx5R4anynaJ13cg5Q
qqEpCneokbZjC/ig7fkoIcCxMWquaQjRCP5GrEZ6eQcS8x3ky4538qDfL2HP2ea9rtV0cZaX339y
QZib9SAoxmxJok9DQriyXjo0hn7TEto42vrSKWW3JUGPkOwRyJjumb6zjkRtULFlEOo5lLXyR1JB
q5KsOIcz/UQAvPZm90mJkh55rDLkca/TRPAFH8Z8xmqS7zgvRZvEooRmJqCY9UCHaE46NG4C3At9
dafNyubgkbBVJhnhk8qdzk0dJjQacb5JzLQ51U7XnPAne5j61Q9ndDpKg0CV+JU1OMQFi5vdDdoF
SSg8Sa6MwqxJn2SwWoYl8V4kjcMVNMO2nJ1LONBopcUiJyNawrkO03rbwYVgNj80K1F2781YkM5F
gqNFm/U+UaV9Z7P5RahogPChKKFLnA9A4RaMmvjNKYzirud1cddarV9pSTHtndwLAIiOrxA2h9Mw
IX/KsMKg0o3sJ8CVJWnFCkUCcA98jEIGUQX3IZptnxD2qk0fwHC1T2HjlszD9JRjLH8NEjITk0tw
dLQ91iSZDj/zvKc+SEJvGjkwbc1+7n6M3rQOc/E+VfiVqrKJN1kQ4O5wkNJ+i4oVpq0NXNkJ5AiS
Y+mKZB9OMVwLNX7Dz8zfWjd4SplIEIpCwxdXXCjteR66HJb1zIE+q0+aHoFfk0v+AsAaeZvhnLKA
dUZPnoZN45GEx3QkVPNl92Qvo2iUD2XF4zimAXWlhfz194uyd3R8UoscC/nO/q8anJNFV26/cv7y
WurB2VtecqHYGVWgJTqgO14imKCw1lBz7nzbgJkupI0XiwUdZ63Rk+XJuoyCmuSljB0eBJPZbGTn
EMhtC1vbdr3br3/HQ63ZD7CP/rRKlq1+wHGWzJs41PkR+25bReZ85diHddJKfxpw2glRk1r4+wtl
iCcaF5yVa5NImhrInTzH+JuiI6crqWn7yTXScP5i+gfZaFz3UwQQ3ASzn8v5abA4UCU8GpqRxSQA
IkfWheCCWf9MXD0gief8KrWImzk74rl9ri0mnLqmYIETW14PFRmQuuYMPhfskuWnBx0Tm0H0NU8M
FAjs/BpGG95yHrFUxCB5h3AzC0ouKX04EkT6yCITIG0Uvbl69hCYk7GaXVT1YCT5EXoPfeR9pgGA
mrZ1Gujn5g5T6C99xk1azrhvktgFfG4/zbG6kPGglHsyfwzUuvZkJunboi4oMT6rYnE5FOazpoMY
FiPAqYw5oVY70yZqMXprOFJ6jBEr/Df1OrarOwUnnCAMWH9maj45IoiBTYF2EnHt+mFEQKPxELtF
Zn70png3CxjSaMy/Oyy3SQHXpbYpa2mqdp9VQl3o6ChZ0/4TUPifBRRo88EogxT63wiy/T9TKv/2
IX8RY4X1hwn/0XPRTi1M4xbZgL9yKsVSDeQsMi08SoOwwT+KsTZSKx9ikE7AZ/gPwQT3Dwd2pcfL
kk4gMflvibGUB/2Lr5zP7hiLqCtRZR3Imf/iK2fErlkZ6cERK8baxKBcwU7ZBSkH0imxc7JC5bgS
UTXt6RnR95524ZicvUQKOj6OA4scFRz1aSGqt6DVkaOE3zKxpRA3L94yEBQNFnJFBuludE0AC4Km
bdQVWiEWcrtGH28Iyd2eRv3CLbOPmIwdoIcba7u1prU9tcB0nRNlbZxxtcykAgdhtYukdit0TNkL
Qx5LmH4KOJ0udPmGRZIP0/Fu0ZuGvdFdPM6Z3/TuXrnw6R2EgP0sCIO7dmtuKrfRd8PAqT8j/odI
aWL9MdhGqOLUL+W9bCwawngUIWyqZt/VhX3uweVjW4s2aiHoNwtLP12o+lRZMlxbRtiiyuwL+435
bHBWchYeP+ISdz3Z8YM2x+Me+1bqO4rIWLOw/N3FvxAzzFYL519fiP/jwv6XlADMJezbyY0HX2Kg
2mrZIDeg6OgPWKoDYltwFEBSXfrNPI720n6UY1n5U0ZNWTKfwqWLIA75RPHSTzC2NBUA82Epbti1
/IZBVmG29MewSdCWqgNhRNOZlWA70WbZEZwNZ4AJpQFwG1ADLQkWqc+uojmB0dAGu6p7bClVAFUf
rGUxahvKs3k3qGoBp8eeGr/3JgdlBISMggbSn3d96WyYlvYGd+lx0Cl0yBm5MbJCzu2XsgdKH7Cn
mBU6y9IFETsmpM+lH8JkgLtKjCgiaVxeSnRNnHPFF9pHfBZLw0S1dE0ES+sExdQ4dZcmChpcA5oZ
eshdJhHSsah39hITYQruM0ZDLNIAExVUXVnZO9k+PMF6lD2kFGC0FGEsV9ZDsHRjePYvc9SqS1/L
/KRPe8p5C0wNy0i+jildXDo2nKVtw1p6N7ylgUOE4hdZy+xuX8oxjg9hH1zhI3SPDeUdDPW8gxCy
ewop9jCWho9y6fpo9JmwHg4V8ODllpMG8oetPTtp09xCWrtuLYb2NRfoFwXMdPISiTMWwcRcWkY8
TdG6zjyxWBpIYhDT9tJJ0owY86WtzuR1cUXTW8IehwGAqdeXLEleKhjHCqP3SdaOCSA5uvJ2pUej
YSuL4pyds+Wl4ZBs9CyhTs3U1GPPxR7QOYSGONWdJ3f0xtDtTJh8pdfcnGU2FhvHVM2lY7ttaWS6
cZBZYTfcs34fDxob/4RBRRi4ziYvetIhEcYzNlLvgHsSSroI4PJF0rzhaGk0h2kmmchuF5eoxum7
dp+Q/vCMqqI/lTAYzi1cPMR01R6hQHDKzown5E+wROODHQ27NB1fGB0lq4pKez0O33K9k89lEnoL
6SBajQnGdKOai0teyJ8Zid67iNunyVAwPefABQUwQ/BRRXKZaUq6sDF81YxC7AiTdSvRa8TBAbqI
QTaHUPd+1vhML3Z55Ojbn9o2Z8VPtfTELhyxVXCI5ph3siAF4M6xpuvMAV13SzyjHCtXg+fU53bJ
Yfz+U8cBeN2p4NRHlERU5pkz+mNuOm+pG8aHnIuSrAZpdmYr3YvytS7x5aB9zX1uHGig7R9Qi5uW
m9dUdvHSoN1iv2rZsUcWO+qwfykSlR6JsVDoKSLS/lY6rNsIV7+Vgm/V2jj7aKYJI7Wsnyu2whcB
gI5BcKsfYL5DXksNfc9JGTIV0Oznedma9FZH+MVxkGGcMcUJASaeJdN4DqboPc1oFcgoMYaCLrpd
PSnKdiMb3VBZyVaPzQKq7JvtDt2t5cS6zlPU+SzDSQ4Y5s3SF+gprctVa4kPpOwPvXaBcEBVJv5c
56eZC3ithgzKhGA7z7I7b6eiUB/VQI08UVl3gMmg25VPIP+tM+vbkMpjzsAMtOqYHWoXBJBNAe45
9yr+tYBLIrkJybRiUEnC6cK2n8KDYZ43s+tMJ1GYwVHRBS/j5CkKLb4wz5fN1I3NPYVhMaL8ArnU
KLIA2JUh6F2ncRWlTb+M1pYQcaNDxLD6azdbyE1DJZlNePieU2trVkXqtxbFtF7a+Zz3s6selcvN
JDZ9MVGF0yUef/UWQMewxtfB0zAi8OVp44/aCPNtnwKRc7r0zaqmcJen3KW2DULGy8krFIvviqJJ
ifUO06qLs2zThiDDRk+1O72qYjgdvMxB8tp0un6r7HA7d475yvabiWt3BnWVHPLhpdUeQ4ykTxqQ
9+V/VTbLA/NIb91YsbuW1a7quMnnGL5QoSVfKH7HOerBNrKh3WHXJlfGg0mDM6EsxmpT423dRW42
2Ulg85PUr+C4XbXA5hiHdhh4Q3vfRGAju9SbdjK1q5cEe82m1d/bQtPPbZjRzwmA0zdrnUhCjcqi
GqCknkslB2ta68lb41psCh7D9imF419X3TpyWFBvSf5ta8fQgFH2o/QOQ1PemBkRa+SkjOldH3jc
q1tvnCZMmS6Zf/3AHBV7O2swviAeh+Em1RSshnE9MOxyiKkTKEmbc0f7Snw2RLnt8QSW7LVK7Hku
v3iGSZGNHW3VBDD0rL7ZzK1xN8weO6Z7TRLvM4un51lA9C/rQ0U47ZJSNM+q221tqzmXktPQYBLW
s5T+JJs/LaCoW0RQ3CKMyOUw1rhJjH7b4yamD85qr6jK0JIZMFDVTiMz24UoXwnbe0ktU50Dk2VA
FHFNF8TiI6qGfd91lDZPEr7m0tSnWt2iOz3RNz0PWqbVVNXU5rX3WhfWsExx1ZhPaVUz76TZNRbN
6E9JXqzi1DWpmhZPY9MOt6kh9QKgkTNcwwg/MUM/ID63hn00ZPy2vaLU/TbP/0Q+7mkPyz9jDGwr
dhsGPRFXkCDmNchEeAupi8EXeMUIbe4MVXebnIP6mhkaxAIiB0m9Vw1FjzjAmbpLmpW86Q0qbXqx
7PK19XKAL80mT7WYIm3mQzxwVvUgO+oW6i+W/J2Mmf2ZoAovDPpfiyFoEFpqddISccRhPBxMGwvg
nGBIyGL3JVFtt0OXY+JZthsbxMKb10kfXeI2xriTmZhFfIt9sY+5aqzWgwLkvWWF/dhzBW8IP78Y
Sfo6MP9gWtFgf9UVfnqvy58NMOg6b3U5u8M6GEOgjE73s6qHH64bVMeidF7MpFO0lXvbii4YP457
Y121wbhz4ktk6j3ZrljdbHo28DqNwDmSK/Kv/VgF3WM6khaM4dYdlK5VDC3MX4bDeIO9qLSDbQQD
D6RctO2cebrGOc7BeVphr/qGqqyOqgqidQEnegeEtVyQA+gkgUFepHnobKf6yiocU2F/sJSRH3qM
zxTtRffesEBAbuir/LO0XBovPJdky5Tc2cOvGPqB3A0+GouZ7G6q+a6aYYrZbDSKPvVwb4PtWLV0
ZkbfhqPNUDr0bCOiufIR3ik//DYCrPFQ4dc46FKqqfMjkT9V8kAwb4klxtXMcglGRrA/V4ssi/EP
CkGy+YwkWIzBRL9wesovw3Y/2+U9T7MQC7ez/irT1tsbvfY9z5hwJbiSlRME79VAsCFEbsvnyH7X
ralbT1iReSw8YNzggQMzzhvc4TAIHcPZ3FvIZO13FHkVBVpY5pqRWkRdQFqijwXnf7xNXY33UPZc
QtRw1/MThK3Dcl3U/XLEMVELAF3iirSDl0HDcmCF2dGN7FMcal+cCb2dYcWvmjvS56a5WwX8DzNo
/OWIdwNakbZm6gkB+2Kgdu7knAm20X/KRVbKK/oY6yY9mOV012HtAuPEfyAt+9n0hvw6Gc4lq+jn
88CWpw6SamUAgFnCrn0MdMEAVrhSXaq2i3F2Y83kH0bkTb+IUmhAIFh8drBDF30C6OdhRbDvLLr3
vsTALYefkGv3bkwPCbE5G1zDaZI6amEDFBy6R+uQQZQXra53knoTaWVHADo+ZgyfcoOtK2+S4qa0
eaC9bVMWCn/hS8eyYgjlpxSl4r3dNvAekupnY8tDEhrbZZJr5DU68sYRGl/2G8rrroG74lJiuprI
0F0LxmjrqEQvIhG+N/TU7+jcNnHZJuFTojtHfvJtNZoAq6e1FyfEjF9K2kq8pYhoGtfMZWnbKR4t
Gpxi7yfrcc40xtbLdTj/HM0vSfWBN/0oknydcGF5NDP1lGTLZzIv56j4dNyb0Qi/8Y5ZrzN2pHKx
UG92lNIxmu0cSpyc/i2cp72AxVoGX1alSIuV0OOdU2NQ4+hPTb32yHPGLTSmGnUp09dpmu2ELU8x
uyevTbd9g5bn3e2u2wnxUs+/qAGi43I3MHmvShZw+u7wU/LgpzomDK7GR842Nr5qnutL4xXUVTdG
e3P5NRVA9ir3tdUx56pLs7PUxpY7XX2myBBL968wUc5SHdpbjyk2uc/1XsrokLONII4A4StDPMPr
In+VZXBSJivTGKznpSNpHP246Znr0uJgPqeUbI/C3VGysNUT8HG999gnRNBTuelhJKtiXGVuTEEh
1fA/nHxXJOxW/AxGe/Agm9fRPdtcVNHWi5o/C3c+VJglgG4CwUvOWRES2b32EGRCdgwFJjVor/fM
OM/qphNCDysKORl3sD9TkXoQpnUf5IvrAed8jtArawd/PI7ujWGfmppqICjy5BFAUT/2OGrYea9A
tqN8jpc0X4TbAL7wk1teRV6vc9BQZsdwLy0uBdnAiZDyUm01yie1L9xkk7Ir1xJMQpIsdSEONS40
HHYZQXtC3qxwD7meXDQMRym5z+W+1NzIp/hz1URoQESLKlKyOG9XIdQ/E2LVhDu+oopPY60uZwJj
jD7NfJOaSAv0nOZfifmWkDyRDk4ORApq5QdvY3k+N5Oy4HmlP5LIXWXEtWouTpFsWriOqwZTfdfL
rTej+DK877tdCbxrnnDXoy4VbANye0Xj+0hsIGwamo6oypPHxjUe59TdeoP6rnA1Fdl+zn4FCMMA
THtcG0ii61E+xnTYueOpzT9qbz8PzrpBtdB2AsQNgXdsTuulDCkmh7dUhCLFemrPEcSkzjqqPsuN
CyN2Vo8G1QWMG4funTkI+6aY3261ceHb5TDU1KeLU26OuEeY2JX7ObhHMW29CRdyQ/0K+LCWEzKI
nmXsfS3dB2Z3kImyteCT8ttyK2nf7KvNBoc2O6IAoMsFW/kozR4Nh70k+J8mg8eNV39fG4LmqyY5
2ZlZbXOdIEeRbkrW6z2eenMvSKivQw5i+6Qp5DM18oL4EzKVIZ8JWv4pao4eWLPf+iIqyRVL+4n4
1b4H0W+UdGp4BdBhO67qVaWmeUczXHwLY20hxFabptW8jTKHyme4nJ6mBNwqakj3rjy+a+xPJacv
p+QNbj7HYmTlg1U4H4TxoYpKfzZpunfrZjmPwmiiQtIjiG4WbzKo6FntSaO3aerscSMZWBvNwGe0
RB/TkANGIJ+BXtB4d5R+i9gFNwwW9sohzCas0jmKCODif2zJ/9OiJv2/9SSfImgjZfFPfB6bgerf
4DwW3uKl5d62HCFsy0Zj/osGLg3UbBRuTzi2I6X0oJr8F5zH+cNyhSlwP7jw2uzFxdyWqov+9/8y
rT8czDkAXB3XtRxT/FuGZNtBaP8XtAqXO9+WrUsp+GL/gnMpk6CoGmt5HGJ3PGd6E96BUe6Z71eI
Kk8ZUEASt0sL4LQdW4LJKlPdntV6IcKH2oH1GBuRn6QTAG6P2E6v1ADRHi4znD0cr7byjS5rfSkA
sJmjYM0hwXYA5Zn7zhjcIZLXx4ooM0dQ7ICzdzDzX5ZLKMJI2+wWG/PA1E2PeDzQMmcnAcPpugjO
ge6Fq1Bh86Fyh+cUmOg6b+JbawJxw0OyslPmozasLsB21dYN818Mqz6bdBqvaRvXZIFs4HsB2f2+
wW9b6yx5IZYlEC/iN/WB0GZVPE0i3U6qJIYfT+fWhJ8relHvEgcL10iLkK0sOjpGK7pW72McmKeW
ZXjVTKLEkmN6Ry6BNRMvbxsL76fgHOEnwqxQIcxfda1sVuAo3EoOXw/An+MsZHS7lMxXk6HBVh6l
TwF9BprEVPsZ4abovjszEvull/44TNGuLlwIioy/mETotCGvei367tK63pADo2hOlfJI13BPbl7t
ypSvb3XqquiFeZhHbIVp/cp5IvtwoTUMvjYbHLA07HMWmf6SYupz3KYvZaaih3L8YRZTh1mZ3zX+
54y+ugTOIliRu1lLvywp35uJpYJNsMnKc1xaOzJw9olMeWCrwS9Gzkck7y6Jno8Hpw3MjZXCRnRD
7TOVLWuG654Evzq4uVg0wQuDv3C4lJLUSBCM7WY1Y0QzW9h0WG2ZbTejt6bdlrSz5gDFg2+7JcF0
DjrzgSbM/jKbIEP5pa1Nw/goPXdc2cPiuzfDj2TEH5xRclp370MLO1XZtFfyhf18gMvhurirIGNM
r4HZXwpgjXHbslNolhxuSsM2Wx0UNXynXhyHW7evxqNev+Y5fX0TRKuDPpApK7WlTqre6y3vpvLi
o9ETHYtVu1AbNFwMNOzEet5saweygCgpLGpw6bA3M/YTDPR1VdS1n8/jGtfetCMdgVYMfggbNuSb
2qyOJd7tlZF35kEZFhWbVDNOGRj3JTwfTO6NQ9zMvgjfCE0s/mDwpcuKVFlqMhhY9sZ4FdgJsAmw
eG8WrkdvyQ3Iw4Xy06HdVZJbfKs5Rnpmwq3v5tQjQlYGlwH0IrcAjIIWEEk0uYdEp9ZDtoo4Mg5V
yMZBkpoXJXJ6SEBTMUmHJt4GdxgXxrZQLIotYDCaF8mCOuwFqwApyu2AyZZluw3bsl8RoSt2ZlK3
G5Ll27iEg0rl6YhaFzrrce6/dOCdJ5xE23LIfoEeZ//RKjYCbXBthQiuUVGlx0yWD3UX9lsmJ+Ch
LQpurUE6S2ewe/77X6eYwogpbqy//BMoAN2R1gzI8zm53dk0rkBCH4Dv0FvlYWPqLN08mREG6tho
v+H0zAeHKT9G5YzvqScG2DSIzENXVxeDaNdVon9r/OD4/dLw1e44MyHaq3vr0BPpMCKA/ITDELa1
daXFTl46pJhiKOSKgBzHE62u/G45gkbtyOOqF6+UG5VnHR/CGgsswArMV+ff/y0h40BhBw73NTFX
Z4vj2lxhnjYPMqruiGAYsDWqiDFV9Ewb0ewr2eNeZIC2ivs+3GRDEZ4ndwjPKvZeAAtx5E6Mh7Yx
dexecf0hK/1FRkhj8i3F67wN44zcrxdgaRiokZIGd6QzhiG/UUWmd3khovrXP5FTA7ZSGnQpT4yK
mENSF9VKsrhMEbm88upezTWRg5SzBsnhfKypafUYxdQBOZfGbbAA5AA+tVO4cB1cOywumg68sWk5
r0faMjBJwRSJJTD/OzjshWzlNL0yjkEGHqig8oDwC8IoNUEELGdYBr0zHmJO/7hPWIuwdeySTOmX
KSxDgCUK3buNoTYv7TtxRW/QYOBRa2myjaryQiNYfmybZF/NBNYxpGy7yPKe9OUX6nlcvJYxnrNA
vYvBPGtWeCxHGjGGgguphae9sgJYSJPVqgvVKOMp1KqXXHfqB3KGzQPt3Q9hoT3kEjN62BGxxIRS
4U6r7H2vuzfMHIRWW5O5ZkkyHaAEoFnuyVd7gVwL1MFByVv1f9g7k93IlTRLPxELnGncOn0eNCtC
ig0hhSI4T0ajcXj6+qisAjK7uqrQ+94IyoubFxHupNk/nPOdBRKH43D9xPnybKr6g9lPQISGol2q
oP72cakhUzhlNLRab1SBkK0nRnqsVLh1qmp8H6v+I5vT5SEpkJF7kPnTFr9n7rvPeRCj++uYS7I7
mrbQoAKILkX7iy45EPEPbQT2rRBdhyXFZalZs3k0VzA4yrTy5NgDaN0hbl/MXCQPM3u7ck5/txkH
qminhNFf8tkPuv0Tu2iazZYpPuKTgdHpTk6SUXuaJXczA3tTHO0Fm5KmPN+nq8WwWgZ7C0YLk2e3
m+1YHwG3/kiScDkWZD7uAGgNtyFNmY/OVAWDDUtEBIu7H4yl3Pt2l22BwDPn/n7b1ndsUNK4yNXY
AuH12eydP2ValRzt+sh2iBU4RHm+zCK5SPYdjFBFSPiKvJ8C8VkyYznVaKWEka0CAWZDqvzqS8+5
wo51r9+/JXO//qYylOY4mGei7KcuqnsHx0bvIoJOrPbU+oK1SN88StM5OAM60jG015g4c7lLTLMC
i51ml2J4CfOcNlkabnHJ5bC3q2neJKwfz7wxsK05Czd5w3+rr6afWPNPSSOWz5TSJGJR7Nz33fym
xiC+T+3+eQhAekwmU+0leS8Fm21hDNUtKMV0mlS7RnpkWCtbUOCGMbP/NsaDtsqPso4fu0zPNx3L
9jkvdYivRMHeidMC3FHMQRW92znNsCHBUSdhUDyzan1t8OZtPbc7MPcJ5DxeZDhUuwxfzTJhZJbm
mLw3Xq0jlALZVWUFWJSSD6Ey2Gf2lgkCqtTeuVh5gXodP7kdAWdGStqkyHqThKlpOyHQ2tRYhyT7
EN6pi+XJYRsqz9vPU0AGg148vO5bJ6yeUaYkhJixTPX0vI9FZbBElsRVW+ZDNUKat4L2zQtxspQW
9AvSrrqmLy+Fy9sguIerITGfS/Hhd4o4qYnhnGenP9JK2bsiq37Ons8MfB6PDcSNmwiqlwLlRVPE
yUNjffpL8aXJFgF66B9IK2MulBXTyakYB/UOOz83fkAGS7aG4wQQShjp1jk58wljr97I80vpE8xn
5fbWJYqw5ztoZ9Ba2Kwx9pZcT31vHlVI/kgNnoaoN9j/3vDirFv/WcDumkJWhqMaXv9JOPTwDyDo
P9Myvf8C67Q92xPCARcj6HocOqh/5komNtHbVmNOMEMQBqSYE2s7ixA3zxc5MuDUPaQahZPFM4mX
CWohYPLm912HqLbs1oqI1FmE1Yk+FioUUOiLAP2I+ZBaGI/MKQnxm4X9HUlT/CUDPq7KWKaTsry9
Vnl1so2mOCB2eSGdDz89rqJdzwXSsfXkBCA2z7Pr+tb5YcVAg990C/q5M0KKOHt59LQfHKQAz1jL
uWKI4pNvRgbVBhcRQMYCv/Ki18Ub8zYHfucldMJf//MnaP0Xa6nwTQoOQJmQeR1kJ//6CVKr8r7y
QnHp44LXqSKFh9gCGMD5dk57Zr4rX7Eh1WdYchbB7Cy7DOQB7/Ju7oZrBvzX5Cva/C9/rsBcdVT/
woDFXesFPpMP10XQJf4POGnt+HXlYXTaugsDcTtA52lzvyXirbA9d29RLR5WtwbKn0pd4Qp+gXiW
94jc9Y9YXGdzzWysiReh45QvoxNeE+jIO8ORAzJqUEHcqPpULQ0wV/Vs+cK5Lc6KD4SksyvXuxk8
O3b1kAARZVs3d/gVVoh2+55MlDFlLFu0iLkEyNZIMY1tJcl6sdH3SFKSG2vsqyvybotoJDw4IQwt
PCQGOxgZsNKzxkIf/Z5liB5DTDJEANoJtgKjsAWDRl9BmVvULeiNdCdLRpna+Z1JOzinmrQdM3E9
BO++TX6ahnkym8+GRPtBTGaOfOsYjIP7AJ6CK6J1t03Q58e0w3CyaaZmuNjdCP/GN+gMCvGn5zWI
RFlZ59YYrDMAd3M3+BML8LJ/ywWUS/w9KTOmKAE29hLgaHQayOLkykqKtInEZqvI6ULakJOICRgI
v73CEXIe0Uvvw9IMN9XkOpuSUWsl1548KL37ae7Du3wEzdUOTXqMHW1AMETT7ca2vHz/9v1jHF2f
CssQ21wX7sauCy4pImWiOqlLKBfdB3O6Gecz7FrA8YzJGRqGCZTSpu5mMlKDE6uu/paoZOsTA3Qy
ZRFEdjqKXWON3oXW69B6FS4YjKo7expfv52iRRHaRGeWGr3PqLYCIXuwMsNKimKyWo29zm3yMANo
c33XP6C6gdLQEQgwL/X5+zc6xAZJzQLpnDXwPa1afwJVgFNg1FfTSdSZkQZi61Q+pHSsXesrwlVw
y+XW9JbY5GYC7BMXY+zSbbeEK26jMy7fP2rHEJe0uDnM5au5Kq4NYWCXzui2QCjVZSbkAr+Rl13w
CXKn1ubeSJej22J2MJu1U491eJ74ro6giJGiTGqPu3th+z+YT3HxEDqfCeqc62SEjI7XH1hjSHv9
/lUO6d9Joaxd3Xt+Zi/33z/CRi73UxGCdnDHcD8zm88mDdZKpAcoH78XNBJn0mpIinGLA6ccaUFZ
ToyCSzicywqJoXI/IsjJmVk4PQoDodFO1kG6NxCpYGp20p8oL2P6HP4eegZNKvEIAxlxVlVcfouz
6tpJ45ceIBumdTdsVIpHqA2RuwyoHHPXOwdsRvJrD4bikzkKvP8pvVrLQBm3QvCSftY4DBdwX8Ta
bd3uKrnL0bchrBgC02DVlT1KmUN1GeOrSVznEQeMShNkEVQNbVKlR7m0FzPvs2NZZQ/ayNDj2MW5
MtjCLR6DhIK5U/fWmQuPxViyo1mV1Z3xsWQWmcJoBSJCPJ2dmhisT2YNc479vWiGlD9OaMLCawKi
FvonskZ+16L0jjIUHfaVxo3CXhtHnGOS4S++9iDXyPxm4pKxuhEPDNxjaydy5zdFiNU3eOo680tl
+Eq/0aUDxgti7Er/QHAjWCpTU5yo/InJOwSjjHsB0ctjnFpEiPQ4WNysCbmt7kyCdSPgUB5ZUPhu
sOSZqfnJwhdRa+0xlR+2BsF1ERYX0nUqnKCm03/l5vxTTqtvCEX5bm7LA4MLew+QU21gjbJQBLw8
gPn0Yf9zg3tftlQLAHzLYBSGWsVrYG6Y2SVMeEKqsTtxFLVPvnbZJZbpwUkTc7sMeI8bO/Eug1jv
5H4It6VtI8NX810bqPJs1zbTfkU0tzKRXo7FVF60/8b4CBuvmJO7d11Yj0gvvItw0nXC55hHzNdv
dVE+5FSgTwUiLINIrbo8KYkRWamQWh5Uf1bOh9RlM+8V6UAHiQFkcKxrSD3ECCA5s872IncwXOJz
DYCJ+eSy0h9UVAV07o5HLwmAxty2unXZOIBYgjfL4emyvwHcPz0MK+gRRlC4CQwyZEaPvsYZgH4t
Zs2Kps636sAqm4eP7jeyqacxi8KinS6BS+mszB5VJ//SypkcbWPY1IX8pSzjRzD4ApwjqLBRkCFo
xhCxyp+a9ydKCn1A+xJGlgsnPLHYyPc8J0zHzCMKWJC07oOZqfbaq2BL2jY7F96uSC/YlJysINe5
kyriL0fWHv15tpKcXB97fOictJPdp6vnh+DLWybc9oXkJ0DUZYGDkLfGSQDstr6Z7GlLIB+n/rkn
Eu9FD/FbodfIS+SVu6yF4FX11uf3mMUswUDEBXmhwgWuMHRjckAk/nPks6rSsT3n5CZdCBD+mqV9
FsoRJ8g9xkP509HJFduIi9ct/O2jus6n7GnCPnLJ1iRmjIhL5ECwPnl5bl151T65pCC6YonajmKx
NmGJp6hRJFsSFDduKaxYAVpszQR6RN+WyaFja4i9xs/2ILfYZg04zEw1z5yX3h0Sx/ro4fOJ0EiG
vImutfM7dGAijsLCSvYDReKOZ4k4ee6zgQGKxSzOHQe+HH9ipw9De46rB2kzYzcoKKzU+JPU8jIN
X9qffmD5/fAbspL0fCIJDSUn7u0dRQWbPHZYjyUSsWGkHdNdbe6q62JMw29Ap7yDMdGani6fZNtB
F0FogQBP3Kdq2rXQK+6bXP1J1jXj6HvNvV/J5tI1wI7YtLoakNUCSUgkvrOX2iTRSxyKodA71Tpi
33gjtBxarYNQANYpqLn7NPnAY5gf8U1zE/fEURQOnnmMw0y4wOcdoLExZ5iUFxHF+WC4KzR4NNdP
xcCriKHNMo0Q5+LQbHXmvJJidzRyE4nsjGiCSKO7nIcMrypp2bJeSX52ekshm0VgEIp97vBut1b7
mdjPdWJzW72guMA0H3iPKAJJrUJviHcbA3qZmjxjJJz1dYnxfxIQHlrrZDVdfg0W+8x0ZGHiVTw4
JtYc25u4QZeqpDjjFhgxgd4a2R0QRXxZnvWQeFA+mzF8mWr1Izayv7YykmisPuxp/pNIn4x4X/0y
pfxyB/gPjoBdgWBwtS+He+ij6Q48EUhyLz5Z8Pk32VCzNlfJh6hY6mq/PyhqjbNuw6vrN94dxWGx
QV1kHzvyDw5D0r36/URRUupH3393LKM6DXG4071Z3Pw2fISWdyqy+aln3xk58UAp2kD/RqWLniN1
TxNWoAjO2gETLAl3UWE1wTHU77MRujubaeZhdrhEVm2LtHZCQSlwRr5Fk+yDXeyiWZiDhDuvzl6D
HKq2sWiUrakm5CsrkEDkXAaNh32w21oOkXJxap++h3a9PRziHFSl5XJgaZXdWk6XK/dtJx1xV40X
uh3vIeYZM1GkbvwB00JvkGHp13yFQM3tnYYsEw1U+RAl+zJ9NcWkozYkMtd2pGYfVbN0YE2uZPiC
HpQxuIVIt/gYrPV1Wfq7uS3+ovYEftKEH21KYOHQzJFKjB9N201RlxTb7xtbwVMhAesnHHqoxUFQ
nMnFAOEblCvfV9+cnslxMOkXDwPJ9nsdITNujATJXFeFcDjY/W/zpXgCID7B6ZHRbNYvRR08Shcq
Cc/aX4yfz6ZvHbH7QdfFLsOExr+GKX0bdsY2qhsSdExZ7m1Lb+cyjXcZNxEDdALL/ZKtSMKgwwhR
dxGAxAQNg0X4py79u5yZOwlH4yM1PdJFa1MP/NFQIn4YlvfaJVfbDt9FCB3cJCNMB+xt2OBMHDqk
+Ri+i4q7p/Y2A2PjZQpnoy9nQL5qn4i7NkNBqFA2dgslxJzsA+u5q91mD7+OYeQ8fwDALIBUFLjm
Eej76A/Ama5nwpM3x5eyRIapmkO9pJCUATBvkhaVdi+65pgQHr2VqvggdUDtcOK9iWp5NBvrlnVj
s4PmRTtvCnFnQ+C5lYK5TB3etQ4p2siXjkHdYRJh2HQ3m9myiUk3Ri6E9cMuzU/QMMbt+0c9YTuH
dgRgtAcOndemF025BasdsNTDMuWXeBS/FeLgjWuTOJj3zkaTmXmsY/MmpV8fdFP9GRsEK2HBRNE3
mEOSmpDW9kcM4uQm5zdLJ/ohNMZT7y7mJTO5ZvoSzvHY0C1aUGzauKsitKUu8zmAL6p+kp79WQYS
bdpcXfjvNbvBY5WzjPIPca0uzW0ZHNxGRdIulz2xDzyNuk72yZjBeUqHEwJP8KEzA0kysO8tHfgY
RXDeIYC/5tJPNpUoyFtIUljWNZONaSXgDktqQLukvC8we+YtgkKf3tD0H3Kf1LFO/l6mXpCaiPu/
ru7s7Oo14X2u4xfRM/CztM+i0MLESDIUQZpii9Q5cnLpnclzPLB5PJPHDoyzX14NPKibbLU9j3ZZ
HKwCLBv4qfRouDM5UxBuUeiMJrPpDJ1ISCaVDvCCZITUDWm172jkZ6b9+0CQCz8zr4+QKiHQ4ulH
goJxdbRZcHNrbk0ET36bYndY99Cy+cwqFpEOm8+tQgxZ4s6n6RYRsCdGR3LL7OfQw4HjEVa7dB1h
ok06CJQii9OZW0OP1G5k1ULGh4eJNQZ7sMnyKaAZguUEUmPrpjHNaFc+CMN/AC1xF1h4GOLqxMck
dtgd5oNV5480dHinnJHonAxjRDYeDT+5N7NcRxh+7V1myai0LXHWs4l5mIqY75M9XAajyLVeRwux
F6Mh7pUp//JWTGppxDgzCJmeRnZ4xLejjnJpjcKtKvMPppQGijEyCV1YenopCT30TATRU+RRV239
oGyOGZucrneInzKWhwq+w5HhBudtY26RoSIlK3kCUmSAbIWPkPHZAzKWMUyFstNZwnc36H4G+p1Y
rRyNGKx8aYYvduzX+yyP0TpCQ4eh2VNGQcIxE+fO7FikeCRs4HgASEapzZRuHafwOPEhmwh5x8O8
KO4V2pbt7PZXVoJvo5eVSN+bivjBNt/Gf0yph71Zk4RmhmtIisqHXUvMB+eNsQvb9GftJfYej7Oz
gWxC8EGGOohidomkRD5kC41NTQ9fvWUdRzowxEzMMBAbfM19aiDdb25JrL5mQXSAWA9IMBFvEIma
o6v1hwqc7YA3jYXqqdPLErkpCQC2g4MpK4x0Gwz0tRb+YaM3HpzKqa+uuWQYFIP1Ged/jhxiqqAH
gYV4X3jODa9RcnHIuPs5BVc5W+8GO/VDt0z1LYwBj4A3mlDPQ5xrmpsdzsVTnMlfsDQ0+kHwNfVU
qnNoctq2c/VH+r9VqIgAZTuMkSXfFUN836pMv8XZ+CefYDzp+dzRw1iFY56GnnXn6OCkI++c4pSn
iR31DdU+yyOBzNEMuACzZP4h/CbdWKaygd0h0jDEIfOG3zEpNBd6A5MiG1GoYsh1zvsCFEE342Kb
qkucu1CrGqOhIoX2JV1/1aj28WO5cJOltGY+qSYLmXjHpIM/Bp/A3bIaG3A04mzkMPxe51NbAUkj
OK6fS/BC5OU0gdFEwPXEvtgkoytPsc3lG3bhdc4nk4KMeiYNIevHw13L9cWg8UcY92/JDDcd5w3J
qRm3OJcMD9H45igaGyBP6I9N9eR5tItBx5Wek/TraQ/sy0BpBZ/0DddH7FPb64o9fZjFv3OytJu0
pzMwCYy20VDUxU1r4ukDBAs5UeTcFdALprWOtVcdIcc4DeabHv3nwk1vXYpgoZjEj6xiKplP1g+8
nTqayiCL6hAhdE3WTkE9bIQUuDA4T7nIl2M18J46KMkYoiEuRATwNRrpQ5zyQiUW8gpQJyjU1nrP
ZC0SD78HRTgvZs0/7ESwPhBpbIf537BFBVTKYO9Sn8zriZJUhEsWJjLI7gAMxUZNwpHPpoGTFT+t
GxwWOEiHfh0X+tA72p52CsrHIg1jl3DeMPEUmL1bShyJ/LGtPHB9YIbazNoZ7tR8eP59Q2e8TtTZ
hWig+gY5jRsLosXZDfwX3SV/UeLbu0ZQyuisHHeNz51sLxRKuVE8F6Tn4TYwt9+ylZz0I69EnBhm
ctssMJEcksGqYP1TBAB5JotobfqBT9tnwJ4ZqGytjlWvTpNf3txcaBZRI1kOq3SxljVBxtXCoLXJ
yFnHBHg2Zw6WcvkzexYbJ4cM5hKojitUcZ7y/uyUc3NqKzRWTlnt566mPBwbJKwht76/ylb0vgq1
iBgDIxu2sr03XNOYVqOls9C/Yj+/tOiCIrcKH9foE1IK/zoeH5u2l+PYlhLtMmlRpTq1Zub9MOP0
qWmWFzRhSGzGnqIu4JgLHGSLjcCn09i3mYX2ftASEquNW1EUu2Ggy6MQvwLPZniS+7+zeoGJMSYW
/n7D2M59/TYqrCWs73FzZohKF753uLSjohCRZfs3n6p0axmhsw9s7LOWrCJCXt5D0bwEFne9LqnL
TZ+7w3LYK4nxnLrPs4HM2KTYL4OkPaUT+nT8t3YUds21WPStmOLsKIRK7ooRtqzk+tyqZEH4sXw7
CylMW+g7VGTmY0dE7oaU3gkgMUqvBrB+r4EN0G6jZedZd7iVNy7AP+wF5bxpnGXa2DkzQ4CIsycJ
np0L2CGoWbjW+3O30MBYvAYI0YzNjOQ+5eMkiQobp4m5iuUbnQCzluxHpeGbFcMD4SzFLUAPVywI
5NHYQkPhds8UFCp2/6w5l1UNtPTGkf2ld+qosN0pI7I2QDOxMG9oSJiEU7nl4vzrhHI75g32W5JU
+5LtxWrsUFVzzG1Gj3MXvk5eS1Y3vOmdjCfuW6JWq4lq2SblObXQugeLMrdqodZBeAYBcxUoffci
dvUZF3hE4hjXEf7OMOqwGUcB5EIReJz9U/LltJZ3JFtyBvO/IHRV/ZuvamuXTcvful3zcET33kzI
nSnhbTRjR0eAig/sEUBZ7WEvWUI3ctrqmXO42E90W9JmKel43sHL7D+sea7KwPYRhtkbMXeKb4dZ
mXa6t0Z47d4YVvbo9LJ4YMLdITyA1mnJ7+gOJqb5yMLvvBkqFpzs7ZDSGRXFnt44Rnv2/OCvHEDM
LzwskarR9UpM7MnYv3U9736LohFEH8gPZsUIm+kjETGsFGnoHDVlFWLcfg8OceMtE998xSnhZu5O
kKKLi7WHtIF6rdJMEVWPJIo3d35OuwnbW7BXS2A9VgSHb7dmT84vU2h1StLwJ8r0du9BUN5gYLvp
2X+WrjXdeR4YD2WNr1L8yv3sV1bY8aEfSRsgfADhOAZB5QbI0UXyJ5bdsUjC8MIHSkZGaD0JMsT3
Yzh8ZVAFjs6EqJBBvLqWeM03o1BoJeOaPsJu9306p5twSpiqyHrrWIKSm2w0hjDFJ3pWgnWkO28w
hZ8rCIIeU9NjR2Qp74eJg7LvCTVdrwYfmjLFD+WScD6pRr/SCQ5Tm05NhAz06KiO+AMX7Z4ALpCv
84ak7J7RyZ6tgpGljQkSSXUbYs2vnpUhD2Ey/lxqkJjemg1NimvNzvY8ogO1rR4WDK7Fca7xG3bN
W4fRsiadGDjRuGyH0XorsC4cWag8j7oEbN2HZ8w6L6kePs2Fk4pyPPU7VBHoxDZi8h6AQ4SotpJb
3sf4TpzgZLFy26IMukOYB22amIYDJWdoxdluKAk8GPy42MXwH/asvTy0bjWpaI4451TBM3CCZWTQ
M5EpkHJQT8LOHjmGwUAa6d9Rr28ciMdoFNSDBRTLCpn6irZZ4/w2E6yus2c/jdkcn9OZeaGWb/ic
6SFCM9hZHZ4e35DpdrbJi6HTkke7i58H/PVRNyneLr8yabRpL7yJqkSxrkReuewbxT5MB8lTbRZP
oIm9x7r6zHtUsQvQpSM7HTIHrKyF9EIguZ3US5QmXbNvO5AULCKQpFBbU/jgjMPO8ehb79JW3sGm
yqClw/dS00HuWOW3mT3yOf0kS8HdDgEaB8K2dwsfRTPQVgfdmnOeKg8xon1OK4R+RsyGeEAt15om
WCzTTBiHIHYUxAp876j/P3b7f8Nu247js43/7xEvt7loyo/5Xzkv//H/+gflxXFW5LYXBi60GNf1
HCTm/6FwB8ZtmWiXfSTuOD9cskT/U+Eu/s0Ggk0oKyrAwHEdxAr/qXD3/811HP57nu/6UN58//+J
8uL+XyTuuPlcNhHC803f/VYn/FNiqQlrpJMZA9qkam89R3RUcWZS1m09UqaPnfwcGweDNkEWYQDv
1VqRXYYtrkEKoJZ/9AZq/2XBTIk1C1YolSx8jXhT2RYjF5YndsHcbZ1u1IXJrb180Z9w6VsYjYkF
ADCb5deUch3s/d++Ky9mjTY3Z6ibo13d9p33NVo0CtDT6CUxhClBeVGb9L7EyDvNOletuHDa9Zzx
XHfvDjMLReIeVWYQjtFPW5RaMy1+Om447o42KqLBQs03QJjdBHabULRtyKUptqlDyT8MhFrl7saf
XarYhJQNtgdbB3RgsMDJZ7CHdea8zIQ988flYEGbHZUVu4LCa59Gq/hrYFoRCS1JoZEmrH914s3b
DRTwX3lLPT+RsC4lA9O5Juq+cU6iyC4GlUfnEegt/Pu4wapbpMhq51bc9Yb7aMrurRitvRuW6Y4A
q79jUn7yz0GJsiXAIAqXkG2nu4zkNlTVuxKsbdyBPZqfGUxr7c8EBOeGeS8DzPLGZ01x7JER0tkY
AodwiLzRouzZNsz/QFaZB5nKEHp09tmitD3hhuNfg1rLWIz1abJuKFJ3BeP01EfEG7TrfLRr2iRC
u2UiQ4dUvOyILW5YNspbbOEy6JLBOKZp+hg7KopbU0fWuipmWn43lyMG6RkqM/L/s/DfDetnI5EF
iFGS1mlTYi/BMxFG3jH2xmcXETPP1mNvoYWCR659V1/SPPuoAPSGg7gEmELjdPwlY6nQRXMj+uZL
Xdo99v/4tWi7al9OKAT0iNW0CncOD3OUhFpFbCbFDr1syeIX3kWccb3PJg64XnesLrhrJRqIUNv9
BvI8jPITFVMJp8T72bUURWjmTKxP8F4IS8m3XVi+lfWAENJtXtOsd8FzJDf4idV+WnI3YgzM4kxQ
vmmDohtC29bIcJej2M9ZOYIe9Kq9Soa7UPPCuDgsUF+DM19beN0NzfF7YsUm2N4sGiNh6bwaSaPP
jirW/Jp059QJwYpLs8fqBh/ku8UBSTkmPO958MRCwCVmOr5keZbeh90NzDUoUFWgULWTV48C9AhV
7JyFya/esdpz3FDexwk1GIrsx5ZhNoNDIzh4rY+sziCnLJzSP5AleYJLJFMxVJe+Cf5hRtDCfGTv
UmzLYD5jeQmi70qgrzQT4JkkVkWXR4uQ+5GW2YPkGNwWj1y9i5XvxZp8RDphiWfESTXW4OAzt7ru
2E/9netM9g5Az99ak7OWWo/EQJbAfEAIsDOkZkBaRvljnIKChmndRaYWyHmjwgVXybI7iAwfea42
anTpK8C+kXNLXN6S81AmtnFmJzNuZ+3Ph7yfjmiMdnxIOGNh1C4t2Kl4du4Mwk0Sp4XGmDq/gqHz
NoC4qYUqxMcDMcisbOmxT5njLIiiEbVbecWQG5E5o/70mmbDX2IjsSkOMtuVLPHjOGF1D/BqGOwZ
7XafRpg/SW/MXwufsRdaI7ZOo4OZOLOzO9hYj1UiaoYya/ESM8IBN7KXoxJ46xnc5mlABpt4CScX
gRiDki2Mzl2hKTWqYH51ukSQf2a8IYvSQFE97I14HvZIYWiqcN46auwPVSifAhCFoo7nG3vqDYMt
YCCshyqAtp2fmjuJ5YHLgl1k6h8qFovsDtFd2ZPeJwaQ3yQmcjpuSRWraDeWvM4jnWuCIdWoydAp
9q3AwANtEZDxoxdaKLiMZj4Qxbi39d98MP+OmedHMNIm3C80bgMp79u5Eaveqz13KXPCzoAdnqAy
hTCkfjfAlXzUVXhHmWq4eHN46omsbioZHvhbq4FTw0mmo5zBSrk0wFEooW+G5FLZ/HtSDqxvQEWR
VLSE+wmZ2cax0qcJccMiubHY8D0Phdj4ToeRViTPsq7YlWXwBuPFNnYgUcFAQVYwTPOt7AB8hS1J
i9BkURVA4HGbn47pnlUT1PRF3XyEK3WsMxjKZBNkNrnZuADW/eb92JBh4HTQP5Txw17TWhfJdxtP
wWO/+PATS1BhzFcf12+Byet7Igx372eAI3KLmEM3VGd4L+YusYqaWNjM26UOBOk6TNsjK5O3brGI
mMjW5tBa9lbewttdVb1+QwIQ5m6rDkjPASO214RF7wNX2NvJNbwLjPCpvLcwX6NGYb0lnZ44utx4
dFZNMdFkaMRR9JHEyo8elxxpHMGnMXmIR5aOC8DESgeYMWU/ECfvZWyTE4Er3bDNaqenYIQTz9i9
O8QMOrcQTe+mPNUvsljcjbAQQHfDU5eSH1uByl2aZ5KCm2ewNgDJysrDuM//LK2xBg+XYQgqP8KQ
mUHLpkj4zgyebJ7PqPuTnTMU8wnySIUgnx/5LHcqs9zzgnAfUMKvGkj6nUT2zUJjvhOKXYObS/PT
Gwicpfd6T+x4X/VYPKpwmg46aNMrtwSMb+Tl0OJRm3er2txmFDfP3AlSYfnR1l2mTf7pKlUPBonU
zUS4virY6Yb3Acy205SGdhSEiSIiCUWeM11U9itd1fDGxI/v35RwEw3Su/zqSCbhj8AR1AfHNCfC
Gu7y5+y292wCw1PN6XTuVgW+LXNvE8si21do9Ge8hRuibd9Rqb/xBcTbwTONy7JK+631R5bnn1KT
6aRWB0APwnBPdhzGvqEuMCVX7Q7S/nATBAbuEp9pGEXdq5jb6WDjPydLM97VnS+3oE1w2K9GBDfX
H74qNm0i95I0M0LFHA+xqmftQ/pAYtrrB+7no4nx408t8xdPJ+qn6lHuVvggwhY3XZw5j9bqmMBN
xHLPCtS5Xx0TLLiHvQSQtCtXewUBM4Qf53ZG7sXnVI6M19ymikyBxJMYWQQcAtv6rO30tUrmYKfS
prmWzhXlQ3tPcBMxpZU5vnuFgYmRxdqGsDAQ1ike8Gz1hmDmQ267+kUAWAzHUkP+mJzwVXuNfsm5
o/0leWT4OqLbAyHeM04H2SV+uKsrJVjq/ugtBNwzzChoC9k4ihSzx+pn8RNJrmY3GtukTZ+yeHmk
EcSk//3Dz85jL7tb44MiVYJxL2UTHnnslZgZcJKRAHJ2MNfMRfZc20Fzg2Q6M9dlMbhYrxaOHD+0
VFTwErAhdE7/kAbr9qBYDCIJdBB8ruYeltjpWfuKUFQMQTovTGiGxPR0rQk6Z8VMdAtBmRiGRCLn
c76aiKxSI+dZjUXsZYszSaYMnaYAwr0PwATFBr29RVLIUVZ03LN2/JuFNhxSWHpNKFdmu3f3FIpM
NuIScdvUved9d7NRGWxM/m6m4WSP42qOShQ2qabJPyYF+JbNTnWjwflTp7E86SK+98diQNrUjezw
OMMVxqVLbsvqUFmkWHVd/yrRJG481KCXPBdXOfCcisSxSFznx0gqHsLYOcOvkssb/D5IItW/s3dm
y3ErWZb9IqRhBrwfY54YQYoMktILjBIpBxzzPHx9LWdlVWW2WZt1v/dLmO6kS5ERDj/77L22+5fQ
xd0GlHwNTNN9JFZ1D7CoUE2WJ0+JFk6MWG5rEdd0eniKBb1swDZWAYxrD8Eh4KuncouYzwCZJhfs
eTLehNJuJmrMsCSmS4bpk3eERJK6mNNPf/SnYwFcc2NzLl/pF4DObXn8kKDr723DZTUfLT+dpRiv
ImIRPfkTW2ojfImVTF65r6YHGO3I18Fw7PHy71nnWBArFFd4sA/rorGIH8csO/CmrOxuvlECw8Ea
UCcQhzU4KBra4X8kf0m0mNg/x+xcV4WClNsZq5Z6RC6gRg+XOxYZMnbuu1sAmfzdjnmrnRxWvrX8
ckYenoXC18s1H8LNYmJaYz3FW2JlUatUREN1rUu/uqZ64W6Bu+ys+Z6r6a+t5gRpTEFHLlYja5lJ
YD9n8ViZfX8ZUKpXvoZu23Fwo68C0szi458o8atRmMY2tz77RaCFeyzaUQQLzU4HOMhIviir9FMP
y1icUHqQxnEsa1q+OMqgeZEBsBBciSzJLUOeE7eT54UP23/+CkrWNmwb48iU8szlhLiTzxg5+uGn
mZrj1i2pJawdrKXjYHh7JzLQeDNZ3qY22Rl+UuBUyn/ErdGcShqHh8ig4CmrT9RAVWfXy6Y9AMhr
22XhXgkXFujYTIjZsn+1pu6nj9w6j7l/y6jfuhF7nndcGCAf4dHF3jCnx5Ceg0PQmn9Eyo0CLBJF
GwAW4W3RZdHTRtG4/U/Ag9lBmB2ab8lsB0KJLjhQN8l5wjfMQwOLgTcdhjqHgur3eypd/UMP0uSE
n8g8+Z11GXvJFqEp6A2GELNtHeNcGG11GZvF5NNmk5NNTqrHLxL0/EhSiuiOYQzJGutOEmLdMUo8
MVVYAI6yp2NfFkBVZ/Xq6m489nLw21Ev16UzcM3NZ4AbC216sX/3OvAueBY/xfhB4XJO/oe7wZLV
tKwkOA3M73Y+/TLCYuVBWfHmc+Zm1ZZjsLWbeTfrij+3Uidb9F+zwXqci3p+nGVXbwbuBtuUKsx1
aE/WqfdNiE6T/avJB7bdItuDyLcflnRZd8r4FREzrYlnnUuvHs5BamhIUHDJ0uWgZm5YDpW/W9F6
6TmktKKPg+xi51jtAtJwhVN2hNxCuBhJ+xCWErRgiHsN0Ob3i8Wqb42qQIbCmKJbnWf7Kg8oFHWC
SDeIA3cvw4xQlEUdu03hQLiQx5lC+rlieBleQj4MOkhytTGrrNJoIOxjD8Ts2g9PFz3W9dKeRsmU
NpRJyiRpP0VJOD20hOvoHiUO0Me0n+SUFNfSemQmnraZ6T36ul3Sa+LlSMaej3sqNqMFPGbUXZR4
0RYs24Z4+H6xSq8/9ol69PiYkRMfOM/r+cHEzXypjRESvmjkpnaN7mEZskfXrX8aoTPcpoySZNAS
8SaaYO4vmXUQYoEiWpvUbbi6ZRPU663IKKtJsfOsYzu89yaiVIznfVeWXrL120KuWQyzciIZ2vIH
3SQLnvs597a4Y3kCeoyphUeeLswThbM8PrcOTQ01T/R00bsLoR5nFt2n3kZHn4Imv1qvistTPeTm
VfDhJ2wY2fvFfWqTLtlEdrEPWXgCxinc0zwcR1oR7mnbMpeyCV4HU+efF7N+8SqKTgP9EsMaB39E
830TE6EQLQ03eBfP3wUodSqTU0y2BOfkfFfZcyVJ4lhVRI0PnupdM/s+c6yJ/8pXCd+hYNfkYCjq
ibZyabrRmaB9dC5FZW8jwwRkk2cnP1fgJOnVWvsm7LDEEQZddPz4ZtQ1A0ztNlZskZS/raX/2ZOJ
gh7mPTJCwDLVvGjcdO6WwjUBV2B8S0y7fqz6qNibBbPUMIYnnG5x72zCMhp+TBWLhLr2n0Z1S0da
ZliY4v18l8UtxLL6MBI5Olm+MG7fL0nf1keRpH9Lr5SPttF418Qi5lPCnWCb57scXxPuCYuqCOmH
8btTWD0f7MjiIlZ9OFSuIW1pDa6yL2a8TNfKyJ/LNIUsIRN7laVNti9zGknLZalv37+ykCfWLY1a
GB+H0/ftPB5QF2bLUPj3kl8sLO+L01iXJOg43wvMaCEGmAtTCmHbkKDbJBUexmDfsWg6dG3g7clq
8c1Hj8xNDOZZc+CqwnEwSe4TbEB5zrocBexgAZZZN54wisGq4Xs0WH8rIA152SbXEBuPGKvxXPUm
y6ZcX0nG4sqaPMFuQNFo3WJAbcyXthpec6cZYAdXYmU5+MsAyQd4RfRha5GsNrtvxm24lvYYgrVY
t/k+qY3T9/kbBNiqqITzsWU+VUmy9ci5rzIADdu2d3i7F5z++UApRKy85mYFDllbnsE9HqO1Ckd6
mBasm4Un2L+Z+7mPgBTnFmvoEbzRUjTP1kyf6jAmz0nQPkSFopw0wNA8mN5wWFzsw05bHlnWVtz9
+Fv4G2t6kdZx7ddbgIP0XgxAtuPAgetEjuZYdd1Eao7ShkK6eJEjam2GUlGNR0ahnvwD1SLFAxe5
U8qF4GKHXGFXdq0tSkneHloTIyw+olU29CXJImAXiRcdWu9DDoVPo8Z8D92Zkdi2IqBmsloeUmV8
ukJxdovEA15cXljmt08Z12VuLW2zsXR/O+8vfGe12Z9MtEq0CwOLfbQAlHKPpUcVwVLSTTDhkB/y
gFY/SnrKmcxClLP4dpjcHrr29N21W3aJotrOLPFiRg+RW31EUuHR0uiY0kmnsxLddPYl7QfgUext
MVTvBgaBM52ZO43SCKuxu8TQJsgt8xKieXHzSJ8AO28byNlVuxB97F2xxYjhM5c3j66fhltzhMKe
hZ/0nOGczOfyBE2BZsAOYSX18B1GfjhfazP56EtSb6ZrnD0q0VohqoObhfSx6Bc2Ivmp3CfVcinT
wD1ZbQiwSiOsvl9EbFMtmCbXpTcvmHSQ0mI4PFFMCXIy0AOXJNAUpwcW5hA7h6g/ph0tnS7xl5ku
UDqSQcPW1riPqeVeOaJk90dgrlpMuri5EsDywMaGI0eF+e8hLqOTU8ARFNQPlSz4iYM2h9adqlXb
gdlCcmUiNOm0mC1gG/yWBJSEdx1gN6NxTzhJZ0IzFHFtVSNfhNa259o7gi/47p76NTN5YgtHmvxO
s4TxrS8p+vPx8Tktzy7XGz+LLDFw1fMVgMogx23Y3XaxOooesbMmO6FQemow+GCInk2jxi2MPZto
e7KZargzffRmgk8xYjjYdu/do8F4LpVRbYtRbkXj1NzJi9ds8V+TzN0ltfNYx61mEeL3t39b0fjL
m8zLZNJRtZQDP/SIPGACR2ZVzx4DTDg1rPBNOBtRiRNaTWs/GrmG+sOFc5t2CZ+HGwGarcnRrLc+
msiRUnPcEdmImbajofXOBu4Rv0LYd4OXUgDjlqIQ/1lK8Wf6X/KLXp8MoETxr2npUKeh/y1Ra9sm
i/fA9vTKjUHr37O+k0uV4UJNIVHK6AW60E+ou+7Gp9IFDr6K9n1hXnGdbaoe2L4/ucWaH61FWB1I
Yc6Iwg8Yw25apvRH98aZ2QtDvR8QQgyiXV1JST+kfkxkgresZGk7izto1N9hHGGq9bCmce6CrdAO
HqrUVir316GLPRAkxslpUZVOjd1OWPiGe2YiPJuR6YEeSEAb5v6F/91L4lTcRqLmYziVXkDDIuIU
9ZfJDx+k3L7pwO+YU4NJjU2IbQ7TDuPHVxOBWU9J9SSgquPi3uWU5mA4gqXIomJrzGN8oqUKwdqg
a4W2J2zZCRfWJnjLozDE8lkuNzWrv2VkjxuHS/U5tWiHTG3zwUtohSzYLfuc9b9Kn3cLC6ui8E9Y
RgY6qa3n/791/r+iqtnUd/CO/T9vnW+fX2378a9QtX/+J/9cOVv/cCzbFyHLaxsQmvXfUDWbvbLl
8Y8w9Acuk/C/r5xdnyJnriS8WC576v9aOXv/sAQfEJNltelDW/t/6HimVYRak//tw2narvBYI7l8
icLVqIN/WTirlvrBgnN8QwHdvCpE4T85ffvVsmOLsTxeFCCGlQWmaYc+DoTKqN+aNvT3Or+/Wrhg
7tNlrFeuXzFaRMCloL62B/6PpY4V0kWXKCJ56BsUbap9Hc/Jg7k4P13qzx9iPFzrIVNPCmz+1q6N
4dHtqnsmiu5WTu094vkIiyfGsxp5AbwOGm8XSZzbq8dzN3I7SBfZ3jA+n0gCKiA8WJ5EV19ATDlI
bfHrzFm46geSxh3RFBLZz42F6J/JHiN9KcpD57XFnqq89BSP3bCnkB4EdEU7D7mu9GfU63ka2YRs
fUqMVHbj3WNXBy8bkFUy0/NBE4l6A0fysOSTde0Q1zyKSZ5DNeIwnsK3ZNK2O5NWu459xNtU2OAV
0jA8fv/lkpcnkVfxc7CI7glPNg3S+Z2lDPYyGgYhN5UetSGGtedTD08Y7zF+bf4N/eJaT1wcuuNS
46kXfiueJ6qm8jzJ3mq7JEsmM7yYsUPes7GHS8KvVnkzUG1gpncXC9t+CN1iOxHAxAlgeXu/Ev05
K9vhNDmvjXCGXeOlhA7hs+57YOM0FY8rPH5XL5+t6yzts232FeEZot6ZiUjqwYA+ET/IoZGbXuY9
43WFnMc61UoKUqN9Pl5zk6IOO3lQHjCMpCoMwlEaYeVuJyuB+hZnb9Ang8Pk+JvMbLVu2u2ZAIA4
43kiguGXl9lX6lgLrjmGRwLTncuIn5Xk9hsAxfazX7VBspF33U+cPSmLpKVbs7h5nuFKPVeERh12
ui1vz99V0p9jkjHkV+bnxjH7nZhzNpbSJDPlzNNLOcIf5TSHteRSj+G03itfXvmr4wvVcdSV3QIT
70OgRZIvdol6Gg877zVPcMITmKyfOjO+iML+9P1FvBLCNIOKG6hv/1iMftjwWKvWVc7WZwrBnloS
F4QyvZexzsGXOYgMQ6ygrCdY1ngS7UDQzZtUyg+34EGSkkq0qnjAVEV/yuCK5yqw3s2xSvZ+bz3l
gkbRukpiFtF2uoqH5E7zZn3pUThWc7rQWhazIk6Q6SEOuaM2HYqt3ZW/AS5H14xbPJY6MoWG6Z/c
uhuf6vkWmelhNrRzVfcilGGBaytagpNB5HEfphUfFg5ElA2CYjqVNYk4p6em+Zy9yiOPLVqtazQE
18aQYGTrHYp2fOsW1vPKB17EsSNQXfb1JPIfbsrOCijPn7nPZuBeKK6qF9scRWZdeYdJmNcxipoL
PRPTzjF6kAIWzeD2FIUPqpr3EomnwWt5JtuXMDfn5NLi7tpWDnSVkmYaOgHHFaIBEcVgOCXO7O8s
jjVN0ztFgfmLonlGqwKPc+YtmPdws9ugaYh1WhjGO3oFoDzdOVR4Xvv4FDvPhpsbOssmLSzaSSwa
XmWC0zgjcB4HEtO1GL7GtoIOFsfVntvfe1O7l17gY1gSr9nLAgqimGjaayEQdl4JOhzI2jqtwWQk
Q7NBOxA76QfMVvqtwaMChkBYPhjN8MRPjKaDOOLmNAFmSMYq5X6Vf+HdSw8jTl70f2fdmjOHIKtx
KK1I/46erHTHoJ2QLerqauTy7IWkEl2oZd5Dk9SPeFnMLfC78agp+0U0vZY27pbv9C4WXZBzEebZ
DgpexY70KaVUZOWr3ABigh1G9AqbelbMGy6OMQ6EVxeZlRmFTf0UoGKuRASApFiI4nnweGksTeGJ
rUJVPYIwoxYzuzmzXE0TJSO24MRAyzrbbce7tU3Q6FX1OaSCEoLFd6lO1b03lAkTm8RD6CLlTXF6
cbzldWpba+d1uG2tfO+5oOIdlpHrGv7cSo2gEYVAXupY1yzz2OA8YYLJs+I429rSwemNzIglu+PT
AUc+28r6JNOm4DEX71rfRyiQ+CEgJeJzkrD5MLlchFDXuKSOGVJgd/l+qRQPkUIPWjETV7EP9Pjl
6EHs+6XRw1lmsOaUiUbaMWTl2YddFgs4UJvMpB7u+Knp84+ZJ6pwyoxh9GnK+OQmFCUR63gcXZsx
0SE52w0exbJkkRtmSd4RT0IPl4keM79fKJPtLoTEqTgqUVAYSkumU1+PqUltUden59dRL3ynWuVb
Chhg/ObFBwXcD3aow0JatuyiLqGJ4OTqsRg3F0kVSW6HsGp5G5meKTaaMQVYa/ig5TpkwhYmBRSG
ErROx8THJWVQwN3o/w1poQJE3Gy0Tw8FYWqf/Ky+SHzqB08P9RnTvW1geLCnlom/dXme5zwWp5BC
ks77UFoe6NAJci0YWFo64Bi+O1pMsBvUs9wsUBjCCVLZnE+nUssPskGIwCQTRJwXJK7rVanFCtBX
FBFgoto38DyO+FTylWpdDZRB6Ei05DGTq9USSK7FkHoA2JrQHE33Tr8ZtWRiavHE0DIKDrgHgj7P
thZYirZ7roizwPFBfFm0DNOjx0Bjg204cfTOfPMHLdpMqDdxKDOIWKq95Xnmres68A6cjpoNhfDj
awmoRguqxFOgpSFDBcNBgH65zo7Ap7pTMO+1mFS6GCyoKBb4D3BTx7ikehOagq1lqFYLUmT/hhNV
0q8OWlU9eNtxbtCktIxVigeofvUD6WEULnKmNP2ienFpSK4WJaypNf/1tDomfSu55WBaHC2aDVo+
CwIFswyAwN7U4lqMyoaRd2MH03gYm/pcSRMPfR0q1o7Bfkaj442Gnd2bw4Op9Tx3hlru+wW3riSx
Ln0U32P0vkULf1kPBoFBW/E4j/nq0QdtLRRWWjystHj4/atcC4qNlhYrLTLipngO9fcoc2b7otfX
rpYkq5g2XpUD47aQ4mMtXOI2NjAwhXsfBMHZBWXOEidkrnS06Flp+TNCB1VaEAV9Y6AWaakUllf5
4E63CQl1Wmffiuqkbg0K66ylVqFF10bLr+7W0WKshSpba3mWEweFJ17ebEG+otEiLpYDypG1sMt5
8ThoqbdB823QfilD2QeGnWwHLQu7C80HVi7P+ATitaPFY5gD3q518pOtfEyAREm3COjGmXPYOCeh
tI+tlqIjNGlU3+TgaJm61YK104zmrlKZt5PgAWj54qv8n5ewVehADm4kRAWwLG0+AuwhrhQhk4ic
hHEEWMm0ipLjtvvsSuWendF/L2pDXgIBq8Ju4KaIiB4Jil1LSwVPGPMwJI1phZJp2jvD6H+ICF6v
oXOWLs0/WLO4g8e8GYfpC099+R54zoCdP/gbdNyBOwUkqyE5kNPKg6ehY/H5Tk9BRnWICe3CKWmo
U3jlQoKvW7Ny/kglT2Ff2Pcom08+btBDWzVMAfgRDqKuML24M+0WuRof8MCuYpW/K3yTZ8ew0xeC
vWSP7da/lDgKG9eYHrkrbOJi3jXqEw56dZ9R9w/Sn3W6TAVnYVpQrKcwpN6FzI2bxIrmvnEz9uot
D/LoahrS3LcutSG4kiP2QkNNlIhJwvAxjto6+mxBlDrllUfztu3qP2bLUw3u7mCzbyvDj7KzWFPV
Vffg5Q3/ZePQOuNO76Apf/qm+sUzrDl5s7J4Qopgw8Iag1YXvNmlDNh8l9EeQMyfhozYgzGoU2lX
AERwO5xMd/S2gatqQO/RcGHhMRAAwDrqQrvbsV8aaT1AeESo6h6/X8omBMGtLXaqG9eu4S9PDaaA
K1r0YxAAYQAKVWxMly2t47p/Wbv9wZPlr4sAO0CvCLdm0nvuB7PCoCDl16xYIPp+9JuiTGiMjdls
mox6usAtDqNHZxMeLOZPclh2MCP3p/ghIlVENyNJky2daUQ1JZwRFQOBocWYAH9rXMwoMS5YpoPd
ZLKKoyXk4fuFityONLNdApE0Fx0Sfgtg7WyWJHsISi5feVpA5moYR/plUbtphispgN6sPH+mKwy5
ziN3tZVd/OwBvxWTZ58iz/5MMBCyLna3idAczNx9z5Yme+xYyk/udVx4u6bzn7gkpDi0hC+GCI2d
6DecEfo8d3X73ODY2zjpDBFzhK7s3KXlO+juKuJouzuZt69cl8TpEshdI+p7XuCxq+qvHDgFFTcV
KZv2bOB7IXwR7uxWzlQeRE+zHeQH6GoBd2ZqJIl0tgFng8k3dMiI9YfFo1/zB2cHuaUmVK6I0t8E
RwTkw4fO9Sp2Vd0LfZTMHNT50AHZX0T4EHWO2uDVelgyah/RQa32fajpfPdhUUHSivpbR0AmCJaj
QYUQI+oPa+QIEc0BtTIgWm85m6QctmKJnyuEsQxe7MpmcWNQOUFOcW3YDisLBi6XDRrGVpsd4Cbo
Jqox3FPpKrXNoLJh8+NCO/F9tDuEAm+KXrG0wrprWP3H8BwwYIBAYbRZeXMR73H7FYGsKe52f4bm
8lQazH1V3V2gf7/XAevoCThIFNOmbtDKDiWHfhC+Ze1mnEnDh33wR1pQq6JQwpI3M/ihL0OUnRh6
MSLEOe1oqZpwo+kKDIwxTerT9pf71mYCbiQV5z+VFmLVhMRO8MatsonrVGE850VEIVbbfLLjo0Vj
aB7z2R/JKXJxNqDratpEmVANk3t7uHnjMaIw5jANZPiC94TVN1fw5U7J4YtYFACSQOwj08g3rVAv
SR7iwkqq99bTlBIoSODGHtrQ2pCh+TMT4ZME+QBvTT53T+urN8QLq/y9TUZ1B2sv3brk7V3gA6OI
P9pe/UDfj2juegfuDorC7tWuiZ4jYwzXdXAXCof1bPHZDmp5nDt6ohwzcHcT4CF2fG9LDRoXPSMx
1A1vPXvJADoD0V5GKFJLnheiaGOWV8IWe1Zbl1RUHwP0+EzdJyG//GY8TCN1UOz4mAieQvOZmZmJ
Ag8t9d71s6H6L498cOpUl7nHZk5fKZ7p6DTRrcH+j7JR3787EdcsSGYr5bgGScjSYnjEOLDMztrO
5Ucx1DNXtsVjWWQy/hKxTk0QXzwKZM2VYYTSjb3sJBkxYa15nL3oBE7YPKAapWxGB9ghTB9xJ2nW
kQHbSdISJnEAam8wBXZdd+TpvnczMt3EEQjhG86PSRh/bDZQK3ad+C292+JbABihbHMSs4UIDdKC
eZbevKiF1ZibDv+wA/HpYY1wh37PNZJ7HCbmrKIAT3HihtAJ1x2lKagrX/TKCO26Slix4/rhKhK5
GET5SSFMOWShXTzUm0WA8Heo0KkBoa7Mxnu33Xw9Q6XHJ/Aj49qH58hsxq+AWXglqU2EkjX4JB66
oT/YhXf2liUH9NRtvv+NUv82cDIfIzW/EiHgi8KTpgk263kpyV5G6HQ4asBtmO/jIj6kPbc8dUr6
xBgQRVHsjDolJji2x8bABiS9ga4r0tBTfQwrynpUZJENNOzntpgutjMXfM5uXa3FiRbkpmVW9xgW
1iqBPL3xsuqlblW/wnALPdKj1pEcMfXlUQi1vHxtAp9SuBw2QdmpFxDfK7caf+fzIze5v1RkjLsG
Or1ZdYCHWHVToJhblNj4Jz+g3IXvW7gjcH1sjX46uVX8WjlD8Rhh2Rwckd6aZLxYKdAXftMXE5g1
hmmfsXQZCUrglcJDn6zKeUiZ/eCl4miB7Dn+iTTULsZojX65QUdJVlxiNYu8lz8ifwiPeEd3bZgT
jWjhXBrJ8IDrN+Vtcwfc8Aqdd2Da9I5tkN9Gy7BW2CnfuDgc+WP7/C42P0h3fuscsm5DU3AeuI+j
af5xJbQywY3IC9Q9WqijYpX+PqUlXitbn3VYvnDZa6f2wN03ks+YvN9YR+FClS41ShYdrrUb/PGg
v2x1P8BQdDTnkZ1epyMuSZEWOE6GGACdcx6g6Kxcd4bNyACPstWu+tEuaDKgnt63XkJfrVU2fVgD
NQ+dg0dU+vSB9ftwor9gRlPb9BY2QB9SUhri3GNAKlCz4M0w0S812cYxZ8bHZSkAnuoOJAzXyUrY
TbWJAB6ZhbVymLJXoYwhd+HbBP4iEIfnc0X/LNc09o38uKepvSx0CvKggmbLkJKfC4e7jtFAvjPf
Z1Wk1AXSv+hOEr25Je4B0uRzcmjhkH5Ho1NxSrLxq5jACYja/jkUCXJj8WyRYWQN+GrWpI0STLb3
/FY6LTHkYmAGj9n8BdyH1jSujQE6pQN4cgfZ9YdTR3/TCXZ2IZs7ldl4e0GEtQH+GqX7SCyeAmH3
SoHV78Lj5gk5ATH/XuG2WxjCg4ZKJa+HdmRz/VlMnvhVVd7zRLf2jj9BkHH5KRDrZGOMB9aTK7fp
RxhHMzcLrO8cTfIzz0W6GqyaYqDB4BrvsJ+W9tUvqHvEqnRxQYWuT6qJXwrOBH54SXyWFIsGlSK+
EUCNls7OUSxlwT0QVzYgF2aM4wOLFZ5WC7nOpJw3iP68J/vuRxCy0zDqESA78eNODhv6Fd9Nv+x3
UVMSsFBUAjJMwDW890584ZRd2PeuhmBM0NJpnLUtv91KafbcK2js6otwm0eQCCazPbAPB4o5xpeo
tu1Dz4WJtPRySCIKRGuehlnxCGmlO7Z+C00u2OdE2WEYJC5HSfMjTJobeDeQvUg8XNtOeZp/qnB4
rJf6MvTya+zM30wUO6vD/rHgLlDZgsXaenFNIlFhQV/DrLGHXnOtBxw0+ES0CsWZONEcZnjLsPWA
QPcZFJdBOuMhi8XB4U0SQ4k/GkD/TJCQU4pxv6iT372M32JH8mdIuidMaQeC/+URb9faKEalWUL2
GqLx2gI8Li0ZbVkLsIAf6UjtJO/4WVypLXzOuvqq4Tu02tFBPPE10FBOg3F8TIxbXQGxKwoPmlP/
gjrDIR72+YVsEHMMYApimRUhkYmuPKgDHGWImngD6OUrfPxNFsmSDOW7TgPkm/BNMG93hktlDBGm
0I6fAeKxseGZXjuNv2qqQuA3KZAaR1JyHjLjzJ22Q/G5ReNz5lPM43bGLeHkC13yODMFvYH+P4nG
3avB+51GoXH8KiiR3pLjHraj+IG1n9+idn9i1n0LJM8fz/kYEj7p+Bpdqc751P/mfNmFRZrwzO6z
Q5NSfTCbfyJmKEYuyKnt8MjPIu5BI3hoX5hJ1r1Dz1odm8cRhOBKuDWnlGLVSyIO7lx7k5W9m1lm
VDkz5lA8dS0A7cR0nrLKeo9is9q7IV9Ml5L3q6eXIEm6zTBytMy8Waqy/QW3udYK+Z+xTl+absbu
XTQ/IRlQQzMEmEJ7B6mY5vKtMZDN7L6wnz4CAj56gQFFq2QaderyKax7LOMKo5IZua8piuNuzIJo
W47Nmwut99TZBfjuMc8ow8kuEEjUy5L3T12QHbyqdimB4Dre5xl0kgnq0mBfPICtG8OJfrMf3QdE
/H8YzmFO7Beny/8ahh9u55GNVgD5eqBLneIizP9eqG6GBLUdiak8yureiy5+mXGnlBrFkMMCyD08
KmEGiaRD1nHZ4Y1VTjWf7fN9siZyHEFUba0lZcM/yEceVHjr86DdOi2QMuFM87roxc94RnJxExot
MzPcEVJxeX7KlHtExQ/Jds2/cQEpooABsDIV0GJX/cFIT7bVm39XftGs85JFEFLHqva9V0vKp5RZ
XTrLmVZ7HtacMSu+Z12njpPDM8nr678NEBBpJ79aL3/JCo53azBOWcMyUg+QqOmuZ3+EOC0ZUk8j
UDyI6RKLRzgc4QJeZNuCOrIA0MdcT+kwYWKirmgtQmD6wIvw1szk7nKbhl3bRM7v5S7L1C023PHU
ZBONhzQX8PUbqnj3CC+B6ThqlMlpIZw5ICavi8x6ZY3wOzWDV5/Fk4Xt+DriqyrDOmLd49uc35yk
fIttNZIZsz9MC6moMyeiBS0UC/mR+bQ4VCVP6vCX7YLGr2usHSnXloUjfBOFHMMFwUEvtMArUBg/
6UKWhj8bxV7c4gZSwwkBhezYI8RtpwbbPAYfDB7qFypNssINGMH7tSRrU5t8KaUKQ26j9EcY722Z
fPVRfjdn528Y8RlkZG+L+BUJ604sDQdhEZK7xerdd9W8qjG2nr5fRJBhDynqEYJty8dsSZuV5RtY
e+29VWUktivnJa3K3YLT5VosR6pnEhaaZnFMRuek+EnvJj+k9xWUeaiGi+2nMKISX25dr6ONaOyf
afj5CwzlkswwfReal00YKatKmHB8esKxQx0i7Jl/p7x/JSQOKWHc4sV8ouBHXR0il0cjoL2xnCk8
TJvlB658oD1yME/ZU27GBKl5RM1NIzZ1Hr25U/4WKRadczQ60JmqdS7Td6OIm/e6YKQMwJJTCcTx
C1xmU3RcL0lTYeua1Ad1zrA5fy1L1vwYF5syB3eKNhmduitogcZtWKY/nerelM+zR4TRjPc9Pjun
vC26uzPURGlBwwxdmew6MqqEFZZq61KJthEVhCpYsc6m8kCYN30JejIaf8+z/9YuxS5CfCOPDO6O
lC8U0IDCXGdZTu2S/sQ5QGAoDB4HCN2ryZD2JrYOQ89uKRelvNYty2qu4PahBJBC9DoFPejiQJaK
qBTIxOQwiJkeLW45a2RPB7F3PEJVAihGpyixDmRC2bsPBauSdeuzrnChyoLtJBjTkpmfZmdn4uxj
IbVpBJk7NeM0blkC02DNPbbYlIONBF91zTrEFE9D6a6mV2olBkFPLHb4NSKurAMXN+nAmsQEllxH
nJl+ZFq7LiaTloEka+fPKuw+inL+bTsc0lme/Y298Bml6RNKiwkBgwYkze/JnSQ7sCt9acaGLwFE
OtEg1poFqxdvrl676eBgs1wZ1DptnXC7NF9jaJ681tmSW5x5OtMKohxvZxShDuxBE7DTDm5Z986q
JNtm7shnlgRrqNGi5pz9rDg9ynJgOdtvoQfh2OwKbq+9vDmN+xhSQL5qFUXWeUPUrLFlvBn5diEw
U5hGE40YHLmlVImsmvcDvx4lZ0reyRYHyBotMfZsfE/ZCzeORXLVmw8+10u/aV6TNnjylu6FtgO4
K8uhmsafocYn5wIlb6oOHF5sIq3iM4rGk+Oh6omw+/KGpb+2zAdjytwIjPEQ+sExjdmLB0Eu4ZMk
Gl5K8xvVMijx9n+wd2Y7jiNpln6VRt8zwd1IYHouJFH75vI1/Ibw8IX7vhn59PMxMqsmIxKd1T1z
20DBUYmMDMklkmb2n3O+Yy2VoSc9fmd29nMVMAAjwxJsJkusOfFU+7qXO2HhTNHxka3kVxZEYhlh
hWNDp6EbTvZeeVTmIoaGajw5CbkhrrFlKndVRuhPNQPEFSH1FR4cBAGlO0UDo1FfxbSDKHUTrkFK
3Y9BJY3wMKOp3RuZ1WOlZDPh1DygqPXSVpNp6ksrrmmO4IC0VlNNrFyBtdIx6ECcMhe6Tk/yvHZJ
XOgM/JZNJ5HTxzw4aC072SK/dFW1b0arwgcM4DGE0uhmqbmM4qFdplamrNWBAaxrm5esKhhBwHM3
NI3GE3FOAR5h7SPfiTvigW/PWWMfgV1JQDSOEibEvnlnt2B5ghpnQHLDHqIvY4nfN6W+BwThkqPM
ROuctU5sYXsEuzFo1HBthpS439A1lAPq/dXahcMYXYfR0rcWqsrCYsLIIGmOiijoI9QHhNugtZS7
WCvx4crVAJQXck3+pLVZv0txnNjUcC0N1FbMEgZF9FL1wBZoh3HU5DIApM8Y76vJmnbn2OV3+nqm
g1IRsmx5ghctH3ZSBzul5VKIWGJphBP0MEcfnSntTaja771Qdfa0IIeIW7EmfI3Cp466i0bPgn43
cAqmfY162Rz1MXLVC6CBDu3a4f5SGMlIciaSR/UKd7OSNevU1F84jr+W8URGepIgcqpmAi8oFkhb
gHArqhRSI4QzzoCN06Ejp5fEqsHzWW8yPsqRZdIIhwuFhYPnB5euMbHpuCrpkj6YmVrEw6cXa6yA
DYbVk9/QNYsp6UY71h0yskk9ivba2OVdFgeMKPjAGH0wjA31uYUovhCU4bog8rSgUomPZyq/R9Z4
w/yBgGvmt1Gyvo8A21QLdOJga4+dBa3VIH6i9QNSpxJdeFm6PzmW0589zbIysxlzuqs6977un5XB
9vDcHB3JEI65nfRqMSw7h9FuK6Z+mxEBDy36c2p7xGJh2AddG/eMmYJFqRP7ZLTIUZTmws4+KLNe
jzzMrUdDBrxKGKblpp90zr2LOeJo+D0rZsPUq151kmw8Jp8Ym8hIeFFTcEcAgGvTYddwUyIirLTs
W4iY6aefgVvv8i4+VzyKm68ECo0nOgYdOGCdmihw38Hmd9ODLGuMvhQkbti1NWyTFkoHBFRNrLso
yl79LHi2KV23bWhhiXtWR38dcJrvAUmlYibS4kPhJeyTH+iLwoXdq/P87NjQ6h7E/EXNPlXmx6l4
hGm2teFMEfd8bAbb3EgSPoXbb3QDMpvv6L2XRrfWKF5TqpgL9kCkhRayl6d4QnE3HdpQYXIzhEGE
W+agORL6bZK4WljZGxwJArlM54LFSM0TgNgF8X9CD+zO5XveN+9aa2xDF309StJ1OnP8q4h4lz4/
mCqHwWXB5o+/gRM9kxZIexOISqQ6W26bCGnTZArEyTqIzOVqoOqTFh0+QNeTRNT0Mtrmx6hnLMCc
3Ma8ZjKzinS6GzkzaMVdZA4r4Bo0CnzvTDAICl8pB2jZkhvDumBqrJfJ0qqKnF1O+A41nCi0u5HT
RNyFJjzmkax07GmuQ0wEKbGLBTvAftmF7WlAiUyVylrWsw8qUdbshTZYPVi07W2lvJQOiLRebE0/
AlnVbNNqZtRzQC+Tc8FvSOfEUqrpERzavqNggWfbkQMLNbaAvwKnY0T2pooHspLrFIAFRZA6tBXW
OcZv6jqxNDj8KtYHp3p22s5g+wKtxzaQ/QZsxX6P0Sn3aY9xg8SLjAJoAJdLxcm/oBFdEcu5dJ66
CLCUjDmZR/fjKtPyIzAsb1Cqo2O9RvElsxzbq1GS24BHW2zZD0ZTUwuQ+D4t5iDDRLPQGbTyDV/H
5kUr228kooDxWuKit8ZLEbv0kZNo01o+Ypzly9BgrppiYpuNDo+daaxtJQeIUN/7TN8VTBL7yPR3
SJebAnsVw7liH7Ru8f+A3XooMv73v2ZU1zvXdR0FYfvDfvt//+kUvddFU3y1f/unNp/F+S37bH79
Qz/9zc3//vGvcdmv3tq3n/7By9uoHe+6z3q8fTZd+vu7+ONP/lf/5b99/vhbHsby8z/+/e2DXPoq
ato6em9/MjPbugB49Z/7n4kAtG/9zwbo3/+bPwzQ1m8WFmocxq4DjRlK5z+ZW/pvmg5VHpez7vxu
Zv4Hc8tSf8PbQz2YoTqG6doqvuXmj1Zp5zdhAEIVuuao/MW8u/+GBVr7SzqB7YZp4MMWjqO5xkwE
+7MBGqG7towitwGlQr0JInXV8Fxf1IiVy8EW7yPlXpTWvytIsJ7kvm8VUL3J8C9SEtr8Oj+lJHgf
QuUj0gSfHqyUn9+HTDmn5ALTax6Kd4YOFaiOtTa+RjVmUPMDEjZ30egzoxhYbwZ5+9N3xlf0a0pD
+0un3fz6uooNHEVfh0H2y+vraa5oiWMzlf6YUn/cSHfkOAd1vhTyYVRmb0zUrFtHF/R2idPfv/zc
9/aX3x6iCvEQ1RLGTF/76VuQjElKn95du1Be80IAhCpStjSAK/eJK1/dAdjGWC///lW1uTH8Ly9r
O+yzDfpXqO/4+WUFCWMZkDYjNJ3dm/gcF4ArQ1Cc7XfGc8LDWv3gwLyYHUppcxEj6pEbq/1mtDuH
6TEcsYhzC8zf6eHv35o+f96/vDVXtWzApJqu6midP781pVDLshPSXhmG+i2wxoMEih9AbfOywAWM
1VcmJYEKrWPRHYqEvSc16q+cEoiD2erDsQ8vvnhQafe92JguRiwLngDPje6YOvAjm2zZJ/qw/fu3
Pb+rv7xrF0+s7RBOED9+qz/FCWBvUwPkUwgHZIeuiClCzzOxPfSkpWoDScWl8/TvXxKD+V/aBOf4
hKu6BIx0m2vol3vHUao0xXntoi7H0wGbHmYr1j2FQ8WJfQott3l+5fxMP9JgqneUoqF3uOY3tOti
rfvKNtUHhcXe6ZbhZMEuoQlzVeQOVVTmGJ4TGnPOZniXa/h3DNOyz2hC3SrFsHjPNLaHiqstqVZt
DyOrulr69ITlfNgh4YE8aNZAMsJdX+vrVlCINmZfyZTIu4IdI5bIY2QezHY4xUO4bbG07QCJ+Afs
f0yxTH2c86vrcURo4AK+Kys8jRgtWH2TlPiDO+h8y0hmpPkbn2mhMFXnGM9dwk5ffJiY3km+devJ
wdakzT8wqbmLtIuctZLgKZ+cgTO/LadjRl6cAxhMuXFGoPnVzbHYD8Wj7uGXYmoKJkDh6lHaxNzQ
MfkadllAD8UQnLk5sY814qb3ZLQqWdt7Yd6NBdUFaYGTd9BX+uycQqAYtgHfw8oHrIfAdlAtlUlT
WJa7WBkeUxSTjZxdPoNBQC6gf/aUU0twSmeRxS/KbF268WXKkVOIhqQ7y49Jc2cTCAyZfSPiDIXN
yAiGFRXZzsJNkTp8sa98jotmlbUHRy2faZe6mI420QYnODnzm9Qy0rZWXdjnrMDMKkxqyyhEWkCF
nDZg0+4dfYyO4BdTUVn4ARjpC5PeQMWnhksMu16kzOmsqvHwF5lnnZTm+cf/M7Ik4QwCRCHJIRwa
/fhd1djjpdVLbci3oQw3aZkN3RLPCgV14LMK4q+bDKpWlin2IQqVilAt2RGZgZRyC5qs+qw5NSam
TAtUEZswrrpiyj+oCYeEMgzKHWfL3cS8EfY5zjdwqZhKh+ACaWlBKUazz0tjPKT4JFZ9HFcb0ebm
2ZX+QZQ4jGL6levs6ox6di0YRlmTdnItXM5khuWPrlE65Q3FEKchiZwTG7RrDZ1m9SPfUdD8u0LC
HVAdq2sqZHahZH1YNJQU4E7SmT/LaekYNHlbWTt840C4m4daJn4EZ9apNOmXO5EubasKyNEggU6Y
ObFM1zjM5h8aDVK9zkSN/HfsmRWb90Ai5o0omBsXyu0p/fBpN9tFk/4cuM5O4xz5PKB27gk4Y9iY
dONZJ/GIWePaj0m7l4VzNLnklmbqAsHTXYyfpNbx9l0Cy2r2EwGWRsucI86IrQM3Ztf7xrd07u/q
/HZXJba++2GyIxG9cfXqZS40CKtK9RjHeByEg/NUbxo/ZKzLQDGos+IYyE5dOb5DoBMDaQjs7K5O
0va+AT7uGYWfrs1CtvdGbD40ja/uc/hn3JXtsKH6pbtAB2HAj769QSFC7eZWGam6uXeTeB1CvvQK
MqAu8ZFBFPMl1J9JK1XoDoQLtLYczpqeVyul6MDE9AW9ZrI+6k1mrPOyVQ5YMfOtnHpxlHTdbCIu
zQUhG0qc5yBuh2i7wfFwoRCn34dDcCDAEj+qFSd+dnodZ8YBs8L8Yxh0OE9xtwlM88mdog8R0w+j
0IoLXGG8/PhRhzQA0bqdegChqn2a9BibO0LwXZJwV1gZxEZwT5llX/O4sb1JVTblBABFU03Ah7Zk
TtfgW6ZmZXhjVsQcv7Ca54JGodYennpYKOu8vbkaPLESbj+PRR9IRTZfX/ipzD5/EHiN+T56Rlrp
hMvRmLbVfPR3B9LtCsPlM0UNIGa8nm5WBIDAPCa+S5WzRlQG+iZVqnP5ZjfXcOpGl28aqfHOIggV
pUojlavW2DlcOk6IO9ArWGvLGCMvmRmOaGTtPavtnP0wkEJgVtnv/Z4WeuxgVHgoTO/0CVBF2GL2
hMPEt620rtwqBRqKiHtBF5axId6f34psegvglZ1Dx7/UbgKhebI/hwE46hye2uboSUu9FTBBpu9m
m1WbxByatUJEYtYsiHyNBcEzdQAb3zsnU9MZBkZUs+CCpH0e+5CuADDpR32fBBviP8Zrh7xUuy1b
U4EVI2Z/mmCe9MaieJOjaT8wF6lubG0AY1c8FSNIRfPg0uozcxfbccg3SW964CMrDm7xbFrQEfxq
xD8t7HNTdxYWvJBNOKSVdWFNVwwAMAFoo8RjjDFICfLzELjBGiyQvRRc+V6F/doLHOMJk/MzZQva
QxwzELZyNd0FOgQnR4Dk6oItk2CxSUNJFambOoudBwEke9LH1KZuVn7WJiPK1ImONJmOuwkBxpfO
BB8OtBOdZdFZTj47gvn/ZSOVTbMUNilFvjMDGT7FfbUfaWzcZYLUSTL/wPQT//4DQVsuM8xXOxCt
W8dljZ7g0NIGQVXEpWmaTTTkyUWdizrgRtLTED5xYzFCxurIoJFNXOLganPQzDptqPd9ZdV728zO
OO6fpizxb7btVrg94m4Ntl9bxEHJ6KUhFrg1M3nfyRSZf8DYgq/7vlIQEqToolM4durSEikslZkr
ZPTKxiFU4BFdjtmV56DjdZ40AlzVydSjluj8/Inb+nWoQ+umUs2ydKpNR/fPKh4FOPLRnjzX1enw
Sz+VUK/WxDTQAdWw3ybTPCsD/rU0hE1jhSq+psjdhI1dfyvc4Btpw6UJJmtrdjC3SRvqALUy68L+
72nMxxdz7OpdwhhmXJiFJk+dqivHqt00WLVPeiq5sGUAE7dywoOj1M+2rTyrwON3YWHugF/ay0xX
g0Uj0u/DNLkXv0bpLBrDX1TgJY/6aOeezex70ZTBePjxQ+3nKJlmY28zbNwBXMZ4WbGtc3AC26UY
7jZw5ySh5UdnIwouZVjbu9Cc6qPt+OYqbSgPSizIdWpSMHgiiLp3SRRBFQWml2eSQAC/ThW6FEx2
LW7ZXvtGUeI3IyrFOR8sKAPow7Yls1tkmI+s6y298hliJj6JKZociiwG7QzQYpoMbKXIkj1Gly1P
LTeVgCiRBlYplXFs+hSKrpL8LnaQziLYlHqSqKxEjACVqcT2iNN2raOs39P/iPxTG4DVjaC5//0H
hXm1O9KmmAw3C7KApynE2ajwcjctu5KrpTwpgTTujLFdi4Q/3Qh5U9mTXGLuY4pTJhzXBUNr15i+
1UF2QADYj5LZmh1lj1ErgkNeA8m3lUmQQNobtuFubBzkrddItaS8sBEANKqeKt783OscFAtlmg5J
jSYV+GmxMXvjpmdFf2qHyb5r49n7qelrww00L86eebxCYPvnY1vGKbth+k7KBvCb2ve7QcvXPI3h
d2iTvED8Y0nWbKZswys9p+Y+gLiyr4WLjKYpjJLNC0exFKgkg1AMt8LrZGcdi54hahXRMZBI/KzW
wOcBDGpCLSKxi15IxSn8roUZB4jJGI/3BYaKEy6PlRJa69ay9EMiKLNLHYwneU35tm1rpEpr6z63
rklQOw9qnrgPTtpt3KI/M77DH+YqBf6GTJyyMjjFgb0K+HvKLFRvURhVJ/oruGl6zrAN/hh8G6fe
RHjvR2qQCA/f4lpejTh4groJKHAOzAblW4yisdBt5zMxsk8tSWmA0kMUVaf3ymqst2HVS74ifknN
7mlNMh70kOFyYWCQrtEu7JamTpi8w0unf1WjOu/6wk0MSHMf1h1CFYgaNWX195vWWsPpWKp5T5gl
6aC3YtQaOqI37HFVTCvJmSfDuOjHvvcKmnNbOb5aYz151FN5dqme2tmxK7GrrkysyzCD2wuHFYB0
leY1htPjmCFvrlnrcXBX+qS3+1bwFEcRotgxi3ddZ8S7YsBgxRodrPIu/6JXdAdVPucEPjzP9MKF
GjRf9WB8CFH5izGl+9rC9yEqTk+On3woAFJwwPGGTeIkix+dVQAk2IOjJOLfJ6lcdQ3/pe5Afiz2
ArrXioHAxjct8zD0RJtqNATdXasmv7oxfzsGuxizieyLgP+2IPWb2vp0bqU6pz9MxatcZ5/yca/b
wSfgktakalUac9yb0U/ZJmfQRruQ1uxidDYr5QU1Cd9Wr4hd9qbVXzPT3CjdNOzxhe2H1hU7u8yC
XVsUO4oUxLrpgq+UFIedB+o9xfKboEjpdIyzfD10IdqWP+35nQH65cmwFxMzXyFwRUbUdUDjdB/J
GDmcWepwjdL7QoSzhCn9/JaWIazaQAOF3vTakX/HPlI3CC9M4Y1h0dWtp2ZnhlV2UvGSgIGu41XI
GGLHlP3ZH50DyUr7SkKWBjTfP2IQ2HWpZGyu1ps66tuTwm7VklW3dfRL2k+NZxrWSCK0OIqCPFZP
44c9k8pSmkQ4+lUcLXE8JA7RT0ONnBtnyRSbcRF7DiOOXYw+Tw+LrXqgzhfaqFQbjY3nMqpyCgJL
ozuoI/d+qubGZlSGDs16uMOhHawtn2dpxq4ldUgLh0IrN4X+0OZz07CF3cWFyKLSJ4NeA79OszgG
lygePbx1dvLXGFvGKh2JBQytSUExDNmqG049xddHR6Udy+fkigjs4BeKi7cuRY3oQiPa9WPENENt
Hhn+gH+0e2CRhCuWaecWHm4l3ECjQj10a0oGNaoHibFl+/NJ2D07ufIlmkBDjfkwbwQdqFqkPBc5
WrOP+Xg2ztZ7odgFsSAakRRDAsGhbhesw12mBwT22zUpvgqu0lzCMXJhT3D+Vlj3aOBt8aM2DtDu
FO/dksqXV7WknT0Y7kc9Fid9vOqm8i4rd5cAXtLjk1HFno8Ad/5BrS8T3FskfPCK3AeaA/QmgJIw
VAinQlnRlPfFPulFL7sn4JZk4PQWPi1EoJB53yVKmLVU7tWZjGHNtkZiuJ8fGclXZplfjYsnbNSx
utsEJEctA2o+6dCFs1Gs5ro7g/urQE3egmlZ1bgoucmmjKIv+1PViM9i9CPEbJ07s4bXMn+1WLy3
aZrCK0/g8kJdNnbB6DxosglWrsIRPC38k5USLtBZTRZaCWIW2/v8oCNnB5zUcJqB4U4HOhMsHWVy
QbInIsWkil1wFZOBdqokPf6Ysf1P58i/6hzRbM1mzGMxLf/PFZD7z/6toZGxSP8snPzpP/1n+Qhi
hW45MwdJNXWX4ekf5SPGbybNIigQ+PM00zGpOflH+Yj5G5AXhurCcQ3Vts0/kWDM3yzBScTRDd1E
DAFT8/8hhOimychWNWx+2MY8Sf154CzhJmf4gRBJkXrZBIZadrcanuIrB/LlVJVEJ+JvMrn+6ZO6
/j4a/jfAHtciytvmP/5d/0V3+ONlBZ+Haghe9xfdodGJhFMB2q9kRlKVQvpVK55QzV10Y5N1oqLZ
cDg0dxEmtnqVk+wviSyOnZeHX5RhcKTD8LX/+zdl/DJ8/8ub4vv4sxyB+R9vnQCklFPaSeuRPAza
qWpubuPBI9X7lV8v1em1r+XR7QnbppwEIaW0xWPuBZIgBv3p6i7x6akM7uGyGdWZEeaqwL3ZfVK2
RU7uostbWGDQdL9U8S/EJN35RU36/RfQVeFY6Pe268zCx5/m8H4ag/fQcZ328fjS5aMCexeSbZU/
5WAamoyxW+XC31AyAzMxDtJF3FVnEjybMCrZO0QOFR/Um3JaQCEGUBcvizjFK2GA812puCGSjxBj
VonJJiWBAwCiia4mNSGsk5lCgKT5ik0cHo2JVeKbVVNLjs+4fcpHYyvrtT+9RANUdMw8anpVSeEZ
/ZlkXrat7KVOoIZNsn0V6kYTr1F0yLsP2t0dE7YqMDgQF/PRcc6bB1gyeHkzIu+OYP3cj5dCYEm9
RORQIpJDkqgOIfqhJTC3DZMrgX/NYFsi74S8kB52ELRJxhfoOiW/H2Z9aiTJPS+ibxZubj9DzD8A
5QX+sISIa0/Xdrooclrg5SRpNqg3gk2afEUBMOxXG+G61t9N7YS3htwa0UeizJi6C+sbYr/JSYXd
3AJb2Fg/cquFUIVy9Yhhx0puOixzd/jSyj05A5YVGGn47gHg41e5pzvEdi+a+hi4O6o9IBT4MmRc
slc4nZcPSD8dXkiYiovJOhFFmDt+p/AIsW6hDeeJja/7JglmFvI5N18HDr/+8GyUmyrYW+q5to4m
h/lkodmrpN1Y2abW74IAyz6Xf0eDKG4NKgLHd1jJ1FRQtPNQcXz+5hcM2wgNDvd4FdnYPbr5zkGU
tw4qmj1WSIyNC9HfKutTKc4NE+D4pkQ0DmLeZ6So+U9lmdFrzKaACHVCeU1Rbd3hlCbnXnrqGlPO
QIcYm8Pq1GNhIqt9LMcP3bwzrC1iw0J0uENXavLEGcWQX73LMXSrZtspuinFSYVGUXxB7iNetSdS
TTfGFgJCTqMmIl+LuRJKZaVeK/2zJ+6GTZ+cnJneMvkcd7fpy7Y4FZBksexncAnGdJqN/PoXQya/
IQd8tW3P1O+HYYtrA5igbTAiIupwsNQ7P38o3klu7mIy+1SysLeU5QlOySbvekj2OFl05l9r0htn
UqtLxDtl9T+L9n/JsqCpLJSO+reuhVvU558/Ldf//I9+X611gc3AtqjwM1UeoKyw/1itdes31WX5
dg2aFFA5USP/WKwt7Tc0SOf3lYy1zOKx+4drAUODqrt0hLFg6xp2B+2/tVhTPfyL0mo6gqVfqBqv
Q8xd+0XzVGVXJE5IJ5eaKEs1Do0Did10m1U4UgO9tI5EeYBezR07urGyErO6VEr73rsq+ZOZC4pQ
NuMPXXXZ7e28lFvs8R9NpELVL0qHMUag0e2nxqdwhkAMVvYRTOHLCJXLId6cOzQDxGpoI04SyQrr
8qAJBW+i1gBynX+YAsSPXZjRxqiqdejGxHUrkNMhYvlVC0hiUC+YHkqVJzfZCXqc09G+ZHV+idxI
3Vk65vhKUdq1y7c0wxYBj47DKWqhYuTaMTBxYFdh9irTNF/G4ZxgtfPraE7ORRidoOc+97qB7krL
qLco9US+an88Jb2SPFEb/2DoPrgxHz26GP13uyiDA1Cvj7aekRB9OS2aLgn2qWBPD0LkriGmSVsX
xrZ0zJ8RqcgjGLfGMTxzVLUrnobKm1I5rPqm1K694RfHPmieW8aTV6NsMWsWBpVR0Mk2amEZmxSs
p0cwbE317AvuM2bB+Iiz0nHWQwW4h6/e41CrMzro6y0YM2eVlEIhw1LwfESm8Ajngh+b+R3KVptl
AglxiASHSfNiv6vzwTm4c/siyRdy+DkphSmJro2I7knX0GMUPyhCxg9dqyQ48xxxqK32EMz1ckkx
ScbVmorKIQwP8lJxKZlKyYIhl2XB6qeeFVwuHP0+k8F9wplJNMIh/NM1Vz0fNrYWlJ+MTJ+sQgbP
WMWOfWQ9pGrLqIcCOc8QcmtVegoOu3vLo8bC9t2RzcycF9mgjinO8Dapbn52BEQuX5rZNs2KBaNp
sar5PAigrad3Wrv9SyRY9DI7RD5Poj1BgCsNwk8NcbuuRAZRK5P4tjN0+y4B7VQHNBOBYNtkTs+4
hqNb1qr+ZfJd/4Rz9kaz3ejlvvI9BNcAVSKK9sH3qR6ppFqeJkWy/UgL5UkE051FZdLBL7k8mcUU
t6SIsJWPyZuqqFc6vot32r0xjeekfmXJ090d2UZoyqhiRxjJTINdWpk6gnSGm9gJuBQmY+5U0OLm
oWvY6LSCRJ42wKOoEu1K6Y7SW6uIqMI4ac01d0IPwE7EUV1t7vzKFecAqyPBV+cUpma9YVJZbCo2
3eyjBXmXKJq7v0ILeouxg5z7FQXEqXWuSG/QJBn/PhzWiMZrLQxGPuqTYvrka3IwDbyj0AGF6y66
tG+fGzSWcxbqF84762DY6RAovgt6JRg7cz+IiXBnWlWEDnJm4WHWe1kdGVsyh3R7B6GzoW0c7gMJ
rw1tCBGiNgK89L/lk4XVELgK53zYzjlZmZIt7qlnc0EWZZlGc6I9FO0LUNsJv73bHoQykRdUy2qd
ARjYWD2ENsXu9JXJze8VYSKOpta2S4bb4Byo7CjshpCqBU3NwK3mVQVJ46AT48Ywb2knYA1hOSYI
nlMHlRv6VrHNXU5X1NEpKmOV9aP0CtqMrVq5hkTJ1kqV1ce+aDYcrnYmut+BOP56UuNhJ4u4uU52
AwC5C9JVkNNDl+gmwxEzXPWuPz1kbf5ZioxAlo2wG9BTOmjcrXy3d5XEe87Tw1+13VUpfJwqXQsj
rYHt5kgBOLqLj7VG3aFMsSohMX4fG7LSui5uHLXO2qjeciuq913zFErlZUI6u0ucWF07MqUKCYvJ
VczMs7TXKf/m5HcxZUsOo2XyJHsa0OIUHVSPSRyUrhXf1D59DFP1WjMQXiuTqcM4aIz54wLQEkvp
xU0roWEXqyr2q21jNY3XCMs8BqJ/zRZF7OhHv/fXBCzyqzWG1QE6+RuP8XEbJ8NidJj6mkkCG7oH
3VHG4TZMIUXnge2uMxAebaHy9K1UtEr+1nPlwlMoTMtr9cli99sgSKS0Dhsk84EcWouuKs7M72nI
ycnHc7V5pYXEb7T2pu2yTcCHQtEEJwe39jGpWEQTVJg2mbQXWUPOlDIVRKrANq9ToG/96jWRqXkn
lPGWqlqzYs2itp6aysS6T/3wVW27FYn3EhGQhveAhjVHNd8rbfogwLicpEvD5veqCdmlE/LbEA2g
er4pd34+3o9U164IlYxjZhy7yjikWcXlQ+3ZEPfdMmb4tp0MV2Dc7gxvspizyzQ+Ylha6TJJeLKL
a1dW9sYFRbrPyYh1P7hTen4CZPoByFBwBk2hxMXgJMK6BZccyjdh0wZf1MGyLx2xrENQIUSmnoC8
Us7uzsP2ChM0HvuJyzt3Z+IX0snJSPAWlOWjyfpEhwfEeVuVH5QN0oaoaBGlOOqjrIk59IianIXj
VRBQIJHsXRuHtALAZCB2uuPhJTw7VV5SikL3Dvc2O3ydkL9B/RBZBx7UeqXgIVI+fCcHsIK87qVC
FAsLO8G6yAiOaenEF4HsRqAXuEK3TXp1W6d9sjXM7gNbmO3JSKCLYlLvQzBt0DL0PDUXvqAiIsVx
U5lq/sgEaNtQJ7IoGgqAm549Uq1YYsW1jfaQymhjhtFnFakV2sNDhQtvPdcielQgDc+2CC+uTvMn
FnrJXD1cxAN5GiNJnuC6PEy1mqyJOKILZGwbspiCdJmq9PqE2r2tB2CfC+e9jRj151MpiRTTg6wR
Qp1RZ9d4dpo40fecAe4qr3V86EGun1Qe6qWId75eccoI+4tBrv7SUIq1FtjXOw3tUqCAnSNC/0iS
Lef7vuSzqFDyQoSkLI1gWvn18xx4J/hFb16n+Md8DJnd4mJaEGmj709yfOvAmuDRWU7zI9GfEFeL
jmR+SPcXeBb1jWyuYPmPtWWGLrMtA/NUF9obGQovqPGTh07ab+jSoG4hS3Z2/ij0nIdCKdUV5yLA
lll5wZsZrkfqnnjoGRtbmf0/cBfgRrJ4Y6dZ5YLDuKRyHo//VjM5CY/+2dTWUzGfxdlIwDolJzk5
sBhdRg0BlxL9DVa37qMdz01yeJyjB/aPRk5/Zp3uSgdvGqZX4gMC2EoeDlgiwrkvwzhoekChH6vR
3NZzgGLqsbOhcEDZEBV0PS1nyoFTlFqAkTJN3/Cfclby7SBo8ONYekACnLgXkmTdJVTsFNl9l/X7
WEmTTW/Qh1dnpeHlk+H1sL89GBkOxhQXPqkWHSZqXoK6b0kwZJ9yiLNdTih3NKP8NFnpa4TxZUM3
4LDXwZyNaimPqea/dy07IvVKwo4dDEF6NrFtnWarSO3yo5Gk+RFaQX6E41YdKoNaNUbP+akUqn+S
MYWU3PPRe1oc/CbbKrVe7afKXPmVoj5Fw0dfKNDL6qB46F1zXr1fh7LJ7xKelIUbjUSCCWgmNLM9
h9NA2sdI+y030rFM4UEOQ13dYcygtUrrp82Y0E+oxxHCGBlwyirHBQuy78FzkkssdcHRtC1SXQEk
iD4LHltDKW5mYXodNw4cIv+aUN49lwwk26BF53CchxHryEbgyJ3YhHcBVY0i62yi2zGFh0PNLEt9
6YaDy4z1KlJqVVz1oFmQ9mwDsYpGTHnw3dH7P+ydx5LkzLlknwi/AQjIbWpRqUp29wbWEloHAuLp
50SRQ3I4M9cu93cDqxbVIjMRiPDP/XhHoGANsBW0bQHszCGcde9VStIjuqR6jWLd+VF70w4OSFsJ
1rf6OZR98OGG9evi+OqKkRPiaWm9QA6Yz24c35OktrZzjiIzG5a56WhoLDDOnKzERgycRrGtBwq4
Ulx4fGpgzVgd3j5LQLSaRbBQEt+JfZTP055I/maMWUFidyho5lrOY+WKexHYPyerznVcBCONrIbX
BQbgJUvkxyyviuI2RnnRB4ydCCcD860hqMe1qeYZ1I3JZi8x96RHcug6RUchenosVGC+djB9nyoG
YOtF3kK3yw6Ioh8NvvyDZEdtsO9d43nCRseGbD9AcYG1w7MlIgCFnagDRAjDtXK2dIfKzTBsQ3Gx
MvURG76H1UJZhKZrLAB1smpkMpFhLum75EmMR7mmL7aktOV3uiwYLofAPX1+FWVYcVhXbaKGtfeW
h8zYhq4yaCEGV17M4wcRQeARSXbqzf5jjLKe1A3UrXGqnuMZmjFtQ5i9ZyLdDi0WmySdwyd8F+FT
aYcnf2KcK7LuSPJzOLkJ9pvRZNc7UlbBftgs9sM4jpu8ncZTstREREty86PVCaoIoPq5s3/PA+rS
qPuV26Yfv6T6pbDDCi9d7r10Nc5KnEAHiqwlNxgXZ8ROP4+eR1ut2BHq698MhuNhAkhtQHC9EN0L
dA/NmzLlbQRlMhodRxJvQvvKjoHfMGFwEQ6XPLo4GUJiNLguyKOxfaIN0drFQD45758hfLbwfR3v
OagWm6xatZsgcx5E1nN8yeNza+aE7csRu5N7Ysrd0nQDmTXqEm7cOm/3fPaWUweiu1nsM3uyH1GW
1pdJwq50e5guDh+9r0H8Fhi17axtjSjso2+tF8i1B+XlLJpUwORMdiDQHFiI9t3H06hNQ7zEcBdA
6+wLUAhrz0kppAwV/TzMVedSxkeKfNbSTP2PMZjOlkehUryYN6Mv6kvOonuJjAaWiuRsFwZzfZR5
BxLbTJydELlmarKHUq5BLsn3HxMloKclKajz0KiJjqjejd0STyg2J53l1ucxD357SxIcDZ6Qn4SX
dZMG495yxM/MmdI1PltinZBQNtxq4xNe/fxYaDo9u6vgW1HjvyH6dsIT8l1V3gyMIq6P5TBP6K8L
CxD+j9PkltGqGsMrCOZd1Zdbqaj5qMuUIJzMuvVosEFxMUVW3MEUvdJzMoS84zUgupw3hhxP6EXp
y+dl4jlMcS17BgOX4ymRS4tJuFqPtLyuE880KWLjEpS1t40U0cTVklrso+oFL3ebxNegaO1TDJll
u/Sg013JgGVuOPmEQ2/r44h4A75KvNT0/EdRhe62GXI87m2jKGdkQmAARTnZcfxMNyLHt6EhkBA2
f3IzMPZpybG2cY36vrjY7Z03czGdXUuj9TqdZhxKswp3g1z1qtUttoOb7cLEWy7NjJM3UDb8d3NI
jnmbcGwpjY+c4o5XWjYBNvgTVAs8BsfBlQClaPY5CDu0XiH/kITNLfMwqYTBQ9ybRytAr4CKqWCe
CQTseT5GfVp8dXIakQGhezvfzce1ZyeSMxNsuxJAzckoYvWWiQRrSt5/+R+F9j9RaJFH/4up6lDO
/w+Blu/5R64Mkdc1TVOYOmCmU2p/H6fafwUC5RZ4h+/RXKTTRP9bobX/EjpsxqPetNHkBN/0T4XW
IlsSouAypbVtz/uPFFpk3X9TaF0Sb05o2hbpNVJv3r8leGaKqDtlFXQphj5kfxRGRcI2mNeZ+5xF
sdrZMK7fnW43aM+yq93LOTZmsyfVSnUnR+msRVIJna5esS86ZO3M3esEd+zTJNItrIMTwxkP6vUm
z/FOtdpDvWg3tYHHjliomG+flyyatmKCetC0xS+H8xBG2T1dQgNoCZzanxcUZvCEZlbt4UJVs/PD
G8Wu8Mr3ji4jMqllfo7y1AYvmz6MTPj7oMM8aGNDvzlxCchL9PgAMaT6dSd3Y4BJmwJ4Fli7AQiF
2UjtRWL3t0xXdhSsV0gsfbsruI8fg4nkgFRrfSRsJxysgWlgvNG7SlqGQtJ9wX6msZvwrcAITnJ8
RGfzqx32TjBUMQw2kQ504STK4wmFDhCRwSHR3oMiToFyMHn3z03qHqESLLdCXyReQtOe/QOuUhPo
elpQNELI3XBfM0IGwHbgZJXJcIuh8OHhk2vo9VjIliZ6z0sOs2ab4Ugy0reha5OdmeH57iHJeE2/
ioib/XS8YD0Y/TNAetrNcsKt2OkxvH1glLY3XQ+3toxhkWQWrYLDSKWaxGebD/ST0hYCxGgmFF3S
ay3NmY3wWY21+DK7bM44fKyZI4m9RYvEK3MzgJMqPHtqjnf4shLs5RXztImWcaerDo7sALkqIraT
oMPaz5+wwe/iQkri306M3mTuQZ2C6y0mulQjnJFDG2pkOSQxgAVwbIIn3x6ms2MyCde62edr1gYz
LAB7U45yYEurp/eBU+/CoDl6CSOzkndRMnk+Wir5OtdeCfAKbx4OTBIcLkkeP3sxjJHNB6cvCCZV
StC4zK+O/UEbqf0CsyQvKc4k+PudAjW+wFGEjdP/XXB4+hIqDzB8sMv90ThU9fg+e7IAQcRfPRL/
OVKsKNbSx+t2K7JlfLjK7J6o/81WSQpvh2FB0aud5BANayUqNyCEjGOrW6NHj8GdKfD8FGDxeEFd
GGFsGNWEpZt141L/CbPcvuG7afOl2gpImfTo8d8dyGlpixOzde7soy18QMRwSPcuOqPos+bkkQNx
+USq+lQFcX5YAL02NpUDjfSIzZ8Ij0x7xtC5bJG+dUkHTPgs5YxUg/46kL1C/60e1UCfjOn4NZtr
nol2AheYRGm9GjLlkIyvhmva5vd4LuKdbwKNbEPePtpV91iGQGbFEQJnx7ZjGr+PtnMqyQQxpSZM
6A18/6yy/VQmf9wmOVru4qyT3uyu+PB+I5rgTX/zCo7HnNYLOEiyWkuPvheXcfwhqw9zto81qywK
5gCcUT8+LQGW43SSB6s8RGlK3gYTfgVH1R/jE3b4M20Y65iKt3NIDn3scdov5mQ84S5Uzr7K5dfZ
scxXXqJ9tXBSiCGkPKmpfMLxVDFpKL/X2EvPQiTjlgzr2TZxbXUE07662fiHggB1lOnSMcyuVwuW
jYsJZWKVK0eSzAP9WLuGTYzfwlISOznOcVgrxThhEdTZfDZ1iqKHgewsmE9C/ZmLLWRIYDjEyTNh
FEDMC/EU7fAnkb+yMuZunQU4bh5h0QgU59BCqgc2W6/ETKlOCDOjUAqhL3kbsLLRb2HsCXzA9KUf
d9MU/nMQ1RyjgvG96DvCSq3on5taUbAjSkIMoJQ5q31N2UVtbRjizVzlH4PklQWzu62L+G7aH3ki
oHvSWsxB3HppvOHZGOD9ZzX1ZbMwN9OUUKm05Eyi6krytmXEv2R/C6y62xaKpjoiNhzXagSedID7
sOg+DAckG/cTNh3+wh6kxoRjYgynfdniC8hcApQkqg5xZt4RHaeTyECL4sbu1nLsX4Yse/fMkrtN
ULbUoMg4tk8fki3HmwrVexwpsGJ4gSxzRAv28pzeI8ab8NZ2ar5aqgL6GAGSUcZyixaBHun/GXvJ
2cEa0Yg8KCMRUd5roLz3OsthgIz+AxD0FZdvs5kouncpoz1r1woFPcG5neqPTLwxBwnRoNn/y0mA
lfD2RUlwKy/9aos5W/swgMQ54dnGww3hojOPFdOcR2HA0yFMuR1bpwNajM4fG/OuznBsSoMhCvbZ
bI+D0r18XrhR3UtSB78RZUk4uzwtO//II7Lv8quEB1L7mXtNSs+6A7x/93soy1XhXm0mkfsobm9j
5onT6At5zPmomQNNMXUm36iTza4QozACNsSVgkNgKqgeVXIpMnFz3JcQSM5Pr+i/0u/FwbRN9rAm
TwFm623WjhLZOATdyrS20g8ixoogXE6p4f5J2zI49mIKr3bd/yLwfGdqh0WswmEdZzBlw8wDj8as
dhMWQ4k5ZNqbrLYzlLy5xZnjc5hZYyujTjvbcV5psO+Q+Qpj6EmcfemkyJadXcTlJSvVh4roNJ/S
5A+Ht/SsFkpoWjBrWfOgcvaY+13PwmR/w8Kutj7D4FaCOBlJ2zE96NUl8lZ8Vq2VWsJmVbaU4xis
DDsSVS+UkbWk0eBWcsbddxPCvcvc45RiV3GrL1ZhO7dA1M91Vl8je9hQM/RrAn04cG90boFRm4Pi
OjejHwudW9uuEt+WCP+80SV/xqQ9JAnOYs+Ndk7ImDEL22qTmOWeJPHdFL17MYsKApo/rNC5DJYw
SFHJ3OMcozxm6oueCvBlY0ojPBg5/Tt5xeDW1yfClN0v4R+Kt0pbnOu3NFEfU5oBzDSMDVURQ3Lg
bki36cTWIyuD+d7PPucXLEQJUjJcQp6k3pxqk0ALjlLW3WrwkWWtsn6ZSGayeZHlqjEfHvzGfS+9
hgGFgZ2JUxLNwIdKaPBemeq6z57DWm4DRLd88DOa42uQviRGwzirAiSy2Pi5fDc+KSGKrdK9iDHr
SucxrKBVPloXObghblZsUjNzR178NoyhckfET2BK1yczd56XwHzYg0beLpO1YQ7Lcj7DxRkQjMAg
zG9dON3czEH1HxBgPDf5OozYC5QFT62DBkXUrShQ0WxuerMcGW8nSHa2MZcw6/pzMTV0GeX1eYpx
U9mZyaYgMp4dKdIT8/d+O7q4vQaR3hIswZtgMrD9JVGxt5skwcI7qFNcZx+WJdsNLgdkS/2vk+UR
8qI6FQQbYA5FG1g+at+2tXzWpHVRe7+NKBTPA8wpdsps8qskBozr0u/M/vG1DH/UlMVcYOWJHbvY
bZp55rFoi2u+TBd4x3TOm0TghI4XW4gitpl8zQ3+6EZiv0MLlZxum3DXDaQqOgUQEhb92o+Fc7BY
QYmCEIqYnlLzx+hN2ReaZOaNNYCvE9LIvlS+cZB2Nr+U47tXpsmpqtIBP0crl9PnRZlOA8domvYB
93XTNdANQ2ouvAaWbQLV//MiIp4BU9AwRTEjekjThrq4wWYX5kKIi9ddbjanrFbVqT3aVRZ8HYkb
csaJ1pVOPMc5lIPMSBzKQsOHk4Lfowkc+rPHZiNx2NsbBH82vq1+O8PAwDthPSx2Kbvsc1B4y9G1
huJN9XKXhWKPpkubr7mOg6XYseVX504J5Ng0K3ce4CVwZy9iaecT4i34UrptRzOEoFf5dMI7lc8T
ugCA3cr6D+OE7lQjaN7KHqeN+xGkgXv0UQh4mUvnqdCXz68CAWefTtzMebGsNHtKyvlQ8IJvYefL
7aym+DWTI+0/DI4J7uqHTg9YPkzL5yFsnLNqcNRXKTD1zmIr2Ovw9OdFRQzTGBx9H9vXYTbfJQnQ
W9gWf1SSpOtp8cKNO/mS7hDHXauUwXEujiolkz3apqTmOViPTpxg1Cyhd2ZHCxD8Oq3L7jzb19QZ
mkOcjI9GlPG9AxZMBZqIES4TlGj+ORuEeNb3xDKOIAlmPmD0ixkOh5bQBfJfaDKtS80ESwc0f2wQ
UCdWWYdZdLRITVIk/eHbZ6KYw7uC7rfPM6c/QKTq1kAHPgCzOF8MoiIhSPP3xg7kU2XoCXyNBTBt
gXqrIPWfpL7A9DwYKvXPlKW7t9gqWUUtoTnoiuD3tNRnMScH2GlI+xNIgHa2XpyJ2izym4+IosJL
qo/M0p7I/A21f4+aDzkAUlVl4IH3GH+aMQRdor/iEU3RM33i5bGJaGoUaPaya18WJ3HvrQmRXo5B
fmIphl1nw26BjkLjeUapq+z8/iWpX2rOtjzaC8rtAuopbW8IV8TJvF2qSeUVYtzVit1T3qOwBjoS
zJak341J2u2HwfyKpWy4+4wYwGj2myFloNFwh3TjQvR04MWfowIOSMv8PBqj8Gow6CgGwosBTbSQ
B7l3h2LL+GEvJMQws/dvnm3wEGeZBWB8t3mX1p0bw/xGez0RwNzklLFcKC7IOKsZQJs6erjiAdzS
QK8KuNUdfHHvHgKBxzZB/3PX1+aBo137BF4QJHxkX9xRuweonc6c8Hfn5f6xcg3rrrQzCnrFiibR
l9ns4J8xeN0a1SzPXkQPQiL1SG0pvvWjMPcelWMIFN3bZPPkMCpvOCZVSD6nV9FTPOd/EvYBx6az
v4dgws5fZjmap0YfUEFvrLxgsB4lm1acq4a1G0dU1GRI/a30bQ4+YPfsLFiHtRxfcV4RDx8W79WC
FryazLZnbkPlVRwjqC89ELAK9u3oWPWvgaZqikhMWopGeNOJyTrLpge7vNEMh0LCiGtU8EPqcKzQ
MVlPB2ZjHZ11dYiW6SAdKDpYyyzj0I99erbMFnJlwTrFJiSlBZ2hubLsl8WE9ad0XNclt8vqWxxU
52dAXksAIJ4O+Lo66jvr0K/hWu/pUl8XQD2nQWeCG9jsK0+HhY2G2LCZ8MxFqVkxFXknRI4ErDPG
OmwcsDpgZZlvDN5XkFK/+eEvSOuHQseUea5Au9Mh5s8Lunb+VOoL1DzzmJJ1Fjr0PH/Gn3n1Ch2I
FjoaPeqQ9OdXaF8pjAkOdjMDHO6++cgG7AkOKUtSb/62W1zfhNfL98vB1IHsXEezEx3SlvGBhqD2
EoN4XlltUBzFxLnK632emGPwgS3pvWO6uAWvwOxIR8HHLiM3AJn6mjvgxqMkt3YMqdAulju8g25X
6Vh5pwPmdDZcefPbo2CCuFWk0A0oEmA4CaanOqIO3NQ5SkdwGGNI6uog+4Jbt9fR9lGH3CfS7pmO
vQcRMb86TfM9zN1fcAK2GSeUbzkt3Do0X+j4fBc0zaa3uD8sAqUVfJk5coMLxsDxYHktta6k8fFq
qFPPkW8npI7pLz8sHdvHbgVkpk2rQ+zUhPp98bvVMf+YvL+REPyvIAB4GgXgwwTwNBwg0piASAMD
Jo0OiD8pAp9OwVajBTINGQg1bgA/qDopjSBwJDACCODbRq9FIqaXLw31TZ639Fn4dsGMqu9OYcLH
WSMOugnhyxJgD5jVQEHQmdpYQxFajUfINCgBiDT1lhqeAHETQxYjJQ1V6J0GI14B6yVQy6GxYMeO
GsPgwWNQLKGv0Bc1puF/FPf/luIehI7wNd/q/y+4v/6GCNqk/0eI6R/f9ndTtPcXWqkwTduzQS5Z
/j9N0c5fKCCeNkWjx2tp/Z+au/kX6ncYBj6eZZ/+HYTwv2vuTvCXK2yfX/J8E92C4NN/EGHyA53L
+Vf8FHK77rA2bREKotBa+P/X2Es7Vk3VZTFlLQmgaLb5RJoJjPdUqV/7BWHYmqxTfOHWHp8KLZBW
zGDDtDI2rh9dsjaQZ4Kd7OqyU9FotxMcl9GqWTSRNohgq2LtR5wtZT/aZwKj42vMAXAbVKW7m5rq
KYgsxX4Gj5WySWn41UiIw2FFcTNPrpmsPXM6WjsTCRizUR0nFXo8Zq/5Nkz4BSovlmt8HEQGQ6s5
ppYN0tKvfwwGg1wGzNaT7yHmZVNwhf3t3wt7uGIMLk6VjWEHWXRel87Y7+2lPo6d9wcyjLtmcDlj
EpOAJcqDX4XmJUlatPNUuFuW5a++nX7x4+AoF6bgs+cGe+Jm06kwPaQE/BErAS6WvCgJkrplfsmm
k7R9SXIyXy5OVH+3PQGaQASXAeE0L+J3p7bVCSjsx8KaucPCsxDSGuYHhsy901hiVwedg0nASykS
63ZtjJiId/SPQRZ9H1QubA85h+eiyr6oWKKAx8ZHFLAfaHsXjRiszqy9WXkSfeHPgFcZxOYOtzIW
idmF+9tgHxuQPZ/S1t7MZTkxlGeCGpa/2mw29r3Vwp6HCrbK/L2fswJV9nti1v7e6hyPxpOIUI7n
qqsSnIJV7chHHKCK4xBI7hCq3mVHgdPnhegaU46Iz8fUzCSDnJvr5tHVj3EJFCi/69ANBJt/zhBJ
Gl+dVryyzuF1qeNohdnje0CjmoMfY0UYON11NUABimPMl6ErHdyndk2yF9Wyi5dmNfC2roVZzid3
4RGL0SA92+W2lc8Y0Bmx61VWWfuBc6YM0WCKAAZz2K1BLSEzYR1atYs77oq+z05zyKBTKgpqBwXc
2XRdnhGDHW5zMvCrso6inRGSsQ+MBAiOYBaaqoxqCFUkhxQG7iHGgAPRV6rwp6icdiXtABMoZ79z
ydDgEmQxfJPMu9D/PW9Tv9gujBMSyOk7XJes+TWxHtdrH5z38p1PXHJTmMtzgmHvsAzMZnDsGtCo
nBxkTPQo4uzqhP28nd0kOhWLZdE80Dio1bO1dzCMr1KesRtQw92OhqqaamqQvk5gZ9fJtu8tnwcK
TZ4jKb/XriTEy1ganlXDb8y45YpETWufrO5Vmaa69iSuIFpHTmfggfBx30F9MvK5YwfRPMyKekXG
ccMhGelXYcrOXmyIWVtCagsgnlf4dWPkicldu/0EDKp/oNwsWyYiGPc/LfzazB+Z2NgrbfCftNV/
YvddafO/Gah0Uwt16MgFWJjCy8+gQDiJvZMvxT4DurAC3MEpO2snInIYyHXYABHdups6gBDoKIKr
QwmSdELeejaYf2zPeUU8Dle5DjI812QaSl/hhCXkYOm4w6CDDwMJCOhH8bkhE1HpcMQyimEv3OY1
GOb83W/N+RL0lPLJvj3YsCx3Yiy3SmX+HWxScAvwLOY6jDHrWEY6Zd+YchFGT4hsZPLOx2G8OGQ5
Eo5sWO1cCrtxVKwyHfmoyH7ETeXdxljJsxxphAv9qjjbMWGRVMdGkBSBZukoiV80u7nBmDlGAfA1
7Y77vLgioJ43IY6ykEvJdUDFdxv8pNCGzyliP/6BpWrLXzL3VpmOt1QpQRelIy9dSvjFFvGvFqvo
IUL3w/XYydw6GaVa6HbnncFA+bMYZHsDLb4h5REdAdesa5wi3H0oLDN9hyzaAnIHM8g2J2soBjyP
LdUbmzFAMKvUY1aldbRH4yepje2gGQn9mw4Ib6j5pJUsiBnzOT7KdPJMc2LmFTZKXXB2iw5XWj+3
6PxF9/T5Fa4kb5XbsTzCGSCm7s5XCWSB0y1qh90BTGntK4k3Oz/LHrEs7GZ19utTJ4PgMhrej6hV
GJ7Ioq1A/jxPE0KZ38X2frDHd3MJ0wtDvOzStEtAMs4OjuzZyjNIqZd8csc7pI8fZrNUlxDjybYL
wDrHDUEQBCQBfDJ8p9SB4TQZuiyf3lIeon3gjA8cYXNdWC+x364nY+hPcnFomrOoYbOaaDjbmpVl
YkF+sZbwYUSCV3/BluJZ3TErYadw6KIVCtBBTHOZG3yZWx51VaWWXQIebTNjj1vRB0GTuDrwVB3v
eZifPYPKiJ4woJd3lzHtK/zGPpUlHQwWKpOh+EhEo8Syz3VJB2psgrMWhGyOCVZoBrK7KZ2KJ0ZZ
hGAYlG48L81PcRFf7dZ3DjT2Wee6N19pt6sf5JVYu/rUvZlmx/Ct8qyVL8t91nlA3KljR66QL76z
eHujnacN5qkQfxJtHF05dViW/OJCoKju6A4xquXelTF9AQGAs2b8VkjRvpSm8xoGCfTPqksgQ/Yn
1Cl693o7uEc5aWmgccKl9E8uVX8f6ca7W2LldUzC4jLGAzR67hmbS/HEyIqJcrVSrlh+q9C6YQIY
q3H6igkbBVAyD5o9Ayc58v64ooIFUU4juVMzvfqSadNot4fOpj6QYr1sga+YudlHNHEPLEn9ZM4m
BAivBX4ha2bf6UKXCGXzTLPPjfb4YRuckwKtrvLtNRBgaob6CYfvuPVoj9/0UWCdLJj8PMAo0G7p
bBeBPORt6Z4QiKtDK7tfS2TdEsodVlNvVHCWlvnGkFLQRJD7u6JM6QOVNhlOcxyvEd1P0JwONFiR
t0jr4WOYFnebI1LnagLZ4/hfY5O5T9KzuPN22I/OMKxHx/5wVxBK8oP54XUREwQI7F7AcQfL6zqq
jfnRs+QRRqgZIRawVSbRwm15b1qf/jwKyPa5X6lz3QwPdpDVtsDTzqMRhGiS0DZRaxD2CNMjEcVP
BsbY6GgyYHWpv04UVj2J2cT6yLic1DeCD4my7Rg37ZMTY/LO6NlOGmzDnEs3cuI/RQX32lkak7I8
Ak+0EHgnfzZnJtY8XayYtS0H0pGFx2YW5c3niMooBL92M2zbZuxP3mSR+wlVtFLo7IfhM99XB8ap
xJBtzhSWtKmlJRr2u86C0ja2TbluqKdSuZcjgM50D9SqvJRLcZUD4ZSq1RWsYxFtPKtpzrZtXB1j
hFk0VFQVGsG1KyiZC53MBXHB/rDOGjhFBcqq7ydPRiLqjRE31i6FBqIjM7yc43wpu7d63rIqZ1v3
NhxKlcD/Kif1mBKSNW4HctCYyphHa0UcizoCP8qzdz/PrIN/tKmR5D0uxr0BDRZXt3BfGkqpT/GM
fP35w9Ftm7ObBNyE7Bqrhf6DGjr4ZpbmcxtStMrYNts22m0s3CV86QUcuXTRDawl63HlvNSphyol
fAJfjjJuAFDeQVIzNLH7ZZv0Hbr1MkAWQ7hejYQ2t4HLoYVGyM7GiMmmBKes38d7JOCAnp10ufg4
g8oePLCz4H+Vw2J9hGyP4X7SJyXA0DZz/IznnTgTe9u126jiavRmcqVYR3/tpnuXecjazRVkgxig
0eAn9blb2q9W0fFUEvSVWWF3kk1x89jxPs86AQhxcUPgvt0LR7IjaOozq0GxQUUi3sASvYq9If3d
Rl/9Ng3vGffyWjnhKYlZmUj6xHifyuA98OYcFico96pruIGwZduYUddkJ8LdZLv0giErC6zmbmPh
/gzmcQ8hMVuT9IH62vsfBaVbW19KEuF+u6dxucIMqH3cICQJeUTu2Q6dTemn85dxRcCAWw1tHCBP
K54Cj8Hz/8gK/y1Z4W9Ra+u/xKOck+9dnqr/28unv+3vXr6ASDX4KXx36ASm45Fm/ruXD10h9Alg
k5zWPjogJ//w8pl/wVq2nRAjDdCST5vfv+gKKA44AMkj2I5NOvo/0BUwB/6brgCWHAK3bUFHd03o
Lf/GAyGrFXeJqkDORn10XRb5rRuguXYLwxM5QICwKyM8RaIZn/LEyin9XpqXOs7Cld93P8yEmCm7
w5u7QHNdgvdSeh2Ip8qOrz4lD1NWQbSlKWfvRA+G7fgg0ONCrQNONdDN1ZTN5oeMMXek1M24gk/y
ABQF0Ezx1GhSXkdDHB4bka8wXDBlIJ+DKGGArOzTW1xDi5gi5Z6N/GuvqGCVgOR3CynSlyjvSH+G
FmZEkXwZPQcXMJYScsjuIzHhMSALvIIobh+4QVpmIiapM2HcP3+kspzNVIyL3MIvsAksld0xyZBC
Ri/3iif4s/fOZ5nzpGeunUz9aut6OjHZLHrv7jwslcpd1fK8NnhoUO7i7NOFOTMdGtnZ9KzfkW2f
zJljE6C1DXnt9ETpzrcUKfvUx4wqouKHmYJR8SJ5TtIhW5cCsFMqqBl3KLbb9BWpm8XrDoNnGqfK
4LxDsw8OdqbTwABb74EFXRwYcaG456n/CGfRXJw0fovww7BgcdSLOSCdu17GvHqYqltlUXCrhpeM
AiSnN54/fzAZxlNISO0stVWC43yisl1DfGNh/L3FG4RqsyzVxiGUodohADgeYRkfqjMfu3iXatu4
S+W5qkT3nEg3XPctDwZrjp5I0bbQIH1lVB+CAXideP0bn8b4QSvuwy0qGirjwaGNdCzudesWZ85/
99xw879diLtTKQ8MgEdxXe8bureJIH80nAZ2M9VRZo4lME1/juyUHsHSyS2qDTTqxXXuTvNsxnhX
c3sCAkfdIfjhs8gijBCRc6ao0sFi9zkZMvbEZsx964Mgw+oQgktvYMICAgF0TRvN509V8NXTiYac
2eU1pSv27xda2H8h3Il9EFb+1fczGK5klUM/fHfciEJYGt5+9kVztO3Suxi2N2yqZToZied/8XMD
u6vVrz5NifOwfG/RY3YeriGnWKCs2vTTpA77XSjm3fVvRjAKVmJaK/WxbT+mS3Ef9MUuupoxSQ+h
s17nc/AISW1faS6FJDPyyrkYrGLOvxt/zMN9jEjFAXakU7dO7L3XqO+DT/pd2LT4SbrqBn7qkHke
05CgY99vYFNFWWrRN85tRnKFsdTvDKTeppUZZxt6r7aqGzIKCK1hI9MS2u0i7begoSJy4Fl/8X2L
oUnH6KZC1dwh7Gv2UXOgxIhWoB7OTefWUHWm5GYUxVfgfvN2cCIFPe4DKhqJ9cDg8G1H2yw3lzeH
nCEhvWB7S8hFnP95WcAZIvlBmXGKAcMhs1WmMtF2sru1wc7yRrULVZNUAFLfZkXr3hTZxeDPFg19
2k2U0jFkjS+fl7LHLMDpXp3FQSOdF3zPkoa0CBjsCtsvg80bTQ/NZiTBT0mQQXKH5tsyCY8qnuw/
cWjvyvEC2thZZ4T+dspmbD854u5k8w4qOnGhBb2mIVrD6ZCCvTZ+rT2FT4xGqrHNgk2H4Xs1RCMp
zKr0V43tNZs6j+9jachVNDXFK3mM/iGgkqY+C7SI8Bos6RxwkmbdiruR2ip0N7w+c/GLAdK6rvCw
wRcsnlipWPhg212yQbAYo3dteU5AGU3o8Voae58oBniiMH7COf6S2CZlQomJYZth9CbG2LxJKDtf
ea373Qrkdqh8ynfh5KNazP0WqBa0astv1hmOiTBsv4eEPUG5pr+S2n5zgzI9WknwFhXtAm4K+WHS
t63v9QfHBo4+Jh6jT32pSxtqFtrVeU5HYzUXGQTJgSODTYaG5Ce/Y4l+gQUEmZcm1cGn3HZ0UmiN
5vK1GKif6Ir/xd6ZLcmtnEn6idCGwBbAXOaG3CuzdvIGVlVkYd8D69P3B0qaltSattF9y8Q0kueQ
J6sSCET47/75tI4Kiw5hT0y3pBx2+DrWwTB2l4GJs0G/GiHTAMB7C5ASoboGdth9yp4yQM0hNdO1
DcnrJC/xGZTs0lpcoyOR/bjy1N0esmHFiS3YK7aimhcQ4s61n3VoUl5XJQfbwRDffkWjIU9MU3FP
5eSIzSB29yX5qgKjLFAeHoBx3lMItLwUYVDsyqn7WUusHmVSaIxwm+6YIHHqUsyHmj84W3QV2bC+
tpOn5I1YXLkKhEwPMX42TpxBv5AE2gKno3KoldYGbKlCo3UhNrduh5ovL3xw4IplZx/ssbJupVl8
U4z0XIW6/Y4HbRrs5s4jsIFnDZczT0XNrURJI0dMsRoqJz3b1VgR96V3RvLlm9zEB0tw/lYVvuGy
2Jlad0tCV9u75PdiR4fLD/VgGBjyR2Gaw+QYnd2XP6rwO5bpqW6X9GFg7v6033qKGskJlZaJBWPl
+itm578vS/1lCrrp1SwQjSt3eGS1+ak3Mjt7NS7bDmkvLSNvk8yGvYvMxaQ9Vz+pqVi3DXnQVR/p
iMuCDkowjdNaM3IEjGl2rmlbP405FF6tw7Kaz36BdftgdPrPpqHDrMpxBLLioVZlyDpFWq644+W6
d8zX3Fo+Qa2PjlGZ6/dMNxUEx5nn3bi0kzniDGlS26aQWEFEEHROapjyEHzcM83g+boUuty0bp/v
h0DQOkKLcc8Nvik0rHnrrhEV+rD2aUniSV23j8uZosOg75a2DAFTEgglDIPdDE8ayEK2NibtE3zM
jqBadASUslFEuInYBfErOn7FxJjwO/235oo0oU0YNMdj3kRHzZ1/Q7Y2doMMfDOQr7SdotNNVUug
sy1WXdo+OEvEIF3CBv0SO5jjBznbtOguLgbXquXe1tttZcTzQ7G8sDU59GqSJ8/givWWcIO2xBxa
PFHxEnyw/mQgQqRPOoNNDZoVEOOpAGuwrAnKct2XSDMu5ElbH+vevHcm74UHBsb1jFm9Em/9EsOg
Jqq5U0zK3QuQcK1J0Tw0ddM+2C0x7mA50xv1gG8fyYM8gMHdbWPSOLaIjaUgvZZLZNw0wtiDS0sC
EgvvVI0Yvr1ESNi/B5j409epNnZznVifVNQtoZN5aRBIli6BkFKBfGkXENQMKERAhjR8QioMBBhh
k/Y+cCw+ZbvynNRmsW+8RGPqoOHqkBULckyjwVRQMUHYfRP9qT8QU+NHScVdsOj7ZVmcUl2bwbGd
w6UvwaU4gbYj7wm1hnfDqHwRZ3ymlt2DtryMEd0L+dLC0Cx9DAbFDGY5qidj6WpoltYGkJvQR1XX
3SMqHeTS7WB5s76xnL7kkqhQM5kp8jaCpRHCY4YVLh0RVspmNFXvqPi+uxR+TljnD4piifQvDRPm
D7l0TtAajGJDC8XE8wV7V4sXST00iZURVfc+BqUzPc8XNYs6C3R6dRT5TThYx6EAmm9NTvdFv7Rg
6Esfhua6h2g2KEonXzd+2KUxXbCDh7424OY0l1YNveKwwyN08iF+vAaO3hOz44WYFaVzQdKhjDCc
Z65gE2XB+Ag1TzOXHo+cp15zsJZ+D7k0fWgNLoOC8g9cRsZxXvpAUkkziEtFiLd0hRCQDDZ0V6I/
ghPZeIZ+s5aCkUQqltYmddBy6BIMUQesCoTEfCmYsciloSRYukrY9msYcSPPPRUBXBrWSeg+S79J
WdF0Ui6dJznlJ71LC0q39KF4mLj1pSElNyTdoHSmWEt7SkGNStrTp2ItzSqNRQ67WtpWvKV3Bacs
OOwOodRw6nXugsDq3Pbb8sKlSMYm3u3Om6ogZb3GdeFrKchQx6ze2w7SUDh9Qt+Bm5eEF9kFyZZx
nHmlise6/vlZ7KY4TDUq7lzqZHgapweXghmmdPUpl3TOUBdKHVR81sPqKUDs8QMGqivooBAxqaxx
lu6adgSiM43uT+xI3YW0/+wPYUSRdvFm5V57qv604Cx9OCk04222dOR0S1tOvPTmqDj9YbZYBK2l
U8dZ2nWmpWenpHAn0DwAKjXSVJPll9Jwop0bUCTfhTCf7TLtcdS4vy1wPJeoAL7FoKbIgVAwPTyb
qquPg5XtXVsbntyQnBD+RMqsl/1+FpfWsehIhmTDvhDddyIXfHCS2IchjBlbc7wUZfxCVPrGHn8t
rBhwfm/KHbSpcZNxLNxN+mfueMln0bmfhqaBZGl1e93SOnz78yJ6o7w2VCfqvLFdjD90S9Suvw/2
RYH12Snsg0VFan3iabipUlof3KXu589LsfzS0PjXCBZlmzZHTC4880Nj2kE96nRtW03fOD06nM3d
vxq4Wd+YgRP3A19amVW9VzqRnCwtxlU52MU+Rmg4sQc6sGK90xUeHWEXUbGBBrwth4h1bk62KolK
atfcdxXpiLqUAFiOdZNDX2OzkTbTGPBb45K6GerhXVfdsCuyhuLteHwYGp4RfPCI6NJzfHprA+YK
jPXjDjEszrVzWDbhEz5o5wH1n6MFnVI7W2rWsbYjjgoaOBs6FcXguBA7lnnbOKKZcZ4r8D7Sz6sn
26GzGFf26WPVB+2ttL2nTsgJQKbz2TI1O0wLa6gitcPczeXublzObd08PkWhwbYYW0CGNdxsPOfV
yHF5OpCoMTkBw2mp4TUknKs60AyYAUq7//m9eYoxwzmtt+1tL9wYdLaz5ZiTe6D6eS0Y0AjSO2yJ
5vKtFXzIOZ1hiIb8UuE3IBGvZkz44uN/hb9/R/iDO/v/NhSto99N+tH+ixTv0n74V+WPrC4aHd4f
BG9rIST+TfkzvP9wKARE+fMI0f4lqvu3FC+OIhOPD3+K6coCYfx7RxE6IZxFIS0UO+PfTPESDv5n
6U/nzaEwWsIzHOHZ/2QpwmPrpl5T0xaryi8ZEMF1lRiuSuWYAqW9pd003aJgaNyQ9aYPvAbfXSmv
y690DdJGQ05vN8oXK29ntrww+vOQZL8Z7bSgT08m+8Utf4x4kp3Gr9NSmdubKUiOCcZPaagHwoZi
5+RlsQn7sTnpFE2RMMqJKZkMtMY/jCdeMr2klSFs880UdgBgK2wRJsPiY4JdIg+sdpfCejRn8cMT
xhcFNcU1ROjopqK79HKmCAy6m5fEt9Rp4ejDgkfPPxPmoK4tGxdAr4Ksi9tly8yDFrNOfrcViAWn
YhZj9aJ4mBpbYjfJKxzzabA3p1HbhU1gnPO8r0kCFRJsJKl+Kp7NsBAvTpNQTqE1ZN4MYR7/vDhD
8Nef/dfv6VhwSags/w7ym+SMRNGDZ3HerCnsZAzSIIo245fd5cPG0yh40voiu7SQmJq5C6iPowJD
13cBQEEmGHm1kRBkgrC9RB4HCUHYaxMI4pMmbo8q43uAswXilq7I/i5PK6bmVnOSeaQ9KtcDgmEj
8Q2GzsnGa86VPqy6ofFNE459quVHFWn2Yc7J+QoW0gmGVRlqdImgq+zp4r5MSLRuVzBEiU+JGr+i
Fk9wMlTulicZaHyXelmYcIe8brGIRw2rqCe+tFmRozZB00q93sQOWSKr5D9ZmKTapjTc6MTablmj
c2SPXxu9eaxMu9vMmpuh+KFTkdfibQvjyCZ+2gWpzC9aTdwzUfbKCQGphXxeuKrgUyypFI4RXSCO
Ziq/3FkPMBOI7mZ3GIdCl2FaVOPdwIv7S0csChtlUZMGEgYRRTkZ27u5fsDFkpOR9dRDHiZbEWBu
Tuh72OtNovw67sk0zeotrkzND6buLY8yvq522LfYfE+GLP2hSUvfbOST0SgIFojo4Qx1xiwouews
60NPljgl6lG5MhT8pb7RjwJSDzgLGZ1olN97GN7O9AGVEK+IvoVMmfx55NabU44x7Fwy18n9eujT
J/7Wm1c05t1w5avpzFB9I1DYXaoMP4yJOeI6szASseeOhzw7kcV7JKs/v4YOFUE9Ji6hyYlqwwaD
3KT/ynL0dzU9uzbYKsGY8Ego1uqtPfdQhH0mo06WtoaNyVUcxCcPm8Wpax5DRsIENjII0kl6IWSC
tBZSGaVBL9PrxgWhguls0BQAUIdHZAzCFYxUj626CbcahXRXEk1PSjiNzzGKSlBjkdtmWko60OSb
ccpw2WUrOcX1DeJzYCdsy3U8XFSFOvSnLeSdRYd13LTZp0w7OemNzikV2iv7E1oShLPHLEElVWF7
8TELn1Rd8xEFwbwta2e62BKSwWgkb3i+8svs4Dmv4nxEQHUY6wKiecJRf4+ij1ljI863ncxbVZP+
NW1OH4aSa/jSp2iY4bJU41MgGnqzawFlCYZAOM3PLYe6vScOdNkVl7RyBmB6ql11o5Y+FkTKQvyb
z918dvL5T4zNgahi85U7JJkB4a7cxM78yAspcaMih22I/OCsHV4j9iTZoKGyUAEClzxAGEev2ka6
dc6pG7vPc9Jui1YNx6SaKh8VFFz4UE473XCC21zTSBSBNvL1oevOw1JdyD1frLieXT8f9OpmuTMI
7BHxqk9/FCpnaAoFPLMFuSUmqJ0TfblMZ18mNKJ1GuXJ61DbYK3abU+OAG/A1L7hDUC5cNtwS70T
+O0wIOhGu4vIAXs9lTnVMHOLYaDBoJdJ61etqOWhmHUR9mnfmAjkeho1JZR5eEzCDQ7JeKlEcXAo
6OiN8MNdTEhDYlIQKwQLFZxUt2a2DTW98X64hQqOdOVV67ghKts5u1omJRK5eo4spV3qOXkr7TTf
9VFQneJMOwUxwM02NNNjY3u3SNjhRa/FS+eijQGFFL6rM27XS9aeBP9rjLabet92buKIjIj1xnhq
XSHpVifET7gclbfoMcPCXerXJicSrv5fbhQhko6Gc68t3PjDTIuo3VEwbwJd5ZjpPIU019wM3VzL
Ll5pbtn71lT8Zu7MuMr0xD1JyEuMUw2UDl6x4STfI9GW9YgSf4QQsGVA9BOcBCfAhnEDamqRAs6N
9Phbs9p3B71qIxM8HOx2eGCml1KV/M4YnqNa84AyAAhvmGuA3wNFXBrjc2gH6a40mBnFNKVWXr9W
Qfg+cPrb0uFuYsdZnregaXPnEI7Vvmo4wOhh+q3q9KDrSLyO7cPY+G5HkGyd96A6HngSrmQV4Fwo
BwdpKq/PmTmv9am5GF7yXekgzUMn/p4tI9mOk1at9SY7t8tArKfBNdfBM4TaV6HIaToaDzSHExnG
sfFUFPOLg51KRhgziFKTB+CT1HSSFUZYOSR4UvJlHWFTJw/8P1cIKv7FiSxrLZBY2IwAH0yodF4n
FsD/sgbvgb8xk+bRar+kF29lBlepdnhESGt8QXDOeZLXH66p2hOB51vcdE+eIn9vBSw/Zuukm0ZL
TqUVtXzvDGNrBz/x5EQUI3P8SuMH3QUqV8TxdzgW05FbPWYhs+PPxDIOU8PqOQlGr66ahe8o7ykn
ZEYg2WOIITp/DOfmkMVQ5vFapC6fZjUKMomi3GYcNYCggAeVnOm0inFIvJxXcH6obTAknyl+ZknB
JoL5Pe8A8RvJDMnQi+4kN4liWM24gaq0yVXAgE8fKe6h4Xjd68ZVm4Agzcp7ZJZQb1Wk8nVN+ZZb
OQ+lO84HmkgQA6jTs6Nyp1L7Wk9f7efgSRLo2IVADsTHAkyTz5qPTY4+2Qjb/1IdfbStxlj1nEeV
QYADbg2GDq17mGWABVBTG6PO6ZsdnLdmjLR1Pc/bWtpfXkUuryDPwbaTktZswsTlLBy+Ama+3XCj
BYARePLn4yYq7cdJUicxmcrYEEmhfRHLy7pGC1wbwZLY56pH+Za+7Q4vFrWUZJQCeYi7b2Q+d+Nm
JrVG3lsdcRauhFGuJXiwqKpyDtEDWhCFS+ulq6LMoQPrQ6X7hnYKIyBeIkwI2weYLI2qsR+MUVjg
W1Jrq4FzX2k8NehXUGS88lMrONtiOlhZU/lVc5+4E4woPvw4tBS1WsPTnBSYWWKqSIHIfUWSXHqV
2+2GUGxKPpig8cy8CeBGvdcxSWNJmx5bXXvKBH9LmfB1xzU7KDPc50nPrA7u1Ap69N5Uw6kwBuw9
1qodW5PqEJeuYuQ6ogC/Jgg+vHsCoHbSshotd9lQnUPHTbYFHJrXuJt/UXOLSEIFta8zkoC9ZY7L
2lOodyHVnbrMR4NFwrKAQTP1e6jC5D20e1Yakt9xNzAGGrSXrK1MOlaC344ZvUhzTnnyR3CGOhbB
JNHpUI66t8FRO667n2YS+nnjJuvAiadd6JUfNPCBMIlj/HjaY1IpsTHKJ5lzn2rLGCiiZ65eGuei
pcKOCjqDEFxbD5IGhKRalUtPXUBhHTMWXywNdllIl11p3yjGs59c5hQk4Om7M5fmu4wKPKB2QOdi
e0dIfFMtLXk9yxCEJOg35Yh/s1/a9BwmLWtEZH0jEnanrkWhe2wOBpE85q390slXgebcAq8fODYA
My+sh0Kwm9CY9PG2YuuoWY11tKKfFNmFF4+o5i5YOgC9pQ0Qs+Fu1Pv+MFdtfA+z+fdAdeCf5NOw
JJ9IVOmomG8JbmfGPjQOVj2c80Rz7sCu+ovdm4/sr0ufMKe5rZbOQnZ6PBypMSyXPsNaTiTJhF1R
S7cFjmBxxPOT+gjkWm7LxemRKNoRZZy/4Hwk126bx34uToJY64/IDld6wwZck/O8ab26eqAo+lGz
iP1bNHABPDbvjvbaLR2NMTgL3677aeOFTY1ZhMt36XQ0qGs0lqrHPy9WA7mjYxS1N2XbPmUxvZCh
TjlQzAEKECOp/YQqFY2IwTrPqruZwa2B9pYv0irAgKV3si5fmMqMB0q883mdumZxpI2tOEL/j/ZW
A4QgFfNTNtSUABtj9kC83oLE7PiDyjwkQognymTWRwNhe+LE0zxCo/s9qKNdT3JdNV7HMJ+zbmmz
hwVt8a3nVP6KegogtwQfDpDpsxYYzc1qkwskB+/oFvq+debJT6f8c0ETHRhb7eawaZ5EuabTs/XT
oWTTDFw3jdv8gFm+PCZuRxsLaZLJiY5xZWDjxBACZqZez/2Hjltnl0Q1m7gYPHO4BGaxs9qH1C3M
1SxlvcUT0x2KJUVd5XX3aIlk3Hkzx2mFwxZlK7kPivmJVwuwM4Hhnd0hnhhFZJbfhN09JYX9xBrH
hxngLzQC50jHhToONV7QbIA5WAPi2SMDUImbRM+GVVRrm7WnBhYFtcB5s3taiwzeDtVilNY6gP7t
+Kdj8ARdSoHS6TqUxkFXRbYFQKtvGOFOlzD055mshQUnMswdClTmcG21JC3GahNNbKdrW6NeaIA+
annsFa1oWCcL+Z5PvcdzCVS+boW5xynC7n50DkUOzWLumoYKtjk/tgLCIF6jcZV7hXvW7e6p7zXP
x+xMvlpAr8AoeGdqrbZ9a/uqNVmGCPjKof1ZJZS6WFYwrno8Gitorkwp8awRdqfhiNk+C3bIqcYu
Gzj/NvihidpcTJ8eD/WMLQ5HxwO1FqGflB6DrYToc8bDS1XOim8yegqOGCBMqAUzKAKX0A0hVJxH
jtloHwVtSYZtfaoBE0CnB+NezmO4hpO60nuT4YtrgjkLOhnSrcH1MIf4JGSr2EbV9VPOM9OURGSh
vDE8qY0ShaH6xPI8AqXX6M3m2LpCM8uBhxcWF4057stp5AyvhQ5J7Lb1BbNhRPFsW9swDMd0AqNO
5d8KegqRoLF4ywCxvTTuezBTMOgmXB+DCBas6TQe4YASKU+m+ofL4XgFgTZ6mBRaBcPYktkC4wNr
a9d28sO1m0+HzTv0kNg96G0n6Aboj7SvyvtkPSYIIxspIv2Q9MO1Gp35wY6q39xdFCshEfku9Emq
frnjGr2YCa912WPXZ/1Jq25Jm1H43qTulUGzeTFC5A5bIRxgbM7XBQz285DgzIIPy/drIKhErSyf
DvvAO/PGhZ2Rd5xjnOphVt1LULTRVi9CE0v20k4xsKInFUBgMeDst8o9CAGNbI94ZXr6I5zlLy0e
tQMDz63jMCd1FZZvo3aeBwCeppNzVgOOAwVo5lErIdlJxoeASQomL9SGr2dgp2fXzPVDqY/PqdV5
Z+Kv2gZmdLZJImPahvhBTnNzbvS5Ql6/m3wzVsI+LQaVE0z2n7FHZFu2OX0E+p3693HrQH7fiRR+
PVPPJczYoqpgXVq7rAvAbCU21/Czn2fDr4kDQbEO+wt5+tc89mraV/mV21mG3zjNu1yM1sQveVl+
RrE0BZgdSLlukdOCKmbf38x7G8gYzxVekpI1TGBZGPK2p++B1W5wI33b4oKgFK4+12OVbtxqCPco
G8bWgHu0AaRlAE9vqys44ow8AOpAMcB2KIADRBS+AhfFR/4nWjQbxKSYAOG122o07a7oZzCOuTo0
bvaMqcuBjD3pvgIUvbWq+ZudP3lirTUP5rxUFIT3AcfNRhspSmiGFPRNYrgbaeW0PaFtFIgGqAPt
Ey77g6xpmzaVSLd/aOidIlZBZHsTQjV8KQxtPAIb4pI0Rav7yFzgXdLOOOALYM7KSZsHI8ivIY/O
dkKB4/Sb4LTYyqQCFDGwURD5VashIDWMI9euB/Q/hlbgB4a7K9UYXCnw3FTMjMiEAkybcF5W6UUp
C1lY9dXGg6J6BTy/cjLlMWHFIwZbR229KHmyLUFStRUBaEWg/07NUteMtnytfMsctFfbcqF/wMbh
LepH5ouGT51zvZc1JnXA579FrFFei6j26YxvozOOTyaDYt5CYK8jHvhb+EfmhqKWi4iHkSUYDSYI
meJnYXdeFu8N7kXQB20J1ayzH1UWPdsYT5jmMoYz634f0ajznBWp2NdsOyg0p8qjDD+N1EZJmVva
YEfKsVfABV0KO8i585gbn3qnDjDhGB2z2VEiFqfLYB+MhYdes2+TNLuYLnQZyyZ9qjf1dJOx8ajD
NYeqUWAPte1+FSQazb9DW69LK3uRImM/tcxpK9uaL+Ac117ro9M3xzilUsXW7WsfDNEmTsSvWoQa
+8icDl+3/gro6siZT4K6dA7VYB50y9paNWF2Ztr9qqinDSEWqkNGZewx+RqlkB8Tm6epQzf3kB69
RoybOEx2GiY1niFs5VMAM+4cc3zG2nLkAbOuStxZcREPZzUSSpBZ8EPv4vREKDb5y4sdeTbBlxQg
RhdX9DIEoR9p40kvLHMfp47l/+/o6v9rdOXChfUMLN7/8+SqQBJr4793rf/fP/jXMLz8Dzznggp7
LOiIEv8FoDWs//B0l3/y38PwJN7pupT64nGnQUPqVE/+zbQuidAjTunMRakOM/6tOk+Tudk/ReG5
qoE6C2FyCrCWidvfR+Gp3sj6JmBj4sxEmmj2/CadD3NMbmxXvrObe09bcXMn5zrVPfQuE5UUkE7S
7GfaFAKcHTWSxr7sCPDlDonLZkHF/nmxXCd9cKB1sikkkxHlr+Ttbm7cP3LfKNiAKYJO/wwJeo/1
8obZm61QGTPbbit8oLilArLzD+2I4uGaRkhCsvr5dx/Xv6gVtf6pVhRbkLAFSr2p8zfoOGP/8csn
ItznlOdgzuynU+TUv/qo4FSYf0zItYQLqcrwUXLMNbuHRbRPv0179L2aAqLgB+wkX2vAm/ABcmQP
veNC934My9gkYsmwJughcpSSYuA86LcIqdUFzAhQ7t5Ta+jwqZn+dgtD7EG4J6t6iha3P0q6RU85
+6B2cVKmz31hI8M2YbAJTP0cOOH0F9rF1/h/wt/lv/gumIQj/ttFQGoBDrHBVUUB0T9+FyK6VlI5
S3anBvSDZhweWB+vXWi85tX4BdOIyUxFE1ESrIj6Obc/L5lbN4fYZfWSy1QvC8VPbLHmxpkYwpRr
kUWMcPIpZEeqgy35pYuURGvLoaFrAibwdY3MQk9BOYhDnqlL19behtNqsa0cLo87gXR238Z8+58/
clrvlg/1H/EPRDP4n+05umS3tsQ4/q71lGhd2cxDHm4gBI+acQPctgsGubZsSvGAX/DhKZ9Awhad
hRIHdWzQ86Nk5JCG1XOct60+HawueHA78Epq2CdmepDDiFahXQe7vdJCPsr8Zfml1qWnOarBMrJf
nDiD2mo/RDSTVdOlSmAekhfPoseBlrppTo7A/K8imc5GDCY9mbcCA8UIu3wElzpxBhN+LQZI0Hg2
B0QhYeJyFVB/BdaLgIysfinJvbUFAcm+57ai4SRlYx10W4FQBnPzIKrk1o8JzCXxFTrtMYjUzZDq
MY7FvU+KDytr/LHAfU3wulPOzh5ASXWHuKZoU8UrtwvpHylP8bVtLJ6K2BEHCuKj1te78QfDv0f6
5mCwjW86Pq4aJ3acMiJLX2KC0GwW1pRdbceh8M0hecQpekRlYgONtzUc0Vx5kuJvT21aYBrSoJgh
IwP0RRVsjdH9UdLd4sQj9KjpLLsaHiDWziF5b63wmdnOveexP7QEOpzk0BiBz3l9n1cdwKQvDcfo
gA88YvSQ4ySaEY+DwYe7fCxUeQyS3J9T+xDozsGhEqatkpMc5ZE0sRa5h6RR7CqDozSifRjEe4dq
DkpZj4adMpt4N+EoQeEB88hmZD3Q8+0GTza5w9HMXwxjJJJr0wzed2CSFsLQMOBVSjgoJ+xYp/Te
m/wnjcJ4cZa6pqjCsRpwBax7zQQEOXYrJDcPVXQ7UALBzEhr6oMANbgWhvhVQZG2DTQ7q35vhxQ3
6r2Em3oiVPies2Jhl66fTILnTqd8EYMlM7W3uMEB5wYHdvHkaaEE9HrHAKm8WHn10eo9wOvgRzhF
FxhOm0xLN95g0zE/eZ9d55BoZKActpjkTedGEvUqE4qwoml+IMaB6g7LIWOzR5S9sOwz3KP7gNG/
8b77tL+mJvZJzO3ffZw+QyCoAJnoWv5zLrhILfdDO7e19ssp4ve5xaM8MEUwsAP33iNlY+th/HTr
U/qau9qzDcUgqAHgNdVDWmcf+dw9lvkB5V/fKqfPKG1gQ9aKr5Eh3srpedM1pD1oBV4wXhshrhbv
fXDm6yCxgTn6LSJF0ifXfqiejG7+rLvopiXtR/VOQvAcQwVpCi5udLXfZImeK9c6j1TkmjnlP1W4
F2F2slwUsmLfS/tlcGMO9Jxvh6fK1d5a3b1ZdfZos2NutYlzZHayvdUgHN+eW5SF/j475kPK7M8x
k/NUjueWmqa2g3GtH+suPBfxfA4ajIR9/hhdSIg/GjmzJRprAS2K8SlOoveAh+6+6xjxGFAJitra
5iymkgMY7JVtNTbEemsyMyQz+23GaCJL3AtTYOzUoT9i5sbxvuuZzAzkkJqhRN1hrLTwS/LopkMA
pT3R74CbgbDZWwSpK/2bJJuHkW+g4ceEBuGCFc8WMCbcPKH2Caa6ST6TRFs16ScEDmRRuIvWtDZi
Gh5Lhft4ZrgYblwmR1KdbZMQNqToSZyJcN0wnr+5KRmp5MWBvpfYxsp1qJ1A3ED52aQchuVHMjXb
cbQedIra2ojpA76ZqZ32Tu49NBtXPlUeKWnT5sf4UEJNtuMzIyc6mZbwTX4ZTNNvSRS0BrkELvDh
Z+BMx46zV41GG6luPyMYjJa42t6HNT+MEwbLc0CpVIQjtfUGah7jey+SK0LWHjSzbsF9mAP08NRd
xqp+FWV+nHc7VyNgssQ7+vck87Y85Qn2wetIap9lYLdo6IBIiI74qrDPjUNNcLOnjsDYFzNYFG76
yjVulOTdQBvd4ILdMsVosrdAlUKgo9nt/O5IYl+puqm6OaZN9DOBz6qq+JADz+s6a29o1Xkyl4by
9mRrxSEzsdjLaT4EcBPL+hcmiW1b2Ue6ro+t5+1lGh9q3bkgtZ3t9+iG7/PKMO8aZOLeBsG6z827
S/Z3rIyPmjR5qTebMbNf50m8xbr2MxyzW0iE+WDG8p3uy6vdpn7WtTu2FcDpwJ+X7ioX4bGwm7eS
9HO0Ezxykr2ieLkv77F8NsqtF/v8Lj/pzWu3EsG+B6lC7Lm4zfIwux8BC1IR+hYg1fRcGpfQO32W
3jaGgwE3jSNevAegltAcNTzPBYv2PlKcmICKvQYsKeZDEzyG9VuSfEUEFm1+qPyrG2+xvuOg6E7n
6FjmbFqsm5EfmuGIax0Fu2wfG+dzBkdrfXXTdqyehfk9VWiCzS1JPpoRfXc/vrNDmvMfaXEdhyfP
elRyT5dMFPtV/y49H85HJw6ae9TUoUxZppaR+0Wffg7LEJgvqPjRGih66tU03rrmKbNsnO7ZWmm/
oGawnP2y03EdDr/S+qgPy9udLP7/O6u/VPWV5j8IbWxL45drPQouW+xoTM2owgx2dXiO8/uc3Irh
uel+9NO7FT8TFlklRrzCz7aS+m8hznOK/gOeB7YjWaNVSmU5gvM6r1754ntssNBz6elqq6OlnWTx
6Mi7YV2Us+fTQaDirdFmVjPSoeY6yL/1HlZwcwhj7ZpLKgEYdC3lsC0/ZidZGQt9Q73bFjn+4sHA
iyqO7fzZtYBZf8jhiGy+alki9OJVC/goTllwHKerTtJuotgMjfqiYnLsR2F8M83BLPtkZG80wc2u
z5uViqn7VQAhKRhdm+7v2HXBBdHEXn/itkb2o10IkcJF7Wa6khjoiPgz6gZzSPQIHnD5eLm8UcGj
8Cco73UFWDNk9ji5Z/Z3+nyorC+IfTX03+bAOxs8PDunil44OrC617D4pdwP8gnrfnjTLRaI4qGz
3y3t3HSXsrvV4ON/KzBAyS9Fnm/Y595OIwFF3wNwS/MxdP+TvTPbkRzZsuuvCP3OK9I4GAmo9eBO
n8OHmCPjhciYOM80Tl+vxbzV0u0W0Or7LqAQyKrKKSLcjcfO3nvtS876IqVUR6I/f8ry3ahtHiVc
qD5SeeoMCFQXa6Yb7FhF1O9wgj9hc+el9G27P6Yiq/sQ9C9R+YweYARfmXjsvK/YMFe8B1xQUjJ4
yFgkOeJ3bp/DHsNAUK+d6aO0qHK6zgIqOcmatQGp18Y69MybZk5OZv9kqHMrKKHcZB5d5u3DMF0H
rGTze2Tf5e6pZS3UbcYMY+/VKV4sFxHsJTR+J6Xi6UB4h5tDkV0qdcUJteowIBnu1VJcxzDwjenG
lWx35OI0oQINnKaVf/e0zi/nBH/5U4TsF003rzxPnPWULsY97ZUfefsR6/t6ebhdNI6/4MWLGMcG
XsxhvIE8kY3byPkax1dPfCfix5GPipfXSNpKuL8K9rdpBSs6/rKzj3645x7nO0jkefUqgjuNnIzj
x9zRXPOqgUgNg5OMbq5FCGHfBde+O6jmks0n2d53xsV1Lk7znGfgWl8Ttl4etaiSykzDe2rJ4lJ8
aV+DdMcPsqXltz2UxU8Qcs1238CKOPGZQlPuzltMZlN8jpzvOjvSL6I7J2D6qXabxNNUhFwRbiIc
aQh75luPawnJ9n4xY4nqpRZPVnhuFIdstiVuNrV3vFadgdbVlyj88czHrn130ielcr8pPgQComVl
BLOHlY4fDvPrXeV9t+1tDF2ymS95/wwJjLXm4+RdquS9nc8m7EfjNavflzdY1F51SFCFgX5j/OCG
H8gPTc5Tqj83ISGn7DHE2iHO2GlmsFru3RiclHhcgtpu8OCVxzy9edNdQi2eepXOToM4hhhl4C+x
xIlSp8A4GMEVVnkwL5mpR2289PXejS0XquRg+LHVPMoSYSYLSsC1yCLUD9gvemK8NboBH6w0btNs
8ux13xBZiLbHdOvipF36AqBhU5bQ4nnRnOeiiD7Id39OWbpRDDvG1H5LJk3f69/STnJVYle6cm0u
EPDq59LhERbrt9FhPB5V+4LQwNU31MGAh7jNXcnFPszof0C9ND2H1zOAoU2SsyDt8rMhKqqYjYCN
RGjYGFW2fEdqLZVkZxKfYkoLRxmFuqY2fKc14aFYK8/4IOxNifLmG0HQbuzW/kmiG3WyUZZl25y+
E4Kozlao0dwbCx5EWSWWQYs0T2IlXOUSmw5qDbsjTuYDg35wypCb/XQmqFffHFPhQaXgeGLEtNtA
W6c025BkZz1qyjWeW4r6LIcX2sxeX8cFkYhZbdEJj7QmJzvUzdusx9NOBsWdiKR7KEMaNXENXXC2
WTqQP5DtBE0WRh9sognG9Z4vhu0HKhJbD29FLGS77RQHooi5QFWz9911BCBsCIKlkOMpoQ5sMrC3
lAsLOZ/Wng7iybaiiffww9ib5MCwSRZZa61NIvkWQ5RNlSDTILf0seLgK2ggkNzDToi71yDydi6p
dJQLwj3uVK9qldIgmSS/lOlia+l/a8qw/IYcLmicYmTaKE9uimuqJFEulu/3SFLZpVRiVYH/WQ81
DRnel6zpZylsvksll+FaO/J1jw8DKODFhzKtmxptVgXFI/V5JxT0iefDkl5g6bSajAQ9L2aAG4Zp
LzL507hucXCLLyvPIMyklbZWvR4dZio7ttlQDeRyCmZntGHeG43YvqlJvFjGAN+qn98UzonIKB/q
oakeDF7fnheR1CRxYar2k2SX3MVpe9I1tz32JU94iztnX+LzzTWNlCTEiQjjoF872VMR7YK2eZu9
Ad2E1HsuSg5Nw/Qjl1TUBCFy59iM8IUcDv2QbAfQBTulx98J5PnHXmbP8eiuHJLTfuThCoQdw1sL
hrAVafq2r0wqBNJWbHRS7tsx1Tyg/dnDyDptDfF7xgDvqYepzjiIhvklT3dzxAM5bLur1GqEwTZj
BxcIjTYF+Y4hiXAZCInBi0CyY2iKRgq0ZPZr1pOGpQ03WlLXSvlD2T8kkX6Kg/EhLGZEMnmxMJFu
++x3B9x2A+oAs3JApypL+7vaWhp+7rycpHuX9NxFIoRWLfFZulLubS0Vz3ze/DRtPXXLt3uYT5iD
fjKbfl+Lu9Ohmj7rIsiRNUFDNHIctjSFmYxg6UPNdpDXD60gCQFBNzmb+vigAlqDHJ2j1wz9OLId
YOvGl0e23+W4zxDHSL7zG1jqoAuo06ys4RpeZeIcB4p545ZUzEjIKTQZFpByL3GUHeuh2gzJ0FGc
pZ4Q5Z+0PD6PICiOWfoyqvA9xs9plfbBHQcm8N6CXF1iwPbmX9LIPd4WgVhVlf3JVdJZ54bgJZNN
9G33/U6DgbfJ9K5FeNMZmXPCshXeo7yBYRhU5ltTdh0yOQxwy+IZVZ+6alTracx+Bal7SAEZ4m7J
BHY0KAWzTdwhwe5hjBjnjO67Cyd6M1KZnFsWB1MYVvs00BZ8PFnOMCmNFUzRRPqljirWh59WgeUx
CyYfs8TaMKNqC3/0qWnkQZpat24ccG6Zx63XhFicAnz3J+bvXUcb5BRZD2KiNLEaBmtX5xY3n6k+
p17OIx0luoiKs124H6rmFxF2YvzcC69+595/iSRJvMi9cP5MfmUaTPSRIvE2PNlQOufipprxgY0h
bLgKQKcKnd+JJu81O/+9YBfI/+MM1L2GONMCVKEzRZi9eOR8kxc99S6FXgGendkge8ujjR5VMN2M
dnXcbIPJ/IQsPZ4HXdOo+6X6PJoG/PjpSRFEv+nBdHDknN65y4eydY6aHX/R5cgtwAaOqGNbevHa
bl3onznMl7NTVI9EleX9mLwOU1Hfgzrz1l0mQc8EJbkFh+YAwYFJ1XYBwc4p9lUAOhsKANWbwK9I
herGyjK7ZEfVYwqqlJCwFU6MD2WaQRjoUQ3H8KE3F8c3nyjxct3cyn4mTyd7dz1lxX6Y0vizzUxS
tso1ODezlxxfgw8DA9SBoDq4djvNXPduZB87BwpMqsPQstnYQbwaNnoNJT0HJJaRp1sccKPvLUCo
XAcNlf+BRC24qHFVsBp6gzaMxRScVNSode5144ncD3fFdiaw24Gf4kh2UTXlq7mgqcYFUqUlONKz
2gsPgWlx/AHpFyCtqBPztuxQBPvg0bvlkK/SBYElFxhWvGCxzAWQFS6oLHpc2DtWtHQtGK0m+BUt
WC1vAWyNC2oL9YDRZMFvYfN7ArFR72iy9ekjq1lxGJwXULuiBd/Vw/ECQcEwnJa/MKsUp1owGhrs
8c4dgZm1E++cBQjW0KYMHuzPj7FylDTBAw+roYhB6te2YgGLkcRjzQBqzJ6BjhUtsUeXQaPEmgDp
Fd8zg2i4cxW+lT5j6sPt4W6l7Q92CAYBm+DKWTBn8QI8Gxb0mbVA0GZoaPaCRXN5jfjVgkorrUeQ
ytPFTkhKj2ZsrkviUA8D+tKmSc3qCg2s2iVp+Dx7c3PLZkeugjjgPuINyfPoLBVTxlTSR0ag3MhJ
8yNMZYfBMQ6ZaMjKTtq4193hM8RfdnGDiL7kbIOpPb4W+KNKu+FeWlJ8QNesR50JL6U6YEceV/EF
bE3MxMTtPC8CfVdpE9eUImQH1xFTtnqZ4mqY9io2UZrFViJSn3s79/ZR4V1xpjLwlkSAJRkX2gIg
imbY4mhxjrfVoDN3dxb7m9B+gQ2IrVHZ8jJ0luR1y0Edu07rB05tnp2gJ6IguauE5VOoe+PjROzJ
zSmoCDpKreIJhomW+bhCqnMc8GTRqgOYBdY/IXGV5QMpy2gTew0kYM34mZMqxIuNZV7rB1CpwHIA
fYAkpUFgr1cW9TuRfTYcnCO8+t4c81l1lr5ra/L2QLfxLSz8aL07FfyJB0eT5T4d4d202VLxESXW
yhvUh0GufV85drY3++lqdEhTORvqrb61nOLA+2E+QXSwNq4DBMHjVzZFQK1R2MKivoRhdgCbEhxF
zLsxtIazDQ6fQqN8X3ZPJMUrPwddP/KQ3slwskCdePWx17SDo9rwEKmK7ZxrOr7MdHs7ELtamzS6
XaYJY7ptR/hrIEcUKXNUYlEIwyN5aa6j3Uz/Q05dXgKUx5MeyVYkl/UjHY5RdOdS8dYWPdChGaOY
VCCKowRbeJg8pgU1C/pLWcZ70zsasBPCAVixdyuH94Hdq8pPXnO1y/vZqFdLPa1emNs2/6oaijZ1
drdj6IclN0aW0WCsHabQWvqu88uGe12SGHD4Awr7g+F7jcGCfC62Nsan6MltfzsYpOjqC94Kbefl
v6FrrxrzdWQdgFWuhCIUxZ/YrP0uuVndpYnlyijvlLopeR9aB8+8RMmNj2m0Dctjal3/efvBU5nz
z//47wianwsxMQ6j7g+n7f/82zn+bMqWwNt/+rN23+Xld/7d/sef9O9+5/Z//vnfSKf+7+73v/sX
EFyUpt6r72Z6+Aae+/e/xV8/87/6P//bf8l9gPvQkaYNQe7/ZT+I/m9m3t9/4V/JWRN2vmkCxyPJ
7Oh/8Hd/MfP0vxEWsODm2YbtOp7xDyx+AcAf34yuC/ydliQe+2/2A1v/m2nphufibHYte3Em/BPM
PEPYSzL2H9VYW4flZy7ZXVcYBML4o/5Rjc3BcxVV6ki8MfK5Hr38QQ9AXOSD/SjiSl4Kcu1eb/xq
Z+DxtZfJYyx58DfFfJ+HrBdtIQofwy1c24x9fdpTmQiQIVnbbsAyxsJTV0aNcxBxeJ3Z0l80nNNc
o00PnkBhoFcH9Say+5zJy9GuteEAhk1rzdf7aqIQnQ/x8uYyJgdpmiz5XdGaCOFCR98YAw8VuPwQ
o8lzrzKcdVhah3lS8cF2tFedjUVWZeQ37axDvqetg4fadMa3FnRheB4qbTyj3JYTzCHRHDClvlWJ
/ZIMI8kE1xVkKTirQ1voewXFx2qSX15dtr/MNth5Kvhppkjfphq2SZqlQAno+Nhcc9LgyLmgKozv
qAuLO+iY+iadpHeGG0L2lbqQjvrusursBwc3Y00VTc5TZh0v7TRlu5RR2hCOjK6VXFtC914Vi3Ev
zqovyR1XMzEgh1Pbwjug/2bSacIRSydOF4Xyie/AtLYte3gy+tIl0sTOkzIdwAIS5Zd+nRmkGZMC
CKO6SVCdic54WkQEdnFB3VVRrU6GNf+mUMQ6WFb0MzKS44cyw03Tx/0B7ECADto9I7nLbTfQATRQ
BhQvrUBy6QcKS5qCNEFn0MxzbVVRIxRQJzQs6HNaPA2kPrqGUkqHUne6ECWO7uDNiHM38USxvfqO
NY2+t6KGJpWlvwiflXNzqDSiln5ljezfxQherOIp5SdLDVL7x67XSJ++T/KbJUFhw6ExKac6yVo6
lGyh3QK9lVdBvRI1yzuHYr+hVTOxX64zQqMgNjTetKWbKV9amuY/fU1Lc1O9dDiVlDl1S6tT0aK2
93bwip2mvwWe+NVHdEBVSxuUXLpYkqUhyp6cI6yP6hI7EWzGtnW2uTV5K4373tpu6oS3RVBeMv1R
NfRPtUsTlVo6qWrBYw8t3NtSAMLNj/wBkkpncwGpH4Ol1wps3jFP6NfJlUuK0hX3LW6E+1F1n8PS
i6UUGp1WvVaqlDe1dGfh+3T9PKyDc+7k94jD3GQn47FYOrfSpX3LooaLgiCG1K7QDrnB1avUa22F
89a5Jk4jTyRm92rp9EJSXXA+UAqdKZSnJsdr2pW5QjNM9JeZO0WF7vRm5MBMSH+swUS0+2HpEXOW
RjFXnOylYcxYusZSSscmCFZ2Wvzm93WfwzSOthHL5WBpKgttvvhtT3uZvfSY2ZGhHSrwM/RwFJ7P
1iTEEkLzWb10oJVLG5oWDveRpar9KC41l5TTKGqgyg1XbeSmQU9omyIXGLqyAycIzSYzD8PSv8Y6
AMFhlN0Fw4LnD0tPW5WWP8B++2vgipfQfApnCo4V1W5/+Dh/PtRL71uCc3MtG5mtMBlaJ+tPP1zr
MPDSGNcs1XzmyFa0djwsEo4ksOOwz2QpthdL61xqPaoiPuPTOXDvRs5ePvz5Uc9YtvIIFkNSt18L
wDBww6/60m/n5M2PGCzqKux+lHcdPQXEWLP4UGXirpdazF9ono5V+YSTsfWdocqh5njGZiTedQrZ
EG2HEXWaRaWZQ9+ghs8xFPbMpZmPdxD9fu22LGo6+6rh4lDiFyxtfqEFw0o5UPf0eiH9JADGQRHd
96qw/BJiOX1npTyNOlArQftB3mAZccDYcM1slz7BkGeC5my9OEqvUyoZWeYQj7XeY/ttA8UqztXO
fz7ULEjE0lpYL/2FbAvAQ9NomHRGBTsv5W27fEjEwO7IETbC5fCillbEknpEq6MnEbbqcJAJ3YlY
apO3RP/wxHS3bMM7yzsX9Lbu06V3EdDqinNAHoG4eduoczvyGTU75MChYSNJf0WSFd4SVsf5wWrV
ZgvmNvO5Qkqsu9g4APba6EsXZKknwzlvP7mgPllTbW/LpTcyMiS7k6VenlYpRMrI++6hLcep3j24
STrsOkon/HxMftczEdjG0JH+gj5YR6r8yg2SwEhg9IG7g6/XYOziVBvWwRKXd/s+Ws+GMjZ1FHqb
YeFBNXQLXThqcOW08jC6ySEv9YKWcePaioG1hoMGSLYbkxmP9G1WZmfusZtIau9tL6RvcCdfF1H0
Bnr7BtPjsdeMxhfBu+44KQmr3vCHOjKfqoK7UNsPBCBJredxrG21xvvU9MjYdUMofNGwdzXvaO6s
bjF8t1VhJcY5jQEwuoiSHuz8MCvNRzkT8mHBSc4rBoKQhZ0PQZvXzjRzd2H5ryBSJDBQM1KMq27I
lz9NZxNoSramzU66CzMToYEOPewPFYDqUz/FWIND8hmJEL+cmuoYS2swisOR920Ct6h+LAype+Gr
UHySAFjrQaRQJrFhpILoZUszO0EJPMzJcIujXO2o8HobJzq2wy5snh2PL31H+pIz39j3Q5Ru8imB
FGgU5WNC0SJG8yWmmVLHOMsQY3SzYRuV7xpgVcaUaGtU12ozsq0cDVTOQCT3cVAEbA2Kd2D8xEMS
18ZRZCX7UBTPDR6v8wxPpy/C+dhNm1mzusOsLbYsPXlw3I+qFYZvxXq9yd6biSu1cAZ6y/mvqxLy
JNhHol8d8a5kkC+8JNial1Gwq+u2XqnCjvaTI5Z3LMLqGIufWbDi6AOonIJ9CFxDNK+wV+hhGAZI
Hs3baXTfgBmtRJztmOAII3KsJZnT7iR8s2ZML+QQbgYJFecxLjuuSyqKt3kdxb5mF6wJrbcZrzsK
Kdpbnj2T3w4ROO07gk/FOeHIhJh+EHUCx8Np1d5uuM2Vys7WxjxgAAvnWyLhq8U6vdtN1bPtJIBG
DfZO9fmLwSgbtXq49yzK4dPJ+gkLiZFqaTzSZ382J6JEMys0PRG/59rBXO7Nn2VWpbs+ys6TKOyz
ObO0Y2ov/CBunk1kiZXqK4ow3BQWsZs8jl5q+zFjBWclsxczQnKhjxBWsHlv2y2Ssjbc5rl8Lzm6
VzGrZyTU49CF0WbOSrZmgSQuN6pp152M1n4kjaiwfIwEQvhirdLaDn0PyjDlAIKboJ0gfnRLXwYW
iqiothj08yugUTJviXcvQu7P5Bv8WhFVZPHW+E6X44pPKMyg+vvY9gnWAxdwmQnZWESDdnJdiyPZ
NlGdZpZngDadUyaGN8vSbPpC0Y7m2T4qXXxMPfO5LNzneZ4GjFd0I4dzSCW8OgH50YmCWDRJYKWc
Lfsyy5nqE8NDU/8uFKPVZG9iGztILqcVbA/z6hJtch6TWFqAYRuKnifzqc1dQi6ERYaiQJqD8DFq
dBpSJVmuvZg43mAWHLVGAQZuNO6qwiA2NzAjNFMJxTcub3a0ZXVS3xeR6QMbxxaQkDs2SiBZNf3a
pC1z0/IYhPUY8TwTl6bL2XtDLK0z27yr3/BrClgIUHYTz/wcUkStOdV4AKGibC1N+6CCZGafzqIK
PO+MyS1n2xTtdJemR41A8E63B6JZ04vhDpzGwDZBIjR7rSvVfaWzDJjqaEspCS/VgO5iDUjWRnL9
4Cs0Y9Bwnbs2pxJJj4D8aG3KAI9rdBqCJ+zHxE7d8CunxTf5FDoFEC5u0QIjyKRY+4uJ0m0rcN/S
yP6lKk5cBD4dReQF3Ia7AhBWrFJUZFQl7A556a0rSUHCUDLxUTrWUXy1ztOeaQI8SeLWtGqgO/iq
BuBWDmWydqIb/CWcpUbyIVif3QU5qVT4uZdADR8jigBPF/ZfXfjpxNgiDEywK/LxEaMBVsv5Ikfp
7hj/z3lIPXnr4JQN2VIRcwFOQjo4xFamAxcQdbnREu/Gyg/RSbXkyNG9hoIjiNH5CKK627uSNlEA
HdIkdkY1N4vvp96ay1UoQ4VVbkZZGp9MnQR2VwSMi5TIK6t40JR6rXWAQyYizTqIxs7/PY1sqWLd
e4qxWTJutICd0EMwb1XjqWRvCqy7XmmVWe9KtYnq+s6u6bDso46WrubWY7lcFVV7G1Rz1Uey9kJ1
P/qYbSSv4pwLWJsX1vauNOYfGb8I7q1gL05lrd61aKG9WPFxGOcE4ZJ3B3ujHyPBWlWVr86g7UHR
87UjnMgxDS52nRl0vdJY/Z2WrKVmHl4QSMxkOiKkVxt3mI9DSseJRvqXUIu1K2q5gUt1V/GaRyZL
X4Q1b2sdcQOs4MQXl2equW96ykDEECsg2d4xNJkUZy9Aqqo2XPrbDTwB7pt8zs7S2l58jE1Le1T+
nHXlVxvhZ+Q6xkUw3oxk/isA5BQ+gUQVe8gch4mL3Lq6T2X/JRTGwRwOlQjfE9261sD8QKgXHQlA
lvTWpAkkf/kScQqYHvWgrtG+OkqkK0rWNhpN96uuZDYaWFiOOaGGQrAJCA1Iq1Pt4pZgHNmkHKUu
9C0cY4H081Jj2p97KrSXfqgPQtIgi1PvYzIROaYOYwTLQWRmRg1bBSsLgW3tjg/p5BD+D7qbdLXH
5TtCVwBVxmZPScgKJabbBmFJQmIKftnkJlQXi1NGeyCafGzsUGZOo6QIrmDnu3IX/3NQ3EsdOzOD
e8jo6dS8k9SVuix5BsaAKjxufjlzj9BQACRPSe+fREeFautR4DKgoaw6La+3fQxk2SPX1JlWwWzL
TBfHvwLiEqh34x6y9XdDr1Shoq8oCvutt59i9gg1WrEex+vWnKpNUWa3RIMje1JTpp8GLT5bBWAZ
bzdA0ud7/VjJGXSTiT5XLWaAIuBV2JK0X1Veuw5jiDyz/haTy4OVzLsvZu8JYPTBxVm6kvhfvWAD
+vbDo410LuIvbmfPnBKrwZbnEIZM4dzzGCaz5jbtKo7DB0tM1NTxXY0He2f10YNGaxUZP7ymMnnt
YvMpSaufzGL2TUM0/IlCRCt8SIkMrnRQCjs9gNPk1HHG5dyLt3NMpXwTRsWz3ctjK6zhprfOqkV1
Z/cObjosngtnrg8AyXHxB+8hqfVr7o1q27WcK2VvjBta5PMN0ef+obcd9ZAR1E+VgaQYMffMJdsO
vl3GCZ+tOE1paexoPnilkJmMjV0Nm3hokpdQuw29wzkGGm2vDU13TatcbVpEZUKTgHGSVsde7hhQ
fCx0x9SbEPPjxCtWlZT/9kPo8GuGkPcypJE6HMqzSC3+4DV79fFcMprKVJndWhHUdOEuR2XGDsIR
5o5Kz5UWasnewOAFIr6qjkE378AFFAdtjn64x1I5Bzv/UjpRc6EnrUBJfgNBk/nxIOujorh3ZVRT
5rsk2olSdXsPN/dLIYk610U6Hjxe4kerCtGoIVYe1fLBQSsDQ+2AvrDmIzDubNW6tg7a4E4oAGBp
1tpbow21DaQ8HGMVFpSuRzHIly/GnLrvhRW8cLB6l7RyvcvUt4T4kJLJRak3LEPWKjWUtfWm5p74
jnl0ZGsec7GnSLo75oXBZSmnPYrzbQGmGLtq4nGMneCe/X97rsCWs1YJE0ZodpJirj8s/Pup29+r
rE4w/oJdJjT5UNbVzdWxH9LP0R8BXJBULeUXEOFA8srn+zo34rsw7OyOW+i7aPPwkGRmTdvHRNSB
1hNCReC5zDx9GqQFjTuYOOTxtTQEIbjPWI54Njl++LwGtBAmfL1cbH+AuvsFBZa2UJbnsg6hqVnZ
bjR0LGUmU0kwU95mAGvp5rA69cuHtnZ/irBl91El25qmIznX3iGMxCMwNIWfKkbuxK5/DZQLzpTN
zLoEzr7RGvgyaMqUyFeQ2qHMpcagXoHoY5Tuw3Q3jSI4OZQErSwvn+6syNnApihJtbSw8WoTyzb8
b7sLGjYXQXMJAudtsPJdnzv17/+vRvzRNJ6m6vtf/+X3F9hu2HldE392/xhpNCQUzf9UimjIPPDF
/Lu2cfj613/565f8JUI4f3NQERYUuCFJQBokzP4SIcTfLFdHgdARHBApbNb/f+E7LQd8p406QBkw
P4ck5P8WISzrb6YrDV26BPgEdvl/qhCYY2IRGf5BhBCWBdHQs6WBuQIoqPsfImFox5bKKfj0A5ye
TC6QlCJPj3ci4lpnQyM51AXQioj14M4r8hfPoBAPrRw+4hTsS30puaIN02mfJACOfavcaTdx21xF
QV1hTD7PA22weeWSEk7BkmelxE5jUFaBJOxbSyGflu10IRQx/vJ1cCly5VE30LN4Cz3tpVZBS9N5
9gkTImOsyX4Jauy2RgAXRVp3Td2P+MuLs5BaugM2wq6q3yVRh6rHeNh/epkIr3RTIO2kd6NnMefr
5b5PPHcbDbQNtPbEUyd/bOpGbMoSWpBhcD0Pm1UUTtWjh9N/jacl3XQUF4SWdpxp6Imb6hVq0UI3
YKkbJTBA4GQxRs3avok1vJhO6fke/euQ9Vr34ETncejeKk6JQ9HgQdBmNNx6cI+KpY4vuzJdRyJK
j24nNIYf69YrDuXG6k0GayA9so9pPgWIc4hHXA9oM+YRL82lBg9Fdtvceipv0T1t7IWOlfkl27Kz
QQDEVPp4aTyC4lq9uJs9ijvdunqF+bs2+q5EhgfN5Zb1XdeiDdmivzfK8JPM5RqZoj9a0/LHmaPa
cAcsiD7N+k72xdM4Fe3OjlmoDXrIeiSx+OsiyDIrj8dERX7ras1+9OIFz6Nc/wy1w7mKfmIFJS+g
FYi+5gluGE9uTJsITFYNX1Mv832HUYwcO92AncIqUNExDKoY267d7iazoCHDXNhb7pDwpel1rPzL
BO/EJ6xtFtM7wYaw3VjFrk2pz7Qj0AXTW6VsGDa0WsoBoxm/d6LVzT7y9oFppAerTspVSnXHHZtV
GxtmcR7z2thh/Su2UkIyLCrumdgLcWUzcc0pWdk8xodM28Kxcixq4oeFFDQuECvKezYp2jKArKM+
muN2CLiNFjqFvYK80XYMSNxPJeu3yfM2BuQ5uGTxes6meZcsNlkjDp9ijLEYj6NXqnkgdaTarlui
TLgoOo/oUs0EDktlNavW2zotHQ8G1BEck+1NkXVdQ6erH4yQ3kG65PM1/gDWZhoJsWKON7NNs0wP
183OwUykD+z7vXPXE2SwNXVXd5Hz6rFC4MjYVG5n7quWa+6I1/ZIRItLKew3TgZyu8hl5rXSKJNp
mqXILhwhiWfdWyATb5sW1AvgJWR7M0cxiJ8idM6jxm3Y6PhMi7FwLySfyxUVJlRNxhfLTcEuyeBD
zH1BXW9o7sbBSHyH0YALRujsJTIqV60fvdCtdTvpZHpEkp2Rc7emxJc2m91vLjbh2kiHY4sJUWXh
KcwNHUpMjx8HEO9aay1vVeO4U9w2WuiBi/F0HOjGEHBD98xbJiSdQy/y51I/B8VDNMZ8u/BQ206Z
HrjncIctON/KxCRmGdw56aGDdhYXxKG0dHhy2o4lA0o+G0s+TYsupVbrn6oq4uATI+Qk/MqtltxR
T2X4DCJkM6aTGwSruc2CHRASduAeW0YOBcV9jeofPWpY1Cew6oHWH/sq/PIeEWFRJgh78R5bVkyd
HyWkb7mGsJpsL3levgwF5a04UKFdFNKPmq6mdqxq9plKwFroIAYDz3qjK9Tk4HMOqoq/RjNlKV0j
gJST8zLE4dGrza9SX821fG3V9KkcTJR9qfZdCHi9UA8sHf2qHgeWuAjBhDGgZqinWsqOMSk90vDe
bkSOH7Oizjsh7MUrqenop+LTFBWOa1nYrDm5YC+80/7BQUk9Vi4NTc3c8r0IX8ume0t73ESTDa+J
dbavG/a8Eth6YmpSDVrHxQV0E3nAvo5RCx3uqFyGD2Pdxyt2jqnAVtZhAI7B/wQCPKZN+1SaHj0y
ggNPPVVhROVG161nTB6dw7gYR/3D3IxXUyZ+mvM9z1t5smrHYhUyMbp5RUJKvg6PseauqKt44OKp
r6qosI9eop8sI5ruAjpwN5OE4DENUX+MavPELoKvlGFOhL4aEBnGsQLJoavuliXvk4fDGCIdWmYY
E6Ar0M2w1QUr2n74NJl8Tft5SiQ4Pp6BrNDZk0tMPjMmcF9COaakaz47eddtsEPsyjg6UYkxMImS
OrTVq0W6krAOb6ZOVj7BJZq4XQB6QkY0eLTwRWlgZdUAgKilpgy8k72SrsTar57rFghVOiG5NfHZ
BFww83zuB361PofPUixKZ8uWPhrko6YHvG4QyfKpqdZjO+q+xjanyF2Ocy+v1h5Xw4a5/Yr6CEFG
C54jIMtH3e3ZSFMIsmrF/2LvTLriRtI1/Ffu6b04UoTGRfci54nBGIPxRgcM1jzP+vX3EWAX2FVd
1ZV9zmVxWVXZWJmpDEV8w/s9b3jf04fZmLr9oURAaFSO3MZ5DXrZ1gZW8MQE3MJYKph0am+dVCQ7
XXrNWaPW94HDOrGtO7BpKc+T0q/BPPhzhyF0V+SzgImIZSpKgUG4dkXlcY7K8EPeKuWWWg09gVT6
WyZauqcsO65xyW6dG8M1mMJMqTrWsbEeOfV42kvm1CEikuT5HyPlzHIZD0UnnR50oGehU0FzVOms
pvzJE2urVEkcqFRfZSXNUcUZb3xHQLt0HdpjMdgd2bKzKJVDGxSDH3BS/tcMU2aZg1dW7fOugawa
GsE9yBnyyyZg/NSqthjEBHPCnX4dDxCxgyR9EGVnbaTusgc6arxXmWnvXAZJQoVWYhkS2+Vl3u+o
pV4KuuBzHS80hlYNsWwtnxHdnJb7YDjgwQgZ+eKRXiEEj3YmRWWnRGZfDaGzFhXpqYLZVKyMYhmG
4oMchmBrakWwVDxKFwFFjEMgVYVvmRag4gwt0YFANFdWOwnT8MBMcEmBfjs0KnZODpbMNPI3QdNX
q7YAte31qDE5QM6ULvw6GcgtTJf7WnRhPcu6Drtrycqw4G5GlScOVKNRlLi478UxMzMO9fAhGj6N
NoY8DPCSVHb5LlQgkgO39rYqsPVVoXflspMfs0IJL0KHGR3PsBjTzBqwlW5aQ6rsSlytDLAInA+M
UzRrNSdQzcvJmSxmPtH0GiYdOn9EbMxhH+WMKGYNoCIBWKfoWfNxK4DiNimkao/pkggGm2aEj5Sy
3K3f5zdwnrZq6ZsXYDayD3AVVpZinlkSpVksA+ZU2vSOExwWQWpcB4VBG7L7WOUtdSqbmDjSIMuL
Qa5yGFPL3kSWEuQfn3t/GYZLutPhXWvIM7UP3GVhRQ7Nmx4jWkPuFas/TwJG3lFUa2d+bK8Ca5OH
cDqFsOdUNROQ5S6cEpzNZyws9CoKaIQLt8oKRlGt68FXLvIUKKNZePRZ8nRvyOGrosO3YAFhgLIL
mU5uOuAmdkYywByPEcGHG61gWdiIixSGj+ZtkRN7tXDl6TlsxpHons8ZLI0ofsx1vgZcsiPEHB+z
XtzUESomHi4oqSXoAyrIS8PAeM8AHzo4WAxWPZpLyGafvCShzyOpOBTuwS6DA+SDaG9XU+NI67/S
Wq1PK9MI55HTHijUuiDila8d0kzWLCQPRofarL4h6VjaoYgWHs83YmL/TEEestRG8gN/Ww+qvQZF
JuYmJnyLEBHMoppMgw1tBLBW7PzSLc9jA7cTKmXEs/3aNoHvKcmwZDimAJgGGaKAjmk4xn2DW9LM
8icagwpdONfUG62nP+6rbHsBuf9QpvmsRcfoNv0nYlYGqBGMNjVeWk1D0dLoKGiLNMGluL4zHV6o
kiA3lHLuFMbHLvPRfaXIx62RsqNOO3MW9T2w/3ZdM0eBtcjEiHUfEtfJ8AlBVUo5GPiHztYLVhb9
r1Wi4VRtZPMFw/XssSQ6LVQ8B+p2N3aLxJdnTFMyp7v0dADoWtnjWDMO+6ajai4Cd1Op4kIvx/Rg
YVMOTFUZZuB4qAlWT3sAILnSs5RlWHjqxo7Gr/QYRsbNVfRP05mhqnKLJmFJmxy2oh3exw4LOCiu
++lMEqZdgoHAPAmZzUdPz7VlxkO4DJ1SnYV9J5a+GBa1oegzFd32PO+y+1z0FbXtMF+JiaRX9aB1
RT/ME0L1vbBaGmKCHYCWzYDXgRf13b6jCdJSWhsr3dyr3HiC4tsxSWhwOIpxUDL1yYDmtKzCZB5n
4UXgZFi4psU3SaPpTGfevm7hSAq/Khe6vsL2okgQ0vUW5X9t2lE0+sWJQiAeWu1Njvxkk1JQ9l1e
q2URHIJtRe6wBG+SLOAFUnX3g26eYgGlaNpBL/s1eYe8ikN9U7rZB6jG1l4KuXX8Yvzg29GHEvnf
soYLicdMmy17eg1O9tDqrIsaid0mz11rqbRQMvvmTmPlAF4tANAz/Fop9j4fgwJRMLKNNAwBPYxf
cSvaWp5ZbByL6yn++CHM8nFpam5PdcHma4XUCEdujyMy4mes+jprTzJGwztmwaK1HTDr7BQRzhw7
YEoqMAA9qtTTkQzuWw+IRT2sxejeyQ7SQUprT5j9h0ZqF6AW8vi+KiwbIn/xzfJaWOTR9AuRrGZT
IDADf0PoWwM6xjKLJTx1ezlGt0G0DGzmVfSh9FcM+TvbIiTwGZ1724bKyNeGu1CDBSEb0dpqOP5C
RIdkt6cmnhkfnfLRLyfjHsAGKBNKF2ddes5OmX2we3UdS9DZhrbwyZxXCYqBuQqk0xS1s2gMrQQ5
HwObKxnclaMD4K3fRCYTfIEWnbZ92x0sDFVnKWMGtKZ1TjwVhVMbic9+QvwslZBmgTSwqwQPzxQa
g0EYsszAeSrLwXYwVPwc91l/HlfdvKrcT7TjThXuyFXWkWJm6PdrY8DlqtB2rfjkogOcIkZtRfLV
zcKcxwn2VbwcUHU+IaDZSe6pa6oHjhK5dFTaAk2mMjyOArPPDcjQ3ASg0CloFbBCCuhI5thcmOBI
u9G73oWMqKtC88+8SLnOgowHmEx/WzBH1ns4QRup2LQAKifa4qzptYDCBh24phvu8iY9Nw11nchB
3xaDkrF7AZce+yXe0tgh+QQrsYFRM+NEjDC0jCG2O4+peUxHUaMQtV2xYQGppIW/wq0eoAtln6Ti
bJaDw3hYPFyxlEokeKQEg07EZA/WDmdbsaI2dNlT4Gf2NllkjSK3s7rIkvVXNekf7TBOAOJ1ZyUZ
jt9pYPIaZSMi81Yjplw9BdRMroyrytzGEDnBUkf3o6tB+M/gf3Smsiwy0pNwLABSjNGtk6CgSife
umKmqFVq5eDrXwJcp+ZkFJMylqoKLWvohtZEE64mc2yWuY8txaJ0oKYza5AtKrQ9bscj4mHU2ui7
pJWbqlK/qRN1NyMTnHUjLqUOE3KETcz6WzkdkLboLvpML+eFYQMeYuLacHnGaatrByDWDNj123zs
Ti2HdkIXcRJVEu19WevrVtWqQ508cjJNg3AkOj0jWkI60SInPlTjHFgiKmd6h9UUBlJTUop5KwQ2
kGg0o6i0ZmFdnzpkHtQtoG1rTIosyupbGSGvSBARxYanX+tG5mx702OY2btoInXYhLVzUco6PYQ9
2rsClOb86X+z2Di1NUhUhmEyXe7J5ZhmF/SeqVitk4954rSLAibp3uFL9jofG4douMGjA3wbEr9m
odtuxkSRdaXZ1bDzrO7ecampsWcqI0R2sLNLHjBnH5S7ENL7Kmbia56YDE6bNcMxPiLpBuqyZspD
Cvk1ua/Hgvxd7EUyJMwwF2fWoH7KsjMaMAFuEMi/GV1daUI8OkoJ4hZHy3Ulhb+Nk/CS8DFbDeNI
WcXDjlmCpipAVs6ZgIKk1mtAn2Z+wognRPpNP5KCSvDIdgSVaEqEG76INkm2iVGOMy/u701qEoMb
YtNjk+rWHjMbmnknWaQgAB7GlgFt20IByhO5RraP4wlMSW7OlaMaXAqA2rJhcr2Wzcz0zW2J4HAX
95zkNjEFI3XJHGQ61IhCDbYyG1pCDSalNa+KThkjs0cC13ho8D2oSPdDOqhoRygx6OFHIFlftDEJ
D8nBE7wvxQ6+NSU7TdFglDJYUc2IGf+lJY27VTjCJ7zyLlb7uVaZKAY971PGdOmnPr8eEaEno59s
dI06qWvUe6+xEWCO6OpK377F3Cg/jRFEruoR9qgPZMGfCpawxG4Z6yGORYMFjLbfjWhF5kXu2HM7
hWCrJrG3MmxcDcYe9yBLRUyXpzlVHrXcEiXZ6zFIrizcqC38x7c0uztDcxEypnNZFJ+btIa3DCd8
YdvR3C5hIoskG1e01+2lJ22G+JAaz1SNSm0l2gtGAhi6HUtmVOkwUtZg8Jdu16nRsLY6tQWsEpNB
GOYpW9O8H0pERwmWoPlka6G34bAOcMvkJM1OGRj8FmTNGXYFywaF3akzUJz1Vee80tpP3ij3kLi1
vTu2kGEi4oeiti/DPOZ7QSjlMOcsIcumDs6NWGFSvCSS9MWNrQ+HpqCk5NJ+a7UELVAdIrHNbvPg
1gSYiDZkr1nhFUKaliCzAJCL3n8W6ugj9aSdD1qGT45ZANZzLzhmD2qnsKMIfab560ZvkJu0JM8G
0MbGDEly4cg9Ea67gI3dHwiWyNe2lduap01bfxzzaFjRQidsynWEUyNDoiYY+Fkz+DM3mvbyWlMo
CEjkom1x2wYmYp0CK9aeOjHGgezBS6Mo7GWjxNmHSHj3Ux8+1mlMmlorPmbqQPw8MrAuGPxaROhl
d2aQUymJm555WOa/JD4qtEQ/+BK1hkwETVnfuDRcos6et4ttEONuOaEQCOQZsMd9HlbY0cBp5yhH
zNBix7SwbOeA1RnYbiKvWTBMTxfWD21pfYta9aFUuuqQ1hjAJLRg2jj8JCC3rxVzgjkG/be6Tyl7
UOqJGTh8clYbGuvQ9iLa5YlLmBlS0ZtY7w1S4b2EmJFrac6pFD44SuItaSDpO8vsEQZ0ejRXR+T7
E/BxXreas9P77FrrE2OXOw/5ZGSq4mC8tDXEMgrjNHNIuSnyLLRGcmjMVWeKYOuL8cIMcM6y5WmH
i8uiG/WEoWVqW74icThgA8J5x+isZGUBmKGQry5cDJvciw6/I0oTyim9T8x70HjMwOw6NIDijWfI
bF/X7YekeqgYbZ217KRLy0MbWPjxpR5E95En0OOr7dzTHHKbnD+s3bPW03iPPrKNNMUkrMf9IA+/
ORkzipkLetbn3tpGAPtngjdADQt4u8DpsWjp8nwpcK6LdEDxYdg4c8SmZ9JHEZ4LvJc5ibt27OY6
XfB5KI1V1fHgx6kstkXCDt9y6Ga4nBIPAhQh66hG/t7POf7YflJGlKmVd986CSCjiar20PUw8TEA
BhOYIL2houhskMhb5ARJq0D5oLI4ujYUIQXG9KZBoGWg021y61b6znVRM7sZAVoyqWOhUHOu/ZwJ
DwzQtoFoZ1WubBjyBgqA4HneZNTKDGcvjLzemFEwbNWiPq09mmKyQJnlpQzZOa35GLr+VDxuGROG
gd+FxQWYdjjgLkq+SNM+qbbodug50Z4q0U5tx9soCS4jfzrCmlCfM0u6a7DN3So47lI+x/0pMbKN
L8VZNmThlhmrYkll9ty0M++qT+/oHwCaqegzMpE6DSx/qvqkPA8NtZiXmieWVLomb49hJ010DJQZ
podS3bllFy+FRDGYT3AgJ6dE4OQubATQDrhNzc3paXzKHSwHrw/LzSl9RFAzmwjfCc+UkBULcy2c
m6c+UlLepMjaWtfE+SV1D+2If4DW0iIxbH05JIKcHx+iwOLFGPBZFtTA0ACUDABTGqqS5ECZiRdU
qbCNuLZEIFCwB1l4qo7sq/BOM4+sWBHfCntEWR5SKPERhjN3lQGQM6NdFVOiduAKac7wbSCvQz7I
0lF4mYgWAxx9nA2DgNEdHcJUN3jfkhg+gCogbCf5Ni70GcjsWw933iiUFEVpN/L+gjUAkXkwDNWe
WWI5w+rxEHK4rxsEhyY+2P6Y57My1m/ogV6Qm5gAXfAna4OpPuFzrGWqTRvBzHdmRoIbxNW1byWY
6RjyNpFoOaH1DZm2qg3LQyJlsKXbD5XMPrd9mlz4oG8d+1uZwVKcmIqdRNCWKTm6eiWg7+XTNIFw
+yWhnoXrOzaSYUBxJirNG6qjJoYI7kIp/Bu9r6xbhaSJ6Rp7TlkOF7ykkZStwVoz/otw7KoFFjIL
Md6AHmPAyLDIylXxadQkq6IuT2VJGaQyU/PGUKI5XkZy1afomNrYotps+s5FbqERjjxtYIbWLs5L
LW3R7lj5tnJAF+SB2BIsXOldGm9dnsq20eCVusXGQDqwdBOYFCJiu8gYGUEMMoud3IROQ02igxrr
ZgVQdqiYAJ+UpYwAsRd1bvHxBozHMqrnINmh8KbRPBmZcnW6+GroW5S6TcBgAWHTDMfxqRQVnwrR
PQiGmA+DacoL6ZtrrZP6JqnAjttu+TAwrk6zLGKcKaEFQc55aTqNtrEy+waI/KV0aipXKTsdajyY
OBDmNV27fIp2jKI7M+zR27IAh2XtWfpppBYzFSv7RT7k1DHdsuQJqiU7Z/pBdCbT4Fm3M6IWM7mC
5rLq4xDQ7pgboJgp3ZWOhS5notov8Oq6dBjZCVj4QfhgacjihWc+WHhY2W14HpmQqOzy4OR0wzCY
OLTwiUCfro2QQIppyRu0rAvVoBJRNhsxkzk9mpQl6OrRJldpevmORY/T+4TotrZ3Y2FsTDleB36z
zQ1OblNAgIUMTNMyG/KBcaluL2yKLhQEjC5B2qSh6kZC4IPHIyJAM2hf1A3VckULIa5mZ1ZcljCs
Rl5gKnnwUZJZWGZgcdJrK8bzJ20UKhXt50K4CjASOY/i8UySa61SrwDiH9efGERfG32OsIIyhtSZ
+Rm0vZ6AXYl1VkWQbxyUq3ac4l1RXyU6dPnBTg4BZjZI9pCAMwawNjRtU+ZpMtcdlmnvrATTMgyF
rpUs9LZCLSbH+ZkmaD7oQ1VtZN6fjZL2hx/CcdVKtN1xWlDsGJRxEYdFwJASLkOjD2QsasrToXa0
S84D3lBOZkDTLTmdRJ0dJIu9N0S3btsidC9RmQbnfRAaa+nBr0N47tEP8JhIUNiBvQwKD6KoEHgk
tm1oUqaUNI22Apy+BrD3IJAU181TkZRyE8rXWYhiN2TMVMvqeHISANfXqVfZuWrrVGAouuLb5W/1
zuz2aj5eQzpwV2ZOaaLPR2VFj2MRt3oPbhTFSkA7KDc4iRGJDBxxrbfDka7FSez/1VV/SV1laqYQ
mo6+6Y+HvaEQtP8zZ/z8jcjqt3/5IrRST0zTRmaF2gV9lCMRMv2Y9qaHrXLSWhpZkTlJnH7zSTYE
m5zKXLepaXKC3ldZU/v//IfBtLetC2FZ/IZtTNPj/8G0N2z6NzIrFRGOaXBBYl16bbb8CbcOVqoK
8Y+kkKE/dIwOmIO+EGm+o2FeMMi5Z34oCG2oA2LWVVtr66J50HR1yeGwDIJz0483I7OqvRjWWrLx
5MKp6Cuistlp0Th7dXsvnsVf/5M2yQVUrrr65z8Ybf2dd2sL7gmWLqYKIp+/f8UJB0FsV5wbYoEx
OadHUYdnilnuULbG606ny1H4wzlNT3JKUL+02RdBkFizQJiPUuaU4NypU0gSysFXjg8eHQB1WLQ6
aU6+lSCJGYnbFOHHUH1UnJhpkhEfQ84qDLqiYh8CorsTsF0iws7sc5qPQAcH9iGEtCl6k71ApQIy
cZLNNzztwdgsqmyfM2+nVpdOc1oGe+J6v1Vv+oQswFhx0M8KIFhaFW0BRe9Hw2OMRXzIe6zDCnb4
oE1op66iBDadj/eazuAOXQ5kZWEzZSRAYwaoht2mNvR1COTN7dHlR4swYyiknoUq1oQDwgtt5YSU
tHywg/FgXFjapUuuNlhMyHSzoIb1AyWGnRyJ90MCtQ3vpVmtwkVS6lthNVSeHhGdLrHUnfV0ch3c
UTTwGOqXDlfIsvqcJe2ybTiV/EWkLayhouywIZBY2s5eUa+trTWuMsgmWc4wXXkaRiazuPVMw1Zt
EBvbqyv68TrNIVIlkm54/ysPBXQo7iM+6FjPkCB5AWasogw2KaZElDjXyDvIHvzW4x6SEZu493Qe
hoCInw7xuNEMpd55QfEwJPTKxU2ShCsgxwl/7w4oVxn8NtvwMk7aLZWLL1prnDtxAlrRgMPO/CHV
MiqdIccn1WOakfGNjR5WQeJBlMBNt7IZ2ZyYUS1X0hTe9VXTuJJmQgMWK3jUg/5WC8/7nExDNSEW
upTAqrHYy+wB8sn9kLU3aZAsRYkJn0bUTDFyfEQxhl6uQtqDwfrpgOpiPk0MN3CwIwFn3rFVClXX
Kun+Osi0L3Go3IqQd4NRQg9pIGpQ1A1UGEOHYohlXISpOa8wjZn1Y4B9T3CTS+Z6qvgRtCu357qe
+q6TkikfKQoozgcIz2c+So0UpB0tTm2R2MU6dmgvlfDVVSv4HJid5OHbD0a/aycal8tYphxw6S3j
4tDUw0Uo+/2fPPtsva/1oE8bla0zpMV2KWzD/glKURSZ5mpWybEfGV8cU6P5o8mDHpXxPLH1x8Ci
Uk7LLcvoMtQF7HZzh+HptuqKnTS0K0dZi+RRM+5ryilWc67InW4x65/gM5HsFQSMwM6dQv88QH32
8buKnNM/+QS/GtIbbNiQ3/H+0yWojrebFy4xrutMW23s0cs69eMvMSgpps15qQ6uLxACO2cDue7V
06E4Ndu1MbazsTtPwc3GEH4vPfUSq6/cf/z370xObhKvtLbTvbV009SEY0kLve1P9zYVodkHPrtA
CelKsTSmTywySVpI+4GwdFYlSk9FRFx2bVfOct3BTLnpH4wesJtUBrwEUdh6FJJQ4qIYMZNuayWg
s1P28mVfxCvaziGTKGG+j5gWXOqxft+6OEkl5rrq0qXpofrsNcWfdQmUZdpwK9Tny9bN1ecjZMLF
/OasAS/mNZjmp//913uG17x8kIlz8wu95vlzvLBtns7Iq+zv/dL3gGF6mV8v9NdwOJIVw/H7Jjx6
utYTjOffXYNJ6qBuHlC369aJsIRwmJlVn364YJyl3stfSwPLHTnJ1JGcTz+Aani9V/fo1zf/KwXo
7/3Ov/sAryT1pjl5mRx1EwjoqMBxM52fPr16ohuGypbxHIW+o4/tiMky6ahPjZ2SStyrOyZx3PTD
bvn6q7dOoCOxLakvX/27uwcTDoqY+XlJPm8/Px6n/+ARMLQTzVGdyS7geY1zY1/dB6Gf2BYRD7fp
/2jtf83o9Ux0LS/I0teZjtD/4sr/6QqvHn/nROU2MoPCh3v1oaV2AlqZTEmyKN7XAy8N5jGOX/oO
rk4wG8Xz0n/73Av7ZAoToIAgFpp+3t1NYOD2+T39/WXP409GbDJFpP/espcse10nwbMwW5t+nreb
d7QFMhtlHbsQ2PmfQkGbRP/p55eFoFucADwjzzfhne6BE6Xu2LNAV6eixlQlmX6IT19tB0ISJRgQ
9Jj2f/p53nfe0WKw2b/N/8YzYalsCaQ3z983Z8vr26CfECM47D/v7mF4PgunEcKj1wHhIErS390Y
pThRbZITfuF5HTy/3jtaBy/34b+wOQJzJCs1CAumn7cxgZyOTYtsTf8tdHpfpyTPg04eeexycE4s
TpoJa/nj+379PMgTR6MMaJMevM9tQUiSl2NvgnXCJCxftnh7OBAjTUO7DNtaz2vk3R0OxIcW1ebj
dgTzhOedE/AlFPrpZJDUwi0yJIth5He6BMz/QqrEcyAFVNjvYQBf9avnQMoTywJ+bKovx8a7Wwkv
qdLzsfX3Y0ZSJVU6BvvBb+WAV/dBmGQNlLDElDROP+8uTHi5D8+Z3FH3gXIwE/Y/p036iSYkY9Tc
paefdxcnMB7KvOvRm4JzoqvCpj32cjz+FCcZkA1oq00I4/d5G17ChGPTB90hINRtx6YM8fTzNmyW
5omhciPM79HUu8sjaeO9JLd//2EASWGif0YEyV2dfn46JmFtswULFFjPf/1OY0b1edM+4j44fNuW
tA3xklC/PSTYHCkw6VTc3l8N9amQNrVyjwsVnBMxBYKO9bL9//Q0UFNCScNYI2WF6efdnQ4/TOqP
uw02twEKPA72P3a/14ekccINskih3mvYOG2Oz7T8o+4DwQJycs7JyVr91Q2YkkiVg2O6Bc8/T+vu
LyWRf+GXfvRo5gjaH566M8Fj9cqf4E9/4Xtv5tcLvLQkJpTPVHt984sTLej50s/Nien///UGHvTU
Nnn1l9/bKE+v8/LPXz7gry/95rW+f6rvf7gJHsu78ivT10/Smpe3Odk6/PMfC2zZyix/rMusraLX
5ePnIuJvb+gX1tGPr//fXj9LH+ufLvwUcR974b3/CIrwTcH75bg6+srIhl7fCC479ZCOvSx8gz/g
Pf2x4Okv3eJTSHXx3U9v+iW1PfZNnz8gM7j7/uFfVvaUNR57YdRE9V379srPqdixV74O0pRh2uHN
tV/aAsde+8tdnpUB3Ej/p8s/91qPvrw/gN4fyu+3d7rfL3XsYy999VimGQ4Ery/9I9o/9uIHPCTe
XvilvHTshbftXZopq/IuZaj37S7yo6R77GvM2UjSAD5s8PYjmGSqJGjHXv5jkwzfr/IEeXtuS5Jj
HnvlaxQib/e/50sTQB576cugTR+/X+bVu/4v3I+9nzzG0wMa/d5tISg+9r3v/buS1fL9Qr+9e418
7tiLT4sluqt+561P8fGxVz80/l36dpm/pKKkhsdenCnSrMW25+7h+7Ve3Rpi8WOv/+Uuuivzu7p+
uzW+fADKrMe+wPOD+sfeTUceo3+qFj7y+h8f27uqztB1fb8VT/f/WY5s/Ona/L3Q74fU5teA8LvM
5vf+2dtod/qNr/HjXfmv/wUAAP//</cx:binary>
              </cx:geoCache>
            </cx:geography>
          </cx:layoutPr>
          <cx:valueColors>
            <cx:minColor>
              <a:schemeClr val="accent6">
                <a:lumMod val="20000"/>
                <a:lumOff val="80000"/>
              </a:schemeClr>
            </cx:minColor>
            <cx:maxColor>
              <a:schemeClr val="accent6">
                <a:lumMod val="75000"/>
              </a:schemeClr>
            </cx:maxColor>
          </cx:valueColors>
        </cx:series>
        <cx:series layoutId="regionMap" hidden="1" uniqueId="{F80AA747-0F93-4D3B-864D-D64F824BF6F2}" formatIdx="1">
          <cx:dataId val="1"/>
          <cx:layoutPr>
            <cx:geography cultureLanguage="en-US" cultureRegion="UA" attribution="Powered by Bing">
              <cx:geoCache provider="{E9337A44-BEBE-4D9F-B70C-5C5E7DAFC167}">
                <cx:binary>fHpZc+UqtuZfOZHPrToSoIGKW/2Ahj16So95XhROpxOBBEiAhKRf38unKm73Q3e/KGyjrY1g8U3L
//Wx/vNj+Hy3f6xq0O6fH+u/vnXej//880/30X2qd/cPJT6scea3/8eHUX+a37/Fx+efv+x7EJr/
ieKE/PnRvVv/uX77n/8FT+Ofpnr377X2wm8P86fdvn+6efDu/zv6/xj84/Pvxzxt4+e/vr3/UkJX
wnkrPvy3/wydfv3rGyJJnn7748//8yH/Gb59V/DJu1+fzr3/Xz7y+e78v77h5B84QRktcEZQmhcJ
/vZH+PwaQcU/UJLCUFwUOUmTJP/2hzbWd//6RmCIZDmlJCvgkpDk2x/OzH8Ppf9IaBKTOMY0zlD6
3wtzb4aNG/3fS/Gf3//Qs7o3Qnv39S6Efvtj/PeNXy+XxymKEaEpzRMCU6QkhvGP9++w/HB/8j+k
S6dWt52qcmo2pqnOHvDsPl2c1J0z3VW6SLJk3IZmNLo/2Gh6ta7IDkXecbZnAz30e5gYycaE+Vbw
psXBHeEbTZnyeS+RkHnlNpneESUPU7eJm3jHP0i2LjfdPnflMsgHGc22RlO03BM/Pg9U+zuzuuc2
5+N5E11cdm2an1YvNdt5V6p0Chcfuoj1O3d3YcFnLGJ5P+60XKifronymO1d97L1IWLzsvrG66d+
isZHmyxJOfCZl9JQc/Sp04dpzvtzF/xyaPVesHzMdoZX3/9oZyWqyUZzlUz9zAbuw3MaOGZmsI6J
TYR6MZl8laa42dWa3PohrtM1JY+FDIc5WotXsVJ3nuLQln7ui9dVI10VfVGc/v51V+ZM1dg95jv1
D5vrvg9YPfNoUI+8F7bi1KQXkUXJIetRVM1pzHjr4Y6vC0keTGL8aZ8SW9LM0cd1GWqlxPA6IdPd
dHxYWdbhtCQWLVcBPzFll+Xi4v6Z4FEdloLoetW9LdGepIdspPNlMG45r/jFUrw0Nu01W4VdDvPu
Gx1QYEmc3qZqS243ji4onsfKZDpuhrjN6nTMzXlpBtUpFqdD+riEVtV54VgitGZQqeFWxfzgkLiR
aRfOYtRROVnGU0/qNRHzwXTDq4hoflxxVg2xE4wgf1DtqFneZROTKDPXLZPyNNFFsyiN4Y7NtLBX
vHZzzsYhG/6aomQooep+WBz1F8x3X+4KPW7ak8dRxEesZOmgPH+OYr50SVrFwW6PFsdzQzclyo7H
W+nxtj6ZEPIy6/16EmTVFXbpC0zP/OVhomVCEEOutc1ckIRxmOzezuud9+mLErso+4RPDz7urlSj
X1m205cFl3E+sqTL0Pc9mpeqN/1Yjkqk9Vr0XZVwL5mM06cwqfiwY27Z0kld70LWfh+Gpp+Treo5
fyd6wqznX4ezW+pkavd6IfRxzJO3OIzikM3Jg6JxXE+j6MoBo551i3guonG6zi7t2dbv8mQ7GkqR
8K3ChgSGtKY18uan6l17O+glqXAydGUUZ2cy+fAwbXdt3B+3aBsqawQ+mELTEr48P0ddWA5FP8Jh
AUCso1Wi8xxB+dBOXVFif23pmJZBUNcsaLElT0JRLcKlR+3Cq983WclsEhXADr0idZhWqr6T3sWs
i8LHNg/bdRZ9yeVMaxXlSTmmx5XGt6Ft7XUY1NrgaPZNkljP0NoWN3LcDryPKrun6YXQRJwNVQ2O
O3/rRuxue9N1Tbd3gW1U5Mc5X84Cb1mTAKwxIYtzm8d/RUUSs0FrVw3pzhkimqFIynKnSWCTJxzg
ZXwGUClYnBUD8yly5VLgvep1ktRJMhnGhX4Lw+rrLudLmdHlM7hxq3TXjQcxkDc7ketMOTxUpPbA
tcFnuvaHyAlV+tRE5ViIueyn5EzFYqtMCtrwLFf/Lg2gio7xwtxEdnmAHePMdu3M1BpNlQhjf5i1
+mw70x+D6m8kGXDp4g1AEI9RacI4MRxvbOiVYkjMReWnMZRWpEWZaaJqnd5YMd2TPcQ1SnU49ZE4
63Z9MSgEpjHfat5DKZJWjqU3CxvzXT301kwskyoqhVeY0VnOZT7orQJu6ipnXkjUMeOhdto1F5eV
0baoBr2byqSUV2qtexXnrJDjvVt4chiHO7xxtq56bBAFxNj3/oKch2p1wlWbHH8tPVVXvGeEeWCr
ZPF7RbcFs5SkS712/RWn+8vqXNKkfjrEiTqkBOkS+0GV07IMTAbeABuruvAaTvIWbF1kamKgbU4b
6hDbAb3LAvUt83A6VD8MNZ/OvLcaaK5rXJYpNnOalYOVa9VxmzI9oCul8rYzua2MMf7692WUQCK6
z8m5G/erPuRpqs54KPS/L5bS8ThEtvZccKj6pBRqeEdG77e9QzvTXscV7NoX/mXm3I6LL0PR/op5
dybCFvUU+/tAUHbecEtrv6RxjSNaWmdrqIgHunT0LFCW3/19oWPw1zExxxCZhhd8vJhlfMvIjGox
JaTUuF8vYc3DZZ2kqhUu2rpV+l254gYVzhzJQMStb724TeWZbGS8mbXvGedyYdtOzV1QOcuKfas2
k5Q6JaYsZnKisYyrSNKIFR0tE07n8+pny7oi9NWqV1ulKcnZEq3uIRumK29FekypdIdBRr9Q1G43
aHXtyBwBPldAi2uR5nAE36VI26PXlqllNpekhwIHGH7GQrkjsrRlKtZuZsXabtdNrWeTUX3D7Zod
B8vyFvCCo2FihpO9ySavSgDS9WBn1J6SFnZZOtIxlAd5EFM21dtaTtJM92pNl+O0CDh4RWxOMZmr
EMOf4jwsVaRlfJa5uwlBPKItAT50/nFEHRxylRTVPrf2bi7iQ69TyqIVoHeDxV9MGMp1nq9dwYfL
kEl3p9SQltOUp0dAx4GpaLB1ZknMJiHqkT7kgmawrvlypDNdbzdMzy5qpCs7FIqrIbwo99jTUiaC
hW4tqjle8grhPalcPFLW+ng5+3F5wTZ+mpa0DpsVbMODaAy9UTidbvwGq8VWy8MlJ+4KokHcJkqw
Ptl+p57LO54l4k6h/Q6vC2qWnAzXPJeK2TkdD7GzQ9kN9qjjvkL5Go7BTpeRx+khnQp5tCo/bFye
odAUlPhWHGNskyvZXMKyTIPqEiK5zm333BXirz2JZDPMETxqTiXQeQez37oTUosGam3Hu3Hfp7u/
f1K9HQ6WC8TGvvdVIsfH4muNBryhq+scI2mkD2Pn3p1U6CgTMrMuK7o3maRR5dbikKXLcCG2SGao
aEcYjmx6O6aG37ei/y1nN52cjqOcrV7N53jl5oasd6t642s5hCiTbJV3dsoetlHRG2ra5bvtZlyR
Gi+hOCd6aqa51QdAHHtPuv0V0fHr5LakzgfalgQk6g3gxf2SFsXF8uyXlVk9+PaQR0jUy0ZIQ/aI
TYnilzSOuhLPRpYbn9LGYXVGMjNV6AKqUdRFF8Dh6CIKjk5ODZ61NG9gjuKI21he3JZlDNsQN6Mc
0oYnaVKRFGb5vy+Fk6Fq8QT7iYS+jZ0K1RqZemmNZFRJ4AVkL3GiDcCt/+WNJBccsjc9RfyaU1Eb
ZLsDpu1Uz9ZdTSLzh044XuLQj2zSMWqiaP5OW9JXUSRKSYq06cQMGryDYlzWz0C5ectTvLDB5b9z
DxrYy7IfrQOZ1+1shbMfzdlbn8fDmQ7xVsXYxCxI4VmxBF3HI/7gkp+LWaPndtjOmeXb0Y0WXMAQ
xJFO43aMyFYwkI3hxk0p66R6ky32Fxyh/mmhnDOFXHY1jlwsidZ70ApVp7fGyl9BFePzFpP2yLMN
sVTK/ELjJFRoLYpaCD2WRHTyxPdQhVm+qly1t3HE44MjRQR8k7RlNizTqVvBSUSZBQWy5Nk5sX1+
VmPKDx0iX6/pgNXkdliQXUpTvBufuJtiGv1Nqix80uKsNGR9Cy3/kcXyL+Awe043mQBD0ryKdoMY
9/krMjw/YWTaQxLpD5sV5CZa5NmgEZfZFKJzTEJa50ROdevb5drl8XJVSboyErvQ+B4UZZ5tO5u2
1N//fTG2cCXq5raUPpQkyvYHa4y8lUW4z3Ob1IL3uoqJjU6YkN9dPnwMU5KVOvfzZZaYxQNPH+cl
Hlm2cf65yR68Z9b+zHM0lsHGtrJDxKuc6GNIcwTO1IL/1KDX8k2xtZ/FsZW6vYtEL2onjbq03B9m
2WVHqCdfUeyia9yK6Lq2Wd6ssQLx4+zN35dl63w9CWQOZo/32hvymhNsq10MN7kB8aV6HTWLBTsy
77ts1m1EFRUI9jrbmr1LN5bufVxz3z2m3pR0TdG5TdEv4bpyDZbUggbDpCJvw26He58mbCW3YYdy
7bePzsyoXFxn2NKuaxkPVFS94mkzuUcblKpwv+UgXs5mxM88yTDrctkCtD3jIT2MhCTlvue8sXR6
VloyM06favGC8W7MmuAuUbc1c+SKBjm+HbKpfdhQro69LHPQzLFWqt5cDtgQw4Iuw6TKQt9nE7w4
1qg2GjSwzNwdBYhgi7vxJB3LLPZPrQeX0e3AUDKZr7S4aT2WVb5FN/swn9vA68S9LdONJhnbJ3nT
tvOdp5zl+X6Kip6BRf2eBIAQao/t4nIm9gRXwiw13bvHcZO/h70bGbq0e8TrFsNqRgg/ihwMF0F1
i764xUKy4de8HMnZECnrIRpdma0gaFdYR+QhKEjX9iXak3LBtmNzl4lqzvqYGbA2LN10d9jGg875
xFpMfhTx/mAi8H3j5K8bMm9Triq5LlHddkI10cNuEt4k2QWWzFVh2yeQOvkHT2hj2oKfRhkPZWif
lnY4g+mlQMCqYK6XKxNWwu609mT7rK0ilSXVmnRgeAD/C9JTZotJsAI2eFhBTunoUem2ZcTZX5Nr
l/O82Hu1ZaFKLAjnKKtV0c+VEXHZq/QwFDacWuHa47qIcsjfRI4ikOD7895HT3SXMetzemjjSFWO
yiehClXGYnxzaSIqxwUsi71xRVLFRn1sxtc8SFOu3ZqB9kw+54g+xbQ/IGNIg/Khr0l2kCSyVaDd
u5vldxJDWVL6hvM5rTyaZWPbxzYKRTnlz1TmQFIJnO184qfNRyPYkpw0a9GWaBav+4QsvDcTkbzL
eipZlHtUrrkBC1WcZZoWrF0GzSRF9CB1eu3p+L74+XaQzyvln5kNxzXMp5CGIziChyJ+BM8MjsIH
x/J0eozk/JnK37TH43WbJzaYoi/7oT2vVBM258ObyrJn3ILMMrAXEpOoHIxJwDxGQ7lvuESKv+tl
2kCy7Slb9xjsr0KsjzGpgAr4BJIheH9euu3MwWKuek4BeyEnwIW9gdSoZ84sz/2X++g8H8qe50fv
ug2ylJCwoZAp896fgN0PZLAF28aiq/IIf19p9IEMHGkdkpSh9G7PElKZLUsBiReohkiPlRr6u7R1
WSVVjGHQRxCkoZudLPMBZCTouB6cy2h4JQFxizEFXUrDV7ryOXYRrQqORaloxhlIkZZMtoGdgmAK
z7wiGAzvTvtyw6MuJ7fBnG36hogqt2J7IWT6PoDsy0gd2/CZgxdm/NbvmWBLtsTML/MR6fSS7rti
E+iyv+8wX4/Zjbxv5faSBwOT8hMvJw5fs5u+AajeWd9vPQvxW9jpO0ebA9YxK3NgEKnWTTT1iG3B
nWy0Q8Gmy80w8jJZp1Mx9pjJNtlYFKFHp9crwpuGc3bnp69wws2uTOLxuRvjnokRqSodxqfJyZkl
GuBkTn2dRTKqdtQWZdSbF5tnXaUUN3Co5FPGNSNj+Km2e1Byv2mah8ZiOFGjJ5ChgS5pJ5UwobNz
lk8rg3Urmi1NTi6a1zMZu5cRL/q+tVm9YNrfWRGuSS/2r4c+xTuUwu4zsKV7KDklA0CWEMxsSw/e
b2+2od8Z4uGjDabiXVTAqs4V5CiCgYjV4Opn/r3NluIkpGxcoWQ1uZ6wSCw3cdr2UDbPvo9f6OoX
cJvpyeXqLiRRwtphfgXhcILXzuApCDaSbK8ex44tVgMekPsQxx+EO80oKKI0l8/t7mC3+PS29iYr
J/SFdWuIGty2joFFr0jLH0kfvUYtZJ6CE8zWZFaXieQfKQ+i5nDfon3M4rWFVC2kQ0l7LQ/F0jUh
xZelULAwZGtLCwYeki3H5oD0MXZ7zLLkqchkKYf1PVniCGK9wATPzoWeD8UaMrh9Tqo5kYxnZiv7
Ygd3Wu4a0qw+wuDo9+nJiKDA42ceuOgt6bCHfNgIRpEdqzZ/sLFOGAaXzQreNRInvkwATCEc3i6j
mzXItAlAGGh9ddc9Mw6ISqgKTIq6aAxaJ7InAkW8Sd0z2+P+QFYOebNLu+OyD79WTMaSZz5nmz6L
IXzqFeuSTujHogXEjfoxQRZXPX6JJ/XDi/HJP6s7g51jVC/gwbvelDnoodLlTcghp8RUd42w6Due
2t/92vFSc/vsJ92xgVTI5bJCEoKOKAEWKPwLUtNPnYLytHkDYf7zqFe2gwnPrRyrdDYHjUD+7DEw
/jiaZyUAocfwIzETiB8NYR23UTg6nzFi58C6eANlQSgo8Ij/Uor2bEkmchiXCGQ8plPN0W2mdctC
Qq7Erb48S9s9acAE2DzRXTgmTT5KdBK5rTXHDZaioUVoj7mICOsGsOMLNFaArfai1sJsFYT+UJOz
/54X0NOIprCyueCfni/V6Nq3ODNz01qzg2iPPncwEwzPzzPuroCyO5WULXkQkKUTX6EkczXn8Qy6
Qg5s1kWt2rUMa+yOYuGkpKG7thNCxxkEUxn7/Shaf8wnYMNB37t29SeXubSK8oPy+1wGIwhAif1e
CHs3bryMMEQ8INvOqle/ZLHcT/t0XWb+GXz8ExxFk/isMvuoajnsT0mRPJF4mVihuxLCvaTEqb2d
FsSGTNCvFAowcV2TOkr3pU7R/jAPHYAvx+E4dPSIoUg6D/I7orSKV1KufQfh1SR+zrx77TCHdxD+
oW+Xo/CQbNA9KiMdZN11PSpRIGWSQ3SU8LaGtsDKQuh65jlU/EZvo2J9HPx0K6P9nu8bc3yFOQgg
ornvTiK6m8auabVOz5LPT5DOAIgXs7rmPQEfg1t4dj5WZF3jr2RCA5RBqIkollBZWVtOyQqvCcn3
1OcQ3xSvFPy2j8jDDoeEFah7XAsQOgNw+oRtxuyo6VFnGqLGYFyVQsy4gab1kPjcteFxyKy4Iz66
E4B8BRnrfkvA0Hx9E7XkIJf0Z98W0elTU+rrXPmlDvT75MEy+In8GFT8mnPgnxS/LwJOej9dCJcX
tc4/AV+aQvcCOHsejra3x3SLP1rwUGC5eJm75R72opujV5pC9hViU854wc3UxaewCIhRyQQoJVdZ
Znw4t5274yNqNmhmjAo85qIfvEOyEjF+GMbkre3i8UAKmIzvx2aa1qdcCF8tAaBlg2IZjfurGO30
lZB/hKl/sn4T5abtj1QgX5Ilj8p2xhAVDyGvo2Xklf8cjbnHUXFK84iy2IAbxZN5KKZZlIkUroxb
8tJD4tiEIW9rE+wrEWg/e6RVpYMaSr4MV465fNrV/ODz4ZiOEzmmE8jxWQ0XzdeUuQVd0xi7KsLt
T+iPHnK68u8RPm4CPWGvfkdRVtRbgI5W7ly1kBXyh0gElhbyLuJ2Llu6mhMfn2fqu6dNfBjTe0YU
2ZhKJWfFELPFQ6xDoIcXRrWfIS2FdUrWGTCyHetk77cSL/weiMozoXJXYzcSRvG6lXqmP7oNIhci
oss2xEXDa0yAP3kPOmKETUIk/t1pCtmp7jyLJZ0rIj8W6BGzNd1+jpm2pTLQCIKog01Z+pJw/tCD
V+d4vygBwWEHGMNgzbyXpxUDJ6Xz9NsuqORI/OVS9QQdd+irLdF5sNCM/DKQkKaTFL0XFHyUIeeg
56jSMRcQVC2nbeyv3LkF3jEDAAZ5yqIvxyT7pKSFgrMlwSmuG4U2ASoqimKI82feDIO86yISznZY
FeSp5Q7zj6R+S33HCpKeisLz8z735wXC5FIPyQu0EX72cf6SQeMpmfl6G1I4gMXUQrsnQ4DfgKSw
xEiGMsHoPU4gKvLxeuWZq0bK34cM37nRAFMXfyHS59U0UdDRIFt2gPCqLQCGdU8e0yK5S1cPisb2
LLLwbhs+gIpb2DwL0vTDaYYgrl5tl7HZ8HPr5V+Q0gjmkqRlfUg4tE1RURdkrRaFIOlve3VAXHzO
rXqON/y7aOEMgmV3unuBCOt5nosjKnTBdEe2cvbjxqYBYuu/LzQflrPRU2B5cHDM9t6yJIt8maJD
Mg6qpiN+6kfT7OMsbvV+cgGalxLF+iQCPkvY6WbNinPRxa4p5HJFWd+xTWS8JqnvqyTMj1EYfq+7
v4otudJ94lXcrsC0NDYNnsXElqmAYC/+var5JWvVdx2HGi3oYVhieYvDpk9RHsWl2cwRprd/x12b
sJEv8Xl4UHF33jegqM1aWk2qfSWrem0lNDq3NuBS07FUvH+LdGffJg2WMud5M64zwG9EXaU9yEsp
PRv3Vb5j+L52/mvfB/s97EheBrK21aD2jok4RHfLvn546V9lBtxDi3Y7maG74LNy2j/jZTqmJl7L
xRvR+BGBrNX7WBPbbxUdU1RqAoJnTGUBibKxXxP8uW3Zq9t100L4VhIUDWBUjD30edHMeN/Pbu9/
wH8ODCwv8vvFQNC9RhxVXXJcZugtKWr47eSgWQ0SHB0NVpr1su8ZdMHSmkvaMb+34rjQTcJWQn1C
7Ikh7A2ndDPqMPPRszWDmJDP5EZDq6R0GbQryAY6Ffqgce9GcLAbbmJ6XqAhVVlKHJObh1Y1NIGV
rUDH6sosCCL40duyoD0wumgmA50eulDFOLKASurMp5ywyS3QJokLwaYWMDNr46Tx3Wnthrle3fZr
LPy7NttPhAGkBzX87tLiEZKmX8uWxUx1A6qGqWcKi+EIvdInGyxMQbe4pAO0NTW0XtJtfPHrEfOv
VvvWdTUu6t1+hiI+pw7XCVcbsPO81xKnTaSL7ZzjscxR75tW+TdolQz1QAKc2WEpixxaKvE2/BgB
PYxZoDk71/k+jkDrGtTrzO+wJfeF6TBzcgGktm3HLOJdFWC5IGAeG54WR7pgXtvif7FzZkty41qW
/ZX+AWYTAInBrK0fOPjsMSsipBeaQgoRnMEJBPn1vT0rqyoz+/atW+9tlrJUKCZ3EgTO2XvtM6zR
HD6xsea7tsy/uAZtWY0zNCb18l7BFx4Y2RkZrgeO8pIPw2sxisdwm168iiZdvx2MW75KAd+gUVDy
nDlg84ITSdqfWbacWAhVT8npM7TbfDeiP1gq9I2T5w6Si2Ol4YsL0eTRBNN6rXUfA2NpoMTTMPYW
6yLxGMz8rc8hgBEvy/dbKHboePrTYN1RhCBTaMjaxP1q8kLEhYE60sGC0fnGT94Xz2wTtOY+cZtw
+5F5B6hyD946jfEAATGRckzA4MAQ8OZrsUAazXxAOzClnoRizW7KyiwSK9mxYptOrAlt1DkUE3LA
BtXOmiRbENA4LIcxIWiQdn5NRKLEUEeS1WO6NcrssMIclmnXJBSCXzzODnb62uZnMqGS7dr7ue9P
4xr2Se1srLTD09nUQVyUyxTXYePt/AUCrOLBfdN3kCCmBUABkRBu7mqfeUlV1nkKOuIFd0/ugI/s
aiFtUhYVFOIseOSTi8J8ABlQPQEPoXHpuIjqWqKFrGK0Mlts2nBXccFTAx02YUNWpUttWmjpY+Qx
ah/Co17W4mFZQ3oI4apEIRRGCEncPxAP/oirlD7kU+g9lsQcpHHJMnrspNf2lUyNPdYgTngGy43B
bQUswZrj5vy0Mj05rytxcd573yHj/RqbcTpKbj48rbaz12df5IQdvJtwsashP3oTlkKBI3bXUrFf
VPFzDhzfa5//sMKnqGnz2CzejDPh1yqyLSrnYk3Dcjss6ILjztAlbuE+Fsq/DzsgAWySeL48SDIu
q/CnhByEtdaMuzqg72jHv5lycxH+VMnWj1vULCKCteVwTtB3kAA61SsENnSH0m3vVThcex1+d+XF
rTgmmV7ueY4CKcvv5zEApqP8KaptXsTCSuyG7+Hai6jX/Ws2ejwGlPTUBfUjbOQg8jX5NnLz2JQ5
JApcMEgfEGM13WWQG+5XB2tPVRLiVHa7PJv5KML1CfAHDNygfVodzvd1s9C+cnSBnHyZw/qIAj5P
iF1gdXrFPX5tmV3Rlkd5u91sZWgzwfbYz+p5sG/ewlMwNxfpIMJBt3PpIJZ4lpB2J7HZQ8O6SIft
GA18BWLB+JmS9QSZKY8MbccDpEW0okN2mPnZu/n1sIfx6FGd9husPGr2dqPoe6OJwWPLLE7MEarX
kMxu3XeAfEpgIqtrcUNARww0nurlOOKhhImQkOarhpmZ1Z+5Go7tXN712IrHX5XC+S1mCB2W4FH1
TtTOE1S3+uzM0OFxodseVduIMiny5s5L/Sp8LIrmW9bkb7ybEs5txCp156/ZLkc3b+V2qAUkMgoO
Bb+CX7OcRp16UB7F/jmjoKUp36ZoQJ3q2svWfXGmOnB/y6Kh+zIuPNg7Zu87ZfeUmS7NJLVpXTxN
rPtWlyglUAOF0xI5667lBsc9kBGpLErhMYIJF7cU/5d5XJV9FDbfh+Khni3UuTxaR5RlqNkDrM6C
oDp3P1o7/iATO2gFf72o6l29zXPcF5rE9LYx9RLCZYfiDz8BHT2UlshvtuQmBDLuDmMBazOACoTO
Oi+COFl6lhbQiRulUqdsQk1xaC+FhSwAnZwDXgugWRXURgt6BtI9FsGSFHgMVfAxB2VsPdxSNNBu
qpMe6EJAcF5Wcdh3Laoc/WMKoQG3au+2bY7WGjpeVeGkQ03zsJRb4ireRagAbTzr6brAiay9PoyH
GwdVeTvUQnugHji0+aH33o3M9qMVhyArdqYfD3Uv99WMBt1Udx3eocpF7Pz64mR9mvvqhL3tgoZl
wj3Or7mcIZF998VLWFS7muHklA2ddgXOOchv/q4KyWfe+kAfZP8mp5mhfOnUjjPYfguZkswCdGqz
qcPvqdKCdXEHZIz36Py7Pl49Ea8DjjgXRHSDzAk92q5JQ9qL6Pt08fqLDL8V5X0TSp4OcJKnHFtb
GfIXNg45nvQsSyjEO2zZEYXQijv8sI7vxExfaYZtsQrFPZ3Ye1eqJWIEndGES0wp2E8GXbUGxHYD
Hb7MAdtxr014MTxnUN89QBKnIsiOsC73HfAqiHPdKZ9UF/0O9f7Pf6OK/wLP/sCaHYpc/4EV/8eH
//ula/Df/7p9z3/+441L/s+Prv8ONP/Tr9p/djd4ePz7F/3lJ4Pk/ePV3Zjnv3yQ/h2A/jOd/K9+
8l/jnwknnFLQwf+MgT6vhf0fQLnWP2PQf/rOP1Bo/zcOnpn5fsgE8RWT/45CM/83xqQfykAQYM9c
4jN/oNCh/xsYac6AseEHoh/Ep8Z/Q6HxKSYDSoXAV8gbC/TfgqFBdf8VhfZDHuIHEi59wiQDc/1n
FJrU1Vhy2bNkCH4ucw2rGUpoa06kD3s0gWe/T0EFoorCAzMexTGr+4QEAH6ZDxv/nuv6sLUw4um6
J80hZwlIR90mI6AOqPF/urz/iNxm/B+8WglCnnMeclR2f3u1vC3kOBceTdwASqDtp/IObMAp5LTe
L0FDY7DW96S8IS2yuEFJCY4JeKiUfzJmZFRn1Ylv/DqFdTRsP/P8eQIaYQOU5ObIcsCAizr05XPp
f3qqjlEEJx7Q6TDMI0haoCPz7zSPJeS/sHtvzZbwYU2CdU6K9t54ZzpfYOREC6qUGcpbsc2g/s7G
b2N/fFIzmMIzUUdt/TfXPDZjuBO0Rkcz3ZOxOi5Vfd7C/GJa+mhcfxL99loUFizQvKsa1Ax6ak/B
sKioE+2Vgi2EXpmsy3pSfAHTDZkO/hpEVpxCSdnh1J0A1QIOX7OUkp0q0RBpCC/1Gj4I8pTBH1nF
A4DkqJgYjJ48amH3zuxnU26oLTjUiSZZPWxVYk5E9bl1fVpNNHKjihSKX+K/dv63Rbc4ed67xqbw
szjTSUVgd6OUdocZLKhUZ89/FUex7bq1hg9PYZlcy4qfHWwUwp70Sg8yR4HvRuhUodojOBCRsoGw
2sQl/ajwRnFSb/syL+S+oQMOMw57CjijwdGTh9pCTILxsvDNS5ZcrgnvwMZuB8BL0ykv+p9rM60R
fWuaclcGa4PPZ2sEHT6PuC2falS7dhu+ERveq7qBBR+SH/m4RLUAu9eWDUoEE549Ub9JZ0Bm4epM
gFW56OBMQm2eFDC39r7qX+Y5Qxfnz1e+FJ9B4b6S8t6ZecDBW6ZdRiCzbf2ZdT+7oflYO/vWFk1K
h4ngYnIeA0b7hLo7JnKEXBQCHoAsmcdzA01e26iiy25WEpa1e/Urmu+LjqAa8b7SEq+m/2mdPcD8
FmhaTTzAE94rET6ULY9H2a7wZov7jBdvhgEbHGvkOwpcHnS6RZbOeKohYOx7Tz362tyB/YBY50Vh
VZMEZ+e+VuN+HSqwXaJ4L/hNGOnPa+hOtucvA7CGCBBxEA8AFudpfSiZO/8Xz/7/ldnARiXRnBFs
l1TiQP3rRtWjEsmIgP4RVOE3xaHqW8IuAdC2uJHBZ4EjlhEobt0SVVMfU3iMYOchN/VoasmL8va0
+SThx4TyScz36HUCcYIGnkjbnD1vQz2aqj54X/s9vOr9UKnrf/EO6D/avGCzU47ICcOb+es70CrM
MnXbam/dX3fV9bd6MCn0IfyqBf1p5vbSYAN5df517a/c7uFbRNty3y6HBsXC/JT7T4G+N/rzn78y
hjTO3w8BEXBOqBJMMKL+dm1b4HGu0NgFQMbvQJmHT1KwuOa+Oq9wRqOxAd3FC/q02GWITKBGuKDu
Z+hWgf5wDaDntId8Hu1etQrKa7McRcP6XYu9PHU9wGQ+lQezlOZcATFOgc5+2AziXsP3I2A0nnfo
jgnoaDCz2dVs/i4scuB0xv//Bc3nvxLoIoIp1BD/70AX4Pbm8y+Brj++5Y8qhv/GA8FD1DFIhv05
0MXob4H0RUh8JpCowrn8H1VMwH+jLPSVEoriawKOZ/qPKiYIUMWgHBISGQSKsij471QxRP2+RP8U
6aJBILF8Q0GwfJUgt1rqz3WMY7APmlrbJKsQyhp9tUVa+cWe6q3GNibZsW9tGWlgYlikzasiXX2x
VbfLqjU7dP6LnE1+Nnx8ERUW8zjLdb82vY501hs0ltdtAcHSGCDLulr3qkbLri1Q5bLNJRoqsB9e
vfcpnZNQd2+LNNGsRpijfHrIlfcKvHU86LH+AbgeNthYf6U63HYk656dCC5Db9391uBchzS395fc
wXTbl3rK3lsG5eKHqml+36wRC/zq4lRwGRu/O9hSyZ1eMj8aw9WlXfM89APwtI51yIRk+x5RGp2v
5lllNYn7JqjSKXgA4e2dts6disG8ldb4MfpKXK8yz/ekXdNg3bzDUEC+nXmnIG4tMgqmUR65vrpl
ejfI0R3bYevBT5Ig7ReJ1kwzMGfdTbDU1UlOCG6B3n0AiZ6dhgCJhFxAqRe2kDvfYLctHJgU3xp2
ghZz1yNoEKKA3qm5wfHHw3UvOACPLrT9ldwPCZt9dzcohsOt97pIQHU7APN8m7BxIPXQHeZCxYXs
+suENrgPqX0kXf5jgFQIUdmCz7/9OubmlLWoFXIwEnth2xe3tuM+LKY8Xvw8T2wZ4OX6aNH70Z3K
GakN6Q1I3BTgq3rkRK7F5Pg9tevBV+JuJmw7hE35QBHeShlqKPRsy8/VgiScFvjt0yDaaELSLjUe
iRsR5NchxEnKWr6HgoIYmFxgbgrr75rsd2u3ONdeFFjTHYoqH9Og3Y/Vcy5CfcfI+g4C57jCw7gi
ljD6+Nml1w8QDg4ZI9URRmkHxyggFyAVoKzK9uqanuwBurc7IW5En6kJDMEa4qwPXrRCpQ7fLV5R
MZ0MDzZY+GhwAcCgx1zDKq14+Fi2NYhu5nZLRpu49SdIuLDTQCJVkDO61j+sEBqIvw4gc4p4q1fU
as2SwebLXwoC8zMo9VsR5HHOKm8/CfCTuUwnNUY17IJWQKzb5hFd+ejdCqERxXM2PswKQu0ks/6J
5KDBYHigHMwhA01ec5zarUg3CDm+bdd92PAqqZ5CXarrZJcqCj0U4hAY3pS6n7FlpHAF2MGMEAId
85YTcBeXdAZoWoj2B85YxVC+c0T/BqwEm7vuDt38eyZKtataJBsE9HsP4UrY0Vub86vz0KiTCe+0
da28q0dIHn0Oudor7gJZrQ+FyD7oZtvLMuZs7xZSQnhBkTVsOT8IuJypXH75rR8gsOcX8UzL+or+
cceEauKNTd/XNQOzVS2nMQCNU+dncAU+wDnrHVrTq9gbgVH2flTMSyzH5n7zeHF00J1B5CHUgqQa
K5bpaGnzpfOvWfukHWrKFc4OwjPVcZvojWTF/taVbL9u2YVXxwnOTNEib+pVywsfJwS7IBjE+YS3
edNnRs++GKOx8VG3rxakE5GTRUBlJMkU8LtNrmcJNnMba3D5xABdU8F0xKYwA8uqTOLroUpFqe9R
Im8nOOs/1TP18/FsmN7hGXOn0U6JLrfxaBBwQ8rprmm616UVPG4o/FLXikQPUx+1EAYPNSBprBfA
rJkK3tFqM2x8/DibAuxQtaa6dxXoMP66FPlJ9ewnAPitF2/jvP6Yec0i280HEBDoV+cnsZgE/cSy
B3KQR+h+U0vnl14ICJGkOol2GVPahDwCGvcdImePlTRMCfw5FlGDmISAIs+8IK71982zT3zS+Qmo
4r03bCPuRf6GEPR7ZVXUIBIITDsoE5+gl6DdC6JyTUSUfqB3oYWrC6YF/l/B58jNJjs69LERSMPq
piKjAZPFimIR4cIoNOlcVScVpM2CU282iJ45rpD7LCAocy+LCm2ftsHdM7BNVYN73oziHPRw5MNh
Zamn2nI3tX1+KtAOIu/zVIWQio0Gl6JK/xwQvV6yPHPpChwFUCFSJrpn545suFKEwa4ig9pDjQIn
b/x5eqjLb6uS4wmNi47QsmV74Nc4RYcZXBUySERlQIzCL2sp+I1TgTCo9AKIfblu0+QngmVpsdXb
lTcTmhCEYzqAT6SRyxHa1a4M57eAg4LJDR6mCYgMYlNtgn0CmJbQ9w5a+q5a8jm1fLtT46BQxhYA
JiRCsnT+0o8jTPUV7u5QXFkFmRDnMwK7cCq3/Iugg0yacQtivYhnz8+wbsACNutg0J465LbqBniC
xHaOAHOsrDgNSKvfL7KoU+llX/RWTidfwgdruO0icCkfTs/dgQcSvJxMw1GxY20grK6SrFjBskrq
oxfY/kSo/QpPqDkFLJ/vZn/6KGA9h1J8r8iGsBzx3D4rOx2rFcQWNVEhuiptKTR2V5KXkPTxFrBH
Y4HVzUCY46xl+ijZ/UI9BxIILTBW31uYhV84ADpgpQDlkW+EpA5PPMVmHRygnDxX3p0AxBWV2m8v
ARioUsE6cT5Soy3+JXNmTAafQnPUw0s3DEffU9ubBoGMlDaKf0BoXQIrW4O0UEVsNPbtatI/Oo8l
zNy4MHm/zAQecFh8AP2V0DcAsYE1OcKuB+PAnNvXK0SGoml/0mERBxbANpkVcF1IWODIEaArvRGW
YInazgzGnWi2PdGxbOPAiXXXkZCmVug15SDPozW8+fQoGXHjcxWRGdgG39pUDeBhkJdWezrWiQT2
CFtpo2lZ0ke2rsWRk75IvTwLEYwN5kvBfA932SuwkFeL6gBWcoWQCfLK8iIs0hiLd1xn/6uZFNjW
cqwOxewQ/O2zOoEwDDxXF3feUv6YxTwmPMN17ReoNIhbD8eSYWUgxBZVY04vHOxehD0wONdgT4Xa
LuNarV82uQCHrooHibjzqfR8xHErmx99s3a7PkB4c2HPXe+VD6XqkEUMRbWvu9nAqmmnuOgXJG27
MF0DnA9hoOe9b1CoGlAuEa9hlvAc8Ue36G3nNhz2lQGQ3c1kAl0R3vUOa762sDbo3DpQEd0RuKy/
J2H5mXcsO2pn3hbSHn2wJw8sdN1jyaqd8PidYHlwrFmBJAf0epzgLvXb8LXoQ/8il+fRWAuRAjVx
RQTIEeACZhzRG/PxgRbmGZsluVbdoE+BWs4At9idf5MtelEhhz24zz4DEOsJd98Uq76ubCF3upY7
BJxNKYuYUhlXrAZXxDPxUPt4irGwyGn1kJx/yMauP1giXlftPcBYNQnvc3fC+XYO2foDGBAA5aQN
u+pUMvBai7Fn2aEZqMAKVIP3fRNF2kvepl5fy9j2BrWXVfWh8JoDUijBBe+zSKGlfJoAt8HvLlWw
qmdoqm9TxdQBD9c+RFIhWQqvSsNwvsdogOW8KgpM2bUDYo3mS940K2rG4waL9SKH4pb6rc5yBJDU
EfcjQxV8HXmIEJiyF1tX2UM9eD8WxICwZnV4qHeN7aY3NB2pLJESyfF873G17jy4wCC/0B/o47T6
cp9nEFJ5SfCUoW9HCiLDSUO24OT1Jz0gr1mHh8kv6gT1LCQLjg3Ba1YARayH57lgtASgxVCFH/Br
wJ3ont6y1zY2xH8jTk4AYbHtFUhurUNrIktTHwMEvqBm3VtWH9gMxozNUM0QW4AiSIFAzaiIuMIv
Ghn8RQ+TH/rweel0n+oWdJjYkP5CQsBAGnNXDdduAkuS9BkaF5r9bDLVpY3I66Mk45aOAbbersHB
jXxydsKr8eKxB+SBPRaNjhVxp8Y8XRBNazS7k15Xx+DoA4jFZHDHBTjneV76mNEiO4w+fQiG7eYI
AZhptLdC38R2VY+/7wHAQodceGkJIgLi3PYj2LotGpUfr8vtzMDAk+NETGo9aFdclh+1wgIu+ld3
O5NgAAznphkWWIbFcx4YknZ4CNNSDX5UOsQZNV0TmPhwnk1989G7D4N0cOSa8hYZvw18cLSLKfC9
BqX6mQrrYE5iB5jQhQTDGezecl7YeLG5vmxjwM8+LjyK4q8b7C4AhV548Tq/iSBQXQfEQ2H9lQ+F
6oJ90fa/fp8rECBeMVnrJ1SPQ4IkZr7BFuZx7oRJN3LbUQjoscZDIY587pvhDUKwPTrTDL/LYhFc
iuOI3iF1nWwSWyOX2+gCtv92bT2CCOzg9ug72EtdBoch6x6p7sWZUXZUut8etQQ3EdomnZgoYnjB
XerA5CowPwHWxTSs+mBMdoM5rdm5+TvBykkoSkHsHWEyevJstgKRJYtEf1uWb6O//Wjn6Shy3h+U
wM/z9PZYdmZLOckAFfsgMYYghk6lz1Vh52jkfrII0A+oH2iNBTuVMPq2/eJRJLlksRxtEe5z59ud
WmAU2PxS4UTe0y37zha9W8Fq4267R4CnD+JlNvXH2AtAVaz/hfEJKl6r2xdUDLEdFAJRN2wofSfQ
XreZFSc966jCMXosYGLKBqHEddA7nht17EsUPpv6kAii73HbHsQyI1CIjWgvZhx/Jfx7dLdXaH3t
sxo+9UBnQO612olsyJKx9cCIDWBdnb8Ho/7cIA2r0TnvGjNS2BqIR1II4HOIcSxrU6+pHTB7hW3q
MJbuACt4hM1dIbJqF2Sh0Zu1qz/ATAlw4vnQ721F33WD+pl5CGUaFo7QaEo8u9xByFWw1rG801Uq
wFvvtevcfT0u8ThmMEXbq4cr8nLLigddpjA2Yp1u4f2TRaRVhupWMZIdmq8lKg0ep5bxOl259zbk
OBSwk3y4YPYvOEpYqnxkWOYO0exM2wME/+ffL0JWjm1sfQBP3o1ba6ssrXOgxKbi30tE/31K9B3m
bbx2RYcHGJ3+sZ8xXiYXEAZaegBsHotiBrWFQS8QNsYgnpf1u5nbex76+4atwbFfvQ67lzbx5pDo
MzRVGsVKHer3BTNKVg+UEUzeU57PRWrb2iD6k79gwwJtZXm/G5ouWSfIPs2Is5mtCuRFvb5gKQ2R
56MlWANUTHIVp7CQdAdt6Ml1KMQC5Hu62WNHeClA+X74jfuUZd2cVLbcDehw9ELY0Z+9A634V4Ka
cvd7QZ0DPMHch2PtI9rOuupjy0iL1itHLc69FOAervfWb5EAe6iaESaKxfX2kGEHU+BddPCtIAsH
R2YA9oZQVRocxLIVmLJAx3UfINV4y5/fWMGsj1Z/6pJxTrYMo1p47scgDU+NZYdx9H/5sr0NJprB
qW0ApVQNdmHJQA4Ko1oAP8uD64Ih7kOZpzwM4jDDMz54lFwAsSeFdkezLVeh4MUtFU6ikfE2GqZg
b30yXibMEJkBwCgA/I1zCg6NqhIEMB792tiIAFbLSY0pKZiGEeVeH1tK96BuVFxVA+Kp03RV6Dyg
WwwYWTMXENjHX0NVg6foFqBiefAahJ06Op6/+mX+MGNmw6Gc1MPApvZSOgz56EHkxL9/2NXhVRLd
78OQ7yuXs3RruweHxuo07Jtn0wD16AuynUHT7PJFZwmUzDfhADAHF4TBk0BmXaxb8ULkiDCeWD5U
Bk0Ne6a3WdwE5lI8YOpcDKcy88BTwACLGy6eGo65CU53H3TWv2DOsku73YfNx7T16N8xEKlZG4za
6O/E6n/puju9VcUZYyue6YagFaH0U3lDh5IALu3IqD7WTfmE8rHbrRtC+1vepT5DkK+fEPXXHDez
RxQqriPdUMgdpD24DS0owwwDWR2Q2UIjPONG2KY5NiES65j59MGhSaxZOVyMRKs75WBLCf/OsEgj
Kn9uFg4KsMejwRO5Z2FwqNqxj3FxXhTyO4nlrEpneXETw4gD+EYD8JFTfeO1JGqKE8XAinkoC0hW
fnFkyJyh1NA6IvlYXU2byg2Fa73OYEWA5rOyllgmqDBsUD73m/lGtqa8NJec4nV5svg1D9hp+pmH
8GCraS8n/I00c3b0cIQHCtHzGiAwGbkGqJx/AU23AlF63eopAUDTHAICnTQLp3M+y3C/bJhZNGj5
lajOXGuCY2bagiXWYJ/0TbDsrP0661vQDmmac1+70zZIpNKMksg1t3XiN3W+C2U9wbetoK/6xZyY
1kDl8YcjqiS534rmRfhmJ/KlPiJsvoQkO0lMgWF9/z63mOAEKQLbDAKkcjAGMhRCRS1FWZUDP4hE
iy3NJ1BqR9CJrVvKHUxXFgGMkJA1GIRjrq7hjLW1+HavixodRAinvke8bkWKd24YhAkf50NgEfgv
PH3ESdpdibC/ig6R17VLAaFtV7VCnNW+uh+J/ZJv7My8hiAubfu3skL90E/yqTQ17ouDQ7rPRlak
Ras+KkhfKcRLVJKavslgvcw9JKUMiRVLgPwaZBKgy341xVeeeQfmb2ciyhe/xfgfio45RZchozIw
CAggMbCSbks73rf3dfaAY/YC/hs7CkUQUu/nYH6xgUXzjBw2VPYSTe46IM2H6mIpsLHrFcUS+rUj
Ms78OtvpeTPVuhsJukhtgvyMoLxG4ByLf151lFW3vXwiHgQB+JuZ7b8idYDAYF+dRwedeNnd9uA0
7HuZzl7dPcI//sgxaglDbOyJE0ufO39F/bxhMgPVLfTUAcueFwZKST3DGW4w5o61nxQu36Nmw25i
IAxHqcOnMEPV6fByFw2OQhqUQv6GJPNszqYcpxR894SjHGkO621VIqS6lHi9EfBJiXlyt6eLgdkb
xK/K+j8RmRsviD3u8wYWDAblfaEdb/Yeh+I6Fu7XhNFtaQuppxZIkmW2Oq+zuFhHqxOGnaDMLKHo
4TuOc+jxM1NQCEhrcCqVP5XXIH7PSHASHDyLWIIq9jeEX3IM9YonS9QpcN0rcU14MuonpkzQkz+V
KNNJ1yEVyJGQzCEydKu7+d0zBglwWhw13WCO+tlZsuuyZU2ybIgA38JksfYQJKqwAdVmFy6i2YlV
XiDk+wnIMJk9LJj4AGnCu07ZYDCxA0VK3VZgIJb6kIesO0+TBSjyc/QxbtBiJ01Fzh7DXtdPQVF9
VDl9DDLfYqyYQm9j8I9TdmdzgteIoYNR22KMl6svrUHGu6M70WUIoWtcWxki1myEPHYeOAK83H6a
tl29GCRUlDxVAeZaleWMAUUrIg1IGcWGYooOTuLFIn0b2GaMb/j7uODBr1vWH/sGO7zFodsVOLln
eN14bsE74PPa4PjD9tNeFx9a+fJrYRg3N1ejvSxuGlKSSY69fqK4OYjiBNEg0BM01ou1g7K4YUqW
h5F5pj3M4DnDDSEUI74yrV77CfOSquzqc+hYKyZrvWqjo6CsuuONbxyNd6iaCiMAMsSEEJkAt6PO
NDTTgVfFevT76TrlMMWQ5prTvMWgCPV/yDuP5Ua2JNt+UZSFFlOEggYIEAmSkzCKZGit4+t7xe3q
tu5n9gZv/Ca3qqwyL0EgcI779r2XD/rfJMAiXE8APtZQxZjU1xJWo1MEApWrJD1EU8YpP1XuDGhv
Lw7Le5rHtzRar7A+UW09sPa9RqJfKOUZ+TyyzVwrt5EinzFyJjtJ1nBVRcNFN8vwdSo+mR9su6Bl
zlhqjZMZ46Od8uaSaGJtN1IouyhdbwS5572i96cBmWH9Uor7oBkzV1awnVdwMDZWhURgVYGwaVZu
gCbZ+vpt/Kd3MHAxuwSQkD7SYHT6dOFR0hnyy7WOB/v5zxwpb56FCBMi0GVHL4LjsBAMkQZGJJjY
3DmX6fm17Dc2+GGYjt0aDcwu88ZrRKShNs+PyEz8QBGFbSk9Mc1PUp1HTiiqEsVYeCpDumJB/q1N
MHz0qEBlML4Q/CgXJ9LTfZshUVs6HnRr/p3p6/ra4NEhmoKGqOq2Yoi2EpOXrtQWn9Uc/sIpwx8K
eoQw4C6rQRONwns4QI5LFERRxo28vti3REzs89wekhRTc2KmR6LRgd/rxmp0eYkWAhlNpj6ZgV7p
TXQbmqZhD3Bq4M1xrZWiyRhBr/Z6SYMbZ+2fyMibnaYp7zlEQl61PJckUTQijS0BvV43f1qlfBvI
nV8jOXQs87cpVe1IfsUZlaixSwFoQCHEzL0ihiYYLj5y9Cw3xlfkJTHiTNroT9RRfexcyBh1RDKp
Nd4FmqZSrE0bWU7cUzMoyNbZNpOqUxtLr0PCDDARysGR0C2bAMRVJMqPRVJ4KrrmhJc8I4Vb6E9N
SO0Adog3FUu9GzIDtVmPrGtldBAGQiABoHrqSyMVg2Mm+ONaC9dcFcs7ioVX8i3ZLuBbOeDy8tqA
6BLWAQhpHWpbynFR5l6hBDjnrUq3RXonoC/BJihJRIR4wzspElwlhadSdxUgnnomjFeinpdLu8+6
IrXzpak31pi9ztNqwcP2RwQR3SNKm1WKyk6yPP7IAn0lwCblqkS6L42Kus3bmsIkAL3YxQvDslTY
CzkjCHrOm271Eh538wmX9aZYHcpVwUm3QF9IRig5kird/ql2tHo8a+YS7ngAZ7cLDfWUijW0w2xx
qrlCxwyahm9Qp3ByFi/yqKeuUI57LR1S5D6Gy2Jk4bneC02OmKkEnloNAXeiODldXt8siLBY+IM4
+TFICzIf03+MZEKDSC6pblJGNUerYhomDsoRTp8DxtAn+MXcRpafY0FgWaNWaPotNv+KGU3BIwgu
aluJDL0iy2DGGT6IzHbmfqk1jHmYCaN+V2nc3LoMFPJPXjG0LGec7IE2HmQT0QVBQBvxuxVSYnP7
eFGYu1QEHlP7a9ejlgtS4hPLPBvELzccSvyAVfLgVwEPB31orIs/EA/3ASlMlIrhrZYDwQkVBajI
clbotTxMhibz1O6xJJWvTRXGCmQMBbBIOEsHNY+PdYYPvo6rrQXvwcwKp0+6Vxz2y2Y282Os1eQj
RuViClrha5K0Jduc2yqZf2eyPNnApF1IvlAm4U4W68Jf6o0kM3wApAYcq5rOi7KyRhKD6r2Ryn1W
1Igds7A4WUKoKVSlBaFepentm9PcWdKN+4AXVNEZMHTLT23QXUfQkodwhpY7DA7B5fapx5cpTjSf
kC/oOsEMmQeEoa0LnMBhCUkhlah5TaFLqa+WtSUt0p28gGMDa3KUM4J2/T8iKXKTDKotwUCazKjr
ZZedOvgZYzaKr+VFxMvLWQnQp14iAAr6eBCr5U87C4GnV0gTU7UIHjMOJyMhfAz4eJaYcVClcRNj
Epm54oZwn3rlYDS7fyxD/zZk/9uh+5+s5f82f/8f//P/T7u4yC1lShj6/u8Gq4/P9LOpPrtu/t8u
q//+q/9ptJLVf+kyYhtEIxlHE3btf3Oz5X9J+McxiWP+NgxF5Yf9Fzfb+hdmE7x7vAZVM0QFV/R/
2ayMf5l4+mRDlRURd5So/L/YrBRpdWz9L6egivdG5iXjwuTnKeb6//8PcrZowBkQUzGwFZpSYj61
4JJCp0HbxDCCkurFGO4VAzmddrKjcSKEE2Z0OAPoF7namzzYDV/3ZFa9qq2dQWbGiyLDBMSOl93A
FE2S/s5oJ8uAvbTCi/tiRUdlxYvCaq4MYDXio8FLw3+M/R/qTrzdx1Ad9qZfyu/0cJ5a/qw/ZiSS
Y63hpfhjyi/TQGGLoyKAk5tRS686ffHKjU946Vs3IOO1R10sEamPdfM1Cxz1WKc07buncFzpeq38
EuR+njxT606zvVQnikfYCtOuMDAXEwTXv1uBUxLO84uSPMTct4YnaDZ5+Ktnp1r6kqbXNH7vY5qs
5KIOgMfw15MSdkwaCbRlZy7ImLQxCN8GjHXp4oRodlYYP6S6P6fm9FDFguhSdTLu4J690JAOCjbl
YbxL4U0UCG9JzIL6z7b8afO7mu8N4ErMy83+spikVXOiXRmwJhun3NucyZRwtzqmHCkRtnBymrNr
9La+XHT4QBbaqA5IA7sBxTv0TqeIgQjSsTXzs4WJ1tWMYodHuYD8yX5DzNS5+KjGp55HzNJBMZK9
1BkpDtWpsLslxczS77UawmtpSxI96qicU/kV+RogWfA29IjIUwWRnWyutR2ybE8M10JoiLU3OG1+
EZWukdaupsMEG05WugDhk90FbEhfmi6zZq8lUzeNPDQVfnhCgiQfGHMxBtThNguLizIHKGj0TZLT
SPQ9vjdFvETBevwbnpr1ftTUPuzrba32jOnAUDPwFlFxxmA/dLPbM/ItodIsxGf7QXfwSjAamM8Z
jbQkHwkxqiKWY9LkGQi0tutJGFIq1Ayw4Psu5QjEWkUwge4FSgbjexYojs4QW+XnFdmyKaG3wqTY
mxSwZk/DHBh+uBi2QbtVRtOG4B3aw586x3fkqfGLPlWk4i+KEhziabElswC3OVanakWPpOY1HmHr
pFiMvChnlpZ0QbZbFkz6osGkJRgBk63hOwjeDc2sRMCzYpLsTF18m0tVfC6RUe/mmnDqBBpoqwid
SaSsBzwQ45xvA9ncw5hglB7q6i5qrb9TF20Lup4dsIQExFn6p1bL/FSPNz2Woj3pCHqphi9LZRxR
+760zAIlKbmLihUqXbTyTHb8fekC3JCi/NFaRfshJgkj5yGqN02L36DUEvUqWfWrVArjs1lfoRm1
10DNpD1KgMxX3CYUWBMHl3m4w0A5GnKhHs1Z++3NKPbo++Xjkpx538XmhfpW/kLs5XKMsZ+pveWb
IfaEFkKH3el671fLV28hWpGn115MAmn7ufySjDo5F9mlMSrhPJnWe4kBCwxOdpl48j3UmYkoozFu
64nMRVm2IBvRVTZkpEXIsLg+A27uIGwgVE9ozgHtj12Ca/SaVJlvSDwqOWxYrqmOohSJ/ejJhUHR
u/4D6AnaD47ILgcAmSRS6pl5TLaPRQWzkfXHLOi/xaLOMWIqpSPESbdtCqPwO0hcG1HObjTjEpHO
Xj5U1qp2avUR1k2PsbI6k9Egp4LThIpXORZBqIAJg3vS8/AeZabLY0GJ09e57MWigMJQ99phTqbH
UqjaSVbUe5403VGknvHwghGNF3oJyQby+Wzg8WyU9Jee6iST+yfDHF4yUD8v2PEeLdcew9yRaaqK
tyvpSycSmYdIESnB3py2XZOqnhgxsNUFY3DlPs/PQnNIpeqt7kTp0BBfwlEVMd/V0xXWtCpHKQa7
bsxCSJacQhBUbSVC6FS00tjXRtPvF9XvhrgHjhFq2yhorKsxUd9WQEw3QgeGSdPVwE3+uXZyU98G
rVUe1KBK7UFXi6dgSRYTKRIaIkykDe+O08vm8ioX77UkLTsoJ1GG2bL6FFuj9AeE78NgyZJtREb3
tiQqIyJU4MOgjpUrCGnA3L12IrLa65eZxG+Pz1CHBU1d3zXnqZOTU8KZnRUdT1ej30fOxg1czeCp
0BxqWvXDgEN5VWSqQfAIDCeU16is5a0yYW0CNaBuq3QatmUKKcWMgJMFlVf2sG9r7uJgLIDTh/3u
H2j3BG1DHTKiyeSwrXR91fT5tW2cAXvolzj0++luTCeJKzNY7uekjW5l/TSqmzxNJFlloE7vDQd7
QwMKdQHVC2czx0N7DBeIZfOfhPE2VHYXBWqjFj9JaxIxEjZRLG7kD3YSfAoKw7C+4+T7ENbMTUYq
HHTLNHRrfB+ayYDj56xLn3X2kacKdBB/aUTaUEKuLa5n5rNVjbD+EqOkZnwmmmeRm51KvnUafYsM
J61OdtqqrZvfIkh6Yky+mEZAVGLSys2+HA2v17CMgpFvkjy3W+memuKhzUtwjs2hBkq0ME5nVHrq
EuPc0TwvYnhUuYajylOwDZaMZsW4wSsIxFx6sAzgR6oRllLQ/+k+NiaKEclPSEpD7KRT50ZEadTS
6axX0c8gR08jSTAiS3BxYme0sN5FqFaMD/pf7BZqnN+FDB9BcDAmhm2BUXPqIAXrE3OCUH3BOsa1
fB0AWPSF+hEky0uHVCZ0ihudjdD0DAlTQHgze9HvmaUW+OQyNbNxJettcxjq6ThbCXHbsYCFktlD
s5qX0V5MfJMK9zEdXW+Yoz1QImUM+OTPQSq/Bm12si47Y5rbm9z6eUhsbQ43ohbvI+VDlp56FV71
T6l7aQr9ELQ/mXAIlOhLbcV9K8f5pjLfR2HymJTb4O/fkyk8NLwzo5W/t326tRbgZzJxLg0vZrAZ
dChIeWOjQF0RJ1TTHrWSkrO3h8i0c4GU7Mr0DKt9YKFRVxXjrlDfQRP0+4ziSqx2NWn7nrUQRfAu
SpkfJ/NzzNLXvi1vAqXBWoMVyif2JIxKPbqEeViA7LGII1ayH+JHu5gBd5ENDux3vFEb0Jk/47HV
XdRm1Dpi0QyVRooxiQE/pIHdwqaKobo1SXeUAVyGfXTJKXpbvdtVBLGk+iCE1iGn6gQi+NqaGD4r
8uHH11GNnAbjgjgIV11aXiZhNWG6vAWCcZDES95tS2JRZPgOZaW9BjNwmvmLqwMEo+h003sF2KRk
MIs1W+U2tCIcq825EVYKD8Ag1BueIbrUiFibUKXU96TjsNTrurUHUksbjulP/WsCW7OqjYGyuVyA
2mPhDOuTkuzF9j2zzBdiGNZ8m9QLMJtYOizwyCZB2ibFsi2P0dK6kdYSQfhmmBl7c/ToDOjacHFQ
53wh/+0Kabt+KYb4GVV37PaYNNpNmCuUcRdt5Hxytdml59delvCU54DGPWNysK4ZiD1AIAooeDsd
2aCbuDKmDTPBXScqXuhoRPS59HCtKx4lbpTxEG1m+hW8in8gCCV/UJzJiguw/1XX0HBL04fbOXsd
QNbLPCOu3u51CvCNfuQRYPmB8Ef+sWrvhZfUhz6wPBluZHq3HhM90rHgeZA28m7s7eY3UeRHhhlH
sKZdIBNrsKBNmEx4eqneSdU10QuYBMnJINSxafLU4f546XLV/s5Mw41McQcmGzAuWD62f4hrHcRl
q5Y7OIAEtKgHiEZCXdvlKfSN1U0qAZLobhBOHWPd8CJgcttihc86grKRb255P6QT+Qj6oukBZ4e1
JpqTNTYCZX5VfovPeR39llASmKYK+3g379rX6cFAm8GOScFfOfV7tgIYXVLp7+Fb+crXjflif8WK
cqVYwrBuz29pdENLb3KSYK/hiCcG7yqf4yWTPXHIe2cY5ouG/7yCN6kFrtruAbBwlklfcVBWzjrz
EwZH+RgbUiAOsQVMmHb/qh4lbiFIDxLhA9v6S53A/GeAErJsRNy7tT3+5NceZij3JVkG4RmELl5X
icwLgbv7OskzYRr5XbqfKps/1QBYcY2ZVIMjLSeGQwB46GmL3/nNlGiNGOhvIAQsC7exayEGI7Kn
29DW7ABCdCs769iTPC30YfzO1mLz3PPShsWl0rH+8lIAnvWLh988yfYNhUrGa/Jn0g2KF1SOUN6L
zBXzU0phER7ZtGRJaL2KO5JpCQ9Yl/IIN/a5mneNtA27U5JvheqgYAFU9v2uyffEnABSQDetuDbf
Sg/LQreTyfQZP4LmGH/LzmYSUYqg97ZIZRG8JT7e3KmXs4SHJTzVxleDSVScDnq/L0yn9kTG1LAY
NZYsPNr0EmavYntXmHDVD3rFhrorvFcfJXw789hrF4YxYXppa17CBCJjnNz+EiBfmaeHFvJNeIqJ
l2MpzNh45Klysgn4RfU7mQi+ejdhOrFASdYtW5S+g8wTfqvOkxk0ay6FdXTjJEJtbhmTb1aLeYwB
ngEszZedfoOpkZfjYLoPsbVb9dGMLkix0Ti1pGAqp9U4sHyt8gjGIL3mJzVwQubShassAKccmjLO
b67lIPV40paVruaFoFDko8a+ARpzqsJ026uu2vmkHOV2V5rbsX7loODxZmge8Jwxbug8hSRC+KUV
ALOZjfHYe1GLPk7qzGasbEj+fEcinJfD+JQr/pCnJWd8T/8wJmEYtY71AX85HBgw+Qw2eESK6sCn
C3vHkE7B4DflgSJTQ3UA/YSoytclDE7a5MLabHY8xHhqCAi8ZE8S8g07kJr1V4L/0j0X/VCYtubX
zNbD6FMTT/p0MMoDcqko7M0WQtSeUx2AUQIDAyIGzgA21WDPAxN55xcSI7exzgu82bxgV4Ffh9/0
rBIGZLV6WQzHrF4mDqMZR6Iv9/sm3RXlb6bsFXnPiJNcXLdc6s5Vp+f0y1vBZ8g9Wbs4CSbNUfSz
uDH4eLodWz2sbQX0NvJVnOb81hhnFVZ0yZjcr9PZFuFhMw+EusVzUvjS4lbND4ByDJhpt2tAlBdu
IoHZw9C9YR42GAd21kwAvqmNWOiwRV9S+LyMZtM+F/4LZWi5AWxrlsy67Gq4Y2bKrB/KQRWc7cgg
xqlSx0ItohqiuYBPdjHhvl6y7lIMJwgjdbE+AcH38LGoEM/pKO0JsjaYD82Z5AOiGZ4EJPelYArt
JCrdnGuN+0GAxY3m5UWJ0yQZdzGREa+nNI0u6Z1kmdwe+HvABVXcwdB8UIMdqC76U/hlrRYBuwGN
JuBiIBEZ+Rk3YolXx+FXZ1Aw+H0KT8ZhtJ3OfyrFSz4W/Zy+KdhyrX2NRZkqpbPDcUUf9tkxXWl7
Nh/zpHu8uyOPm0HVw3PgpK/dqO/gnqCQOXn9qtV/uuy+mo5y8ap3UC0JyOOXKrDRCTcjORALMUuH
GX5CAI+9NKc6PSLGTeJuDh6F7Lf9Pu73JmcwX5BsK/N4Mcg2nUY6zWZC4XLuOGTU+a72/swCsdbj
QhTSbVL6Tcvx4ag8AdfReYfURuSB4BRv1huLsjiI2WSTE9GbXH26VhkoNq8Wvbh/WSxXMyG97+tq
YzFyhXA0P8jP63qE8+4wRny7j0HKpgtnXoD/OQazz9xjVwdX4chOFnYdYKEGJ+zNhIw4mkRYZLKf
RS8RLUSEuEDSTmY8PPjxOz6ymcR3TIW3tdgFxXxAdcLO6ZhtVjbDzdBgiOVWqEUwclMPQ2b4Omib
+lvKHIt1BmsBxzuLUbk2OUnBfx0VQlU8ONq+z2/WZ7FOyAF9u8J0melr1/PA1ht3Bmqobwdsgck2
MpzEOncJHh53jbfA+gk/NTwlClLWvhK3/Gpl5KaqWxLFUF3h78hyngrYuR1Je+UjJKZ4F5qzetUK
pyKWN+Mk2kQad7vTfKbxjYwoLRTss1w5qm/NYlMvcWeqChHUt6L8FpF/m9vMP/kjBBd+WiZF1Cek
8JHRIL5u2h0PTxxsss/ovOROHvq8LSmhyM6XJYrPQ8pHvVzRzGb1RqWAcak/Cukd4wtOLMKbg+SX
zS4N9gl7vegh1hmZeVGtvWUA6Nh0mMK3HNQaYqDwlBV7IiEQekm9frLdB1sANeqgM6cBU5O+91Pt
xiqlEqCWmBzl1u27vQZtSggQXbZYYlQMOsrfBYk5JkF/GX4t6p1a+y4bx+z82fo0jV3LhJNZl9hs
W2a4oHeV4hB1x6nxEvFEHbLkLpJQimu/QeaFe/jguBgv3Mx5jQS7LS/Kn1L7zo2vudmOJmBhJtc5
/9LeD0JHWEVv0ED4OloiW9uWZSzm+sP0YA9YaWC9CrV6woF7Uhs2mdhYv1n1ZauXWcKJvZE9i8pE
drhiRewTsWtAhMG5j3pPTIXvCgkbtlGFXKsHYaJoY5MDD/V621L9RdTHDOrfKKn7S3U2XlZBfae/
KfvOOGSAT7PFXf3x/U0weODdnrAiMGlKI9OOr6FJ/UESkgWIFwpUeFkFp/WyAVZXVH8pSmLjO2Wo
zAvsaQsc3CeptUury9J6Y0TD4Bn6IVmweLpjcoyDT7RFuye0fIlBWRMltbmrde5kgdS1S0U/z15n
3dPkQfwhsuW3JH0iyVUwbxhScN9JJ+JIYQwBhlGeoxX7hqxFMR5VfZcYr+yGY7HBqYou0nQDKGuL
gHJ7wU9jMg/USPIxEdzwdemYZSw7thp4PGbUVSUtZLZiCQ+Kj4o/8L3guONLV515/IyRznLLnok5
ZJkh6R7LD5kGiBdSOzyHPHTGgydrz+wFi4Lb5Wv5ymMVkeXI2S61ia9YBvs3wqHDPj3CYuHg4J/I
LZQyfMnl1er8GMd9DSxLpC1iugqDhvSygQrulFyAhs2TNHE8UC6nR5yOeutLqVsmXJvfMH2rwVGp
436mM7dDfV3y+8xEZRavArPkRBdt6MM0tzOUaWETQ6tvgmlHGB8ycbzvl34bqjVkt85RV2YHKyFg
cyBAurqaeHon3lqekVn7y6U9JqOz8GClPdA9harMsC3tNTbxiIwXYew2QrZTkV1QSRRpa7dNawcV
OkEZnyoxdogqu7olvADYtHtmIUXxnEIv4pnDQLFZVGFT6K9tNeIpmjysS6ji0C2FswxdtOyhmbE0
qr7ONdy+nj7jVCD7xiTnIPFP0UvDyV4WHwrhuWL+zBR/Kf25+Gg5eWfWXiXkGQDJQ7ZcnVsfGnBc
a6o8s+R9RvCGV76BoYoohhWfX5AdMTSW5srOVhF9GU4zsBDq88Lprw5vndGBJVHBmUxbDSBBOUqn
KZt3A0PdRHsJMQknC0qTovtWo11NwI0qD4IxITxmxmbsx0O+HDMUn1F2GuL4lZDYFEQ9qjuj8foS
91hAfniTgTcyrnnE8jcJ/02PK16pP1VWL7TonfmA956gUEIdx2cHiHIMr634VOSPWP16FNlV1S7o
/eH83aqnqn8Nho8Bl09nIe1dp5YNI/WbqHxMhOgs67YAGG5Q74b5xnAbF7uib6fhmalEM5pQk0le
tmfm3WhUVKh9R7JlnqSdxqoRjBn9QDxSA1w13noJ7prJGgEJ6imjS+r9ji1yUe8RmsFdkXA6MxzZ
hhbbT9isR8a6gTuCEZY60ORM7HosqtNbHYjAfNKJY6akRmNbBdyxhNWCtfasGvYiRCCuW/YeAPuW
t3BQgw1JwqtE7VE4EjEAwSxeDAWArV77MhiaUMIVkbEsAzWPngq6vZBwXQUCzfic/hkX7Pmp5kd6
lu6FcIhdlKDjpPPohcfY7P/EZINCwDGndNJegll4GFpwx8AQkh8XTHpKbIM120d1tgC4o0y4GUeT
2N3m7A2ef6AqJ4TwbWDyGYTiyEIvWoi4fZaRgPUfA6doSls9lK7k0nxdwO3KfhaSw4Obx9VD41QK
gp2YVLu+VN8hmLGnQBo8TbF22dycq179boQQ7LrlWjqrszoEg3ih+8lMnZID0qaWHiRB+lN2HaV5
2R1EM3wlT53Y6o1CW63hpBLbapzWQBibRYvYf/6rt8YXEWjY3oo3zCsd3dhJdfe3CzSPh96TSfK6
BeTbEesrq9ZoNWWsY8l7JRK3GAqZkrg8BoMygGOAj1FOrGKVjkXzM3FmapjNVsxfumGm/lPnwldS
mYilaWDhHFF5MLsS3GgokV/XjQejpH0gsLiwYQAVZjcCpkfN5CVn4I7TmxiMyTbOkkMHIQWuEkUD
gwiYiwh+49SrzHpwYwjQAySNgarQIdh0WWITNaMWmjidM4Xtj1bJhBPk/aYzQQ+tEw27hDhLnO6Q
GjkpOAeeP1Nqne0wDCcLFJJpO1S8j5L8KqrRCzySJ6GAT1Y9cGAX7YHRyE0R+wNeq5QiuTbJnyR4
YqaqYRNbg0Inbacw+mF7c8NtJF2QCDPa1mTe6JZxTETjXIfcpxaHS+gHCrtwlGEXjSc8kdTs+R8t
4N0vDZ2nH4BSoZ9lq2fjEN9/Q3ibgls9r3Vud5UTywHcwHKSYbewKjPHHJhh7YOhze/HlBYZtEj0
36nRDp0yEeMcX9o6b1lUyalSDAcppE0ZGgw0zFF1ZrJIu8tyqWTCTZLit43xJVq4EBKZXqvHv1yU
ZNgJT9ppkH31RvBMOXWBFoQOL9GrQ+vV0NuTxCpih8WKOwOP76Yu90obejgGd5UFAYBldwnCYHjT
eldQ+18kzxM41VM/m+A4HKXrXuoIuqokXJcloLeU6fF5jLaY2hA+MmtrksgRW2ILyMwK+WIT/ueF
ud7dxJ47slUBfECC4ahgw2QOIR1k7q2v9jXgScvIT02k+elwaOYBC2vLiBfSp2Y9Yik41QnrpDQI
nigtCkFswJN5x/BReW0U3ZU6FIqcdm1AKEtYCdWxf6HyZooxHd8RiToi3QPdzlfLjKuknHkhSIHm
uCLx3qbkKx0/lmRgf9mRNS1W2DtzT2SRdZ+TTMnZMa9f0LUIQGLhXlJUDJ1wjOZWFCBxCz2TSnxY
twbjksML7EBAJxUxOTUevJ4rRa0/KyblLe+LFAtONcHj15juZNdRKd3Zooee/jErLK1uM5TCpAg/
b95LgTPHP0b43uApJ5BNsRt6QsUisgyXR9J6CsxssD5MJumoUkKA41tjfoDTxzlO4tw1o3uVvscA
68yc/c90kf2QH8Gg2cSySBiFxybmgOmyXUYCPewucjnBi4bOHLQQTTSv0CTqArRK8hU9A/MhlG0W
vzrSYDm6otLJl5sM36s8dVtVuZR8Aboq9+L5m/DxRnu0fXeGtOvF2kcB8YGIKNLvb1biIYwiP4gR
fhSw6BzDDOT4qmksUgA+R2iunY/V9Caa1kmCtDowfdWSY7IE+1RZ9vI0sJukZ8Bd0NV1h1jeq2Pw
KbHGgxEEpu1lBOnYONEc3lNRP7YC9nX2n+2iIH9W0pFxip+Y/T5MWGrWgxsZR2QkcPy9or2p1GKt
B+4eeaa5i5zA1VgzVZ99YixeWRguTSRCSwqrPAR4JFPvlsqCOzxDXdVEVix5Uz4dsCafh4BsqG5c
5TA4d51xEkdkELYGeCJ7NMag33FqXlW93YZp5FfEUtCR6SrTioSttI3XdYpoy3MxXeP6rEno1FaM
l73H+BCI52YxjpzRV5ndYrImHGrGH1pukg3vbsJi3ihAAhUgswwtWtn06okYlC8I5RbbdlYFvxht
nxa5UmmR73q07M0K48AkOUz87WGCmyNg7Teka4GvX2Yfn8E8OhS/2ugU1CFwHOFcYPnhFi63RtK+
yFN+tnLFT5eGzWRI2sxsGBTf5rjZipa0zo6PUV5d2O4sOEKF9jH0DstSrmxrJANd7Nqo2hkk+gua
Xtax2VFJ5DvFq1qc+5FwNHHNxfKGbvwSdR6yXuK9Dd0KTjW4hZ0ymujKPz2qrj7iz43PctTthEJ1
iGv8il2HaSV8BcPvUZVe6PE6OpGOMGCFToch6qHo0iHiKONnIkiRtGvN8xzPNr4fGHriVptaW5uM
e9LKz2as3vq+PWtjfYisT7WL3+CLnxJZPnYhefxm5IrsX3XNsGWjO8aR6rUDX9pleGNQRGnu68at
jZRtPAlepKQnVieAQ+crvBj3nOFkPQS3Bl1Wy0N7MSJHsaq3anjvBrhcaX0vhuVNlGMWMC/Q5Fld
lqXf/XTtZnaaTX8E2rikRkWa4/hjTvKTvPAEAfnkzZ1CqvSc5TRRdSN0zxgnHJgftcdY5y+NBGS7
1M2A/7bSC9/XlV586ltAEXwNtUj5ZpkykmPFMqb4S+zY4RO3XhjGL51s3YDCLtB2xgt72tcxMs3Q
CLhSwOgghzNCaXiehOzeLdYfFpbcNWRwCaFu7KtdLhm/IiRH/HNUVcVTWv0pK5oAY5b4UGNyuL3y
KrPTyqIKzhOWu5f9pUzYocVmuDLTD60anwYRaSDovw1oMJKeRQ4jHoN+gp+6ikLxOdem2xQ92B1x
Z7P7bWyMP1YTP1m56FWh8tO0rKlLyvItYt9VDXYEVwSb0nBYkdXCqNNcocvbMTN4sYI+ZSyHeh0i
GNzhAet0RmYuxlbTpPeoM9ctB5CBzGNTlrg7OgzHEJJDq7uYqreCh/IMY5fWT8iDvb6LGF9YbDSA
GdaV7Z8kmf5weYGhTDiHHlMtPKucOEGfPdheOjZns04fbSVtyVXylKrbpZG+iS5FYMLSUgUT2rX3
KrixbfOHAgkC6OCyXgQYqtA+rWwiX13eLSv6mtUTq7OuY1nvNSl9A5191gIDoIpfrx1bVxjb/2Dv
TJYjR9Ik/SotdUcKYDBsh7r4vtOda5AXCINkYDHsO/D0/YGZXZ1dPVLSKXOYw3QdXCKSFUGGO2Aw
+1X1U3/yj2rkYhv1Tz0WOy3AUlRd+oIJWgd8pkNDi6OjiNCJrJBqsM7gWBA+lIlxgaVBk1u77avh
EtbN10gOWCbaJrPLVdrRN2GyJeOHZfacDOZdU0IJ4fhfOe+mbK/mPFvwgNxakEWd+o5k5FmO4iD0
7jxS4hblrxEbORGxR59UfHOxS7OvCIT5Yk+FAXOGmaXWbd183nX4xzxoT1YOrJenTuOBAOg3OZPN
XmMBSvRjkOCtDjH8oacW0MhAUXLn4R8M1Vsak9gRv3ISfLnHFRV/tt2m1o49u4i6eMHIv46jZ4Wl
ThNsm7Fi1BgGuGWN5KfGwpJz7Ay3DU/BOmMjQYcKB8BFX9SbikI7nXFqiouhjlCo3OeSyRRljovR
pDRF4UZPDrOlLyirpdEQ4K9/JRTOtPo7PP9lxiZs9DE5AoRjV7T0QWIIWn3CeE7icPjDfwkqL5yc
Y6WHu17hMQqYIzfeeizzHZwAis7wIxD4Ml8ihWWBH84NXhMf4TgcsYBSvlkEdJx9FsB/e6blRZBv
G7Khnafv2hI1ELUJHCP9mMl2Ehtae67qzo/ZNfbVse3kHigYZzJ/VRXlpmZ63DrZh1XI9YQ5pqR8
h4j/BnMQFQUOGaJbi19ddU9DfqfBvqri/GBobw5TPSprNha8Oxjjm5b61GKQm3RsthjClqMYlo38
smdZmRSTb77lRf3g+Ew6Bn2HgQQCy7QNZb0FT7CZOCDq2bOsnaWGOFYK0FZ4zsOUoofKBdAZ3MVx
t6NaksdJc2Dbu/YvLWUZimVlvgN8xQcxV52Y9Z7HyGqy08+/bi7/n4HGH/8viOWz1/3P3vY/vO//
T2Hk3xZx/V/iO++jLoP6+jsLdP/5978Z//hDf/jKnd8cE9K352JBxdIpodP+4Sy3sI9L4XnYvfna
bDn/Dwq58ZtnGa7QTce0gOTOaM8/jOWW/psuPA6Ckq8bwvWMv2Ish/v5343lM7TTAeBkGQ4AvH82
lg9trlwI1ytdMR2PQ/NIF2+yS0vQC4EorBMlfUsAmdreEdCqFSOrUms+uOV4eNOZsTDTBlliJqu0
Bzsrhh3FV591pBt3fV64+K8CpjYlboqQwJnZW+lnMIU/RnuVuMYsgLJUxHpob0ZO2FFYFYR7NcYA
7DLP3y/SAU9L+ivaEnjehF4Md6scwdUV6XQ1AvbJg9snwL4ZrNGK1hz7ZLTv0iq7i9il7nHVI/9o
WoP3jLkKS/nJS8cenuRVhpmBhZ1upTJM34aERBvwreTo2Nl1lJN755itc52GbN32EWNkE9NDVVDm
WPnjWXWaeuZ4jdvPb7e5D3EnH/0PO4dm2uQc7+c5F0dBTnD4Nw+J020zv7i7MScqb3R3MdIYsxeH
3t0sNe9rAs9y1GGQmLJcTwmybcdj9dqZfs7zoYa3aQxXs8DZbObY8iRG9C2hRXPLuadj8ISTwY9+
9BXzUo+zLbxUd9OXNpBPR1/nDXZyT+/QnTXlrlThoCHxxD4nkK/ZZOLaF1qoHbUdZIVoNQSVhVlM
3vdRt6+y3j16I5MmOu1IOGXtoQQzcK2d6IHePJH58SMAqPixbTSeu6nL8j7H43OwWiqfhlPRMJ+p
gN6uzTHIOYhTMpRrycmyPOiFlkIdAA7WpQOHpJprqkaUgEsEgCrrt7YRFF96p56tfAheKIE4wXN5
TPSGtqEemKPpzGNZYO58CO9ZVDOBhayxbFL3x1C3OE/c/n3SveziOqO98QeZ7hLysmrgoVDxfnhE
dqaPxi38O7BuMfS4MNzB+TpQ8YVSWT3jxdq1hapXeimRGdy+PbQqXbOHsohbOsU2JTm2oOIHLVn3
7ybf87FkpvcxP+ua4OrPkIcfMkYUHYKfUwXk2l2eJ21gH5jk2rMTTDfLZzLkF1yegG3ze5VHmN1H
9Y7F9zqpNv8AOYn7KaPPdyBjuvLggS8MbdR3RTbShuwhWEoBASzFRu6yh9lMJiU9hhHXmOdo6mgc
ujYNtPOhVMZVT+HxWKsIM+A4GfU1c0PwH2A9M0evb34JXjWgxKTthQsqW1ZbZ9LzbclShf7v0GQX
gdOo89A6SMvcj0b5KwooShZckWuc7LR3d2G/cftxY0DA5a0+axK7GHcRe+n6MXTJnONpTrrmpQ5c
85KG4o5RFOSMvaBb/qcDCx51i/vBmahtTUpm12kWEYYGdU+k1NzRJopuRcBg65Qe6oClm9ueBQLH
acRszX/NJjoURiZJCz+13oOMFjwi19a5Y0gtB7L3kU1X9WwCzhlp06TlNUdHwxVb6mwMUqnHW6tD
HdBsVDHJzb/OQ+WcpNHg2WGthMqFZ9xm5lJYUG9MMkXk3OkQDlpn3JryPmkdd6dTJrR0JQK8nZls
V3HqZ3nZndwcFHnazdjgUaysSruGlERutDKtTl1eb23d3Msoio/oM5tJj/v9kMf1dcIOimQVsP/K
omathFwNJUbEzvOnx7TJvgon7Tkg4PEJDEzvBncrn+2tHNJuz+rhr5r2quU+Y5K2WdHn2C5Sd3CO
ndbGp8owKQJIKgfAYvJzRIAMhHDueUBdCM3fZxZskrZ+Dgftx1R6+k25sb5xBxQOCOWsWnFPd2Mn
/GUOFu9ODiDNFfxRvMJ+SOKXciMRUzVQeFZ8r3fJU5jo16oIio02SZoNptqc3y6T7sqBGVTdDAcr
QQOKibfWVl2va8eSp8Dp3lKcgK5gxuxvqE7LrtYY0g9hVe8s4yBcVE9WkQOyVGwvxw7cWhGHuzDx
cD4ENsfIwSH8g8QalHp3GPhbL6UHjpaE8LoRk4UoB9/QxQLSm3Rua0VJpLjML54xHXx99tNxta0L
awSd0Njbpk23AW/KscIbrHmVv6YumtIxyjv8FD9UWtMgi6WTXh+CGtcpEDu/fFNDIm+OhvZC/AGs
vuyAFqxCZT0kfviGfZ8uD7vYy6D3wW0aB1eXH6UxfVJNCqnIcxfWz7LmfABRZdpS+rUM0rogEzw+
jBJnnO3sxxHtv4UXmqSgLAYU4z4m2cJQmdYQ02NS5LVgbDjWWkMSnzS3XYkBoGk5Ode2IJjuxbl7
yGh/RIc6y0FkZ3NoPn1HhztfJsjXMWhgiLDJlnTMu2PnR7Y2jGsKFwEJBzkuPCx7GgQ64mzgQ0rq
jWjPmri8Mw+j2qDiAQyovgV88CR5PhG9ZFRn68On5lGVHGiYy4JEx7w5MmsxAK3lKsamIAB4zaUL
AzenuejRA/YsXoTJE+1HYklJ0o3w0VQK6rtNWAuF6FmoRalR1Kd9+m7G/lmY7TpxcLRb3sQojfPf
wiBeLBWeS6p6qU1vdxAxdlXSKRiY7WeZJPZ6iJznaVYEunBYlpp5LzLcmr5DkCzx+C+ExJ6EYe3q
gLNCjlt4zSk+Iv9kOSuubfgiyRBtZRh9lZFeXnwgtxlNSWYYMzqeEzU2bA1PgKWuQMdsLIKpcU9T
nqnUc60osIVcs6G8dIYasG1IYxozhkQPAN8aD7YI3KOfux9NJLCcTgX+s7RGS6dedsGs/RqTRTm6
0c+sGzmDVgAFyiATZzJWssA/7IvyIy7wI5qyau9qQV+3w/itNQhzOBBlLhF13iSfaTZpSfQN0XwE
DDkkpkmEuOVXL3OVNZWO1nJqNf+UjSH+roiS2jHHq69z+HPa4D0LGARO85LoT2gjSH0+mHQ8jYOr
v9O66/D4j+F1t+CYikCeq9x4px1tHVQcC0M36bbO0GwbN1V7OyN+T7ooKMDDkmQGPMBQzzM9oG5l
TUFjh8yvlcHaolHdgw4BCIN+w8yZD5RgOmjv2hnyzqC67CKNDVT2aVGwkUgBkq3Z/GVL4Q3lKuBS
WpqD1XL63bNukpIigtezfzRx50VVsi/cHH5TRozZh3S4zMJ+q2RIU3RtHg0RTAz3LYZLuTy2GjtC
v4VdqG0pAYXdnQEEtyy6xboxR/03/eeMJ/muxw4XdSo8RjrdgYGm1KZVxakHM9+mAFC1ZCY2QnKp
gCmus8lcdwV/t+XELgV3HiFzIzpO5PmDiiQ7tJkvsD/pPsPFN8ooO08WQQFJ+6wXFv1BNDTH6cVw
Sgz/o23YEelXDpTsYKjIZhPbVAA8IyI2J1Ml2Yke8uxUxEl5LE0LB0ogs3Ph6P55iLF6cM9HH8ls
LsQPW4mSELxc+SVVNFH/2eWavwuqIH/sPDk/vd8YPGQ3xUqZe4w4J4vqVYao+Us49fT4mUm340Y6
FQnyVd9X5S1ua9IpRjdtR+UKfPmEVSi8foRUgXxWQ4krCEQxT8XKKm2LvsaAjvcuDZ4aU8vvZS7X
LTfOzNa8qjQEZUEdBvZdl05C93G0agmdD8GITXgbaLPS3NqUMsc4IfvKhWD6A0EftBhJJZQlrpWj
YWXlxjYhkaZz+YrvjWtIicbSKHPCjwl4Zknt4rUGJQ1Q5RzNaxTrzs8cX5RNkDUzWd/ye5AI7ovl
5Y+TdLqLbHptGaXGA53g49EKgmsY5uREFLXvowYgtOq7TdK22sEIBSy3oQfB3eKCjJpMctUw7UTf
x15jasF6NF3sAmNlYqcdhy1l28gIrCAQ4JJ9P2F9zSzzmrjiY8A6uqMILlj1TdY+kqyRZ6oQXsbm
0hmFd0CDemm61j/WxRBA7YKlpnfjyLhMZ7P3jbchogjguHqt4PMknavTUYM8kEETWE7NnWdV8S7r
J9QPw9k17Kg19r1LrQTWATfY2baduSoVsRLSYKu27A5VN0o8r5kEnuo2q5auGPNsxN1LoDn2Jq87
gzrkHCtLDrCrIak5A6KZz/hrfYrym+/AEau/ommyDgPErsP3r/yYgT3rKty6MLefQCQxCqoybedb
xjpMxv6F8k9q4cP4UOv1C+Djmj49F8/0kN0HI4GQZG6U5xQKPzDNLDJjo3cai9w7pcI7OIP56Zhk
iOl0JXobzpA8nV1vP9JxpyjV27Z9j8mwHPpDSDj1YKbEqnqjMvHFxc7Roh5KuURnzEY166Luf0Tz
WyG87DQ4yn6o8vTqNjLeGWXQcIPxIrEgQDa17Ys2mBvqOusnCIQES7r6jM+oPkMXc1nHgqdOb+76
yWXYWHEksRn7svy7TsHMwsrntJx/lrApAb1ZMNL6vjxlaYTEESNjO9aRSoNyISJp37sZamSZZpth
wJJhxjXHF1yfpa7ehKSIZrKtQ4BauWknT2NWj8YuckXMF0Qjhvs53imO7Ml++ggO56Eh+mHVOK8k
l94rDA3wr0IuRefYh9p/K22XdKmrBUeziMy9SMMNiGm5C2xxdcaQVmO35C02OFh5jKtLNvi2hFSc
wQrfNhrI27QJ9k7TLyHoOi+9OxwNe5bFJv1Oq5P8rFh0z9hDYFs1nO08d5wpy1W3NnRUExON+QCQ
hTgT7vCK3cNtSD1obnOgcQoGiC+5U9yxW+IJxeakMqz82Cv3y55Cd6/xhFwWkvBmEbn91pDmRyyH
aBn1uPjyCHIPt1o/817VPmnoAWB35b4lOdNoVVSHpNbeu8weocKCfk7bcY5ITCxAI8nbwUr9RdZ7
OJOKTYZC0nQdZ/U0ItTXxNWy19igWEV5yLiDVzbkFdV6fOI59ijFB1NhLbP96OH7ZeA5vOpN9gwM
I/NDCGjwXGOL6lvIRyHJ18P3i5vm9trvcLoupshgH5VPcmuXYXBxk1IcghpX8lQb9Lg1Y7seKbjY
ey2WUo4j5tNYG+HK0W3nlmQe6nVLjNkpi25haZBPSGG6BxEE97aaOL61hX3wvOKXghWM0Y5jbWFp
+XWyNsKXT/qky02p0wxHzy09R2Pnbcgr1l2ZF5sOqXZDxnY6F2Or7V2QB9tUb8O9KmlSSFPtRdW9
8Rhl0G5SZ6Cv3nFwN1mNtjGNEGKJ8IxHaUgkHGXo2KNCwPdBre8Nl3kFzLfuPEFefizHce/XUfIq
lZltq9CzN46l+qWN7seZKc7ZquG80JKge4pNNExf1T/+d0L7P2tXsg1bsKnWv98vJsjBVz5PjP+Y
x86tl3//28NX9143OTiN/zKn/c8/+vug1jR/Y8wgcK4ZUurMZZ3/GNTyFQn5w4EAYglDUob2j0mt
nKkhlgsYZG6atG35JwSI5O9jSusKk6Gv4TrWX5rU/lOJmZDSBaZm2rzYjGrnMfKfASBQ10VKgTqt
slC2cQSGRnpb9c/xtWyr5VRCnyzi10Fd//RO/cGV+besTa95lDX13/8meCf/zB3549s6vB/fw2hj
bjD7E3eknulaY0eokrGJ2aKBrBrnGf6IJ+BBhhsThE9IJc4tErcEUhuNYwU4Ye76LPxVjFjyaSG3
Dv/6h/rn2rT/9kPxefz5h5rYQZSBk3Z8v2CZU0qC/HUuaXqs1xUuNZIXBFGnt64aTl4HEiPJo8vs
D8ufiMcNuEfVElesIiRUBA/oSGZ5YXFe4aEO2i83p+O2vhPDfZhrq8z7pTubf/3zw5P5P72rQmfm
ROExqsA/9b75STyqCU8UvUcjDE8ovDbwpg6I00zFqlMvxYBMbF9LTZInM/MJKtFl8hR8zoKtAlio
BDxUBCaKSt1NDjYq5ym/qCjb0VeY8RbqM8SVU2AWTRCmS9oRo6s0XnIOHCn8Maf+FWM48Wp6U8Sr
BRWNs07VPGejucMS708/oh4nEu3nenLVaXoxu0tRL9NdSVuiu+SwM9pXopiG8xZFx6z9jJsvV2JG
Z645ZzJ7MjlptAjwGvDtJcMRfkLxQroQZc117yJ57aOrz1YdL+Oyw1FM5DJUV388GSYA3eFGp0AH
FhkTfgyCg47kgn8f8GRIk/VoL6JXS3KSo5rIPibMQ6dhqeq9PV2JNGnzUQ6V3tv2+n1SbI3hDanc
tN9sA9ic+JDGmTJyLPDwcOqAcuBdbr3SjiyJU8oB+4b9MlZP3GohhvpMP7EbstS9YHfk9b+M4uAg
TOaOXNkBLHrqOxvnIQoxPHOYfAq8PXkPyzr6Q7j2y4NG/1DxKHwGSwxsmDBP1plNfKiAmQB+p4ja
6C+TAUblfaCeJh9eCImDmYYG8GIWJLoOFg4b6wQHAaasYTNW2xI2q8QtCC6xxuUPMIV3fLSWxfjh
20uZrcqEpxIhyFc/x3EKabV/cJl8Jt2Tl0GrpEnzqFNyPPJOkrdwuvvS+tLySy1OQXwPGI+oCXkf
gbnnuSiw3uI4ywKKWKm1yeGyIxuoS0eRxIYUG4CWMDkP5blj6LLWi1Mxfgp5M60d51fO/JuG+iH1
HBTv5vALu1ZY7HTKGaJ7CLJ6fJD5L406UrM46Bo5Qo1kxSlTD9iQdKYoUJcZyV5L8dVZ6TKIjxkV
2sl9OrzE7f30y7aoTfLgh9gvcJLN6cz/IxW/2no956/yq030Wzz0PTSkHaK2bR6F/ZA0R0u/+dlj
zsDD28eQj8cZhCYhoo1IzFnbPaUzKk3M0LQYeppGQKWYcWrfq8BfYnb9fymresL5l5IqWYevplZ/
flj//kf+eE5D3ZrbC3ka66bJY4nF9XdB1bR/s/ifruumjpjJ0/w/n9PebwKlla/YOiIoNc7/UFSl
/Rt2YmE6mL90WyJa/KXn9Dcq7M+PTHqlmTL9viHQpYet7b8+nYou0aNSccLka4uqre41C7N4UTC9
zQoaNjTMA24BMMuws1/NWOgHywQ0GDb2AJ4htR6YibzEJUZq5cqnqWy40MOzFccWXlJprCsXLbFC
f9ukefjIETHYmjwCpUUbmWqqYVnNnojUN6t92ZW7uFa4JYSFwBId3Q6+Zd+RrFCTt4raTl/SEsCA
cup9ODk5jW2RZpxM1u/G7J4hnD6UOWxPy30dbfXTxTy97LgzPc3dGGOEOEoq0YN9EHNswYVNjVAP
YQzOJ/MIgh0FDcAXmMBFn+R3g3CuvmGgKGFsHvGb7NoKQ6jWeha3tcXyJtrr0JEBDor2yzRJIqkR
k0vseRdCGhLjJu5bBHgwFgVdazXOtyY0p6sVRU/0HfLoh4FVD9ad44+3XIKWNUygl80pLJkbx6Gj
XatGade+nd1FIz2oJX7KvKNKL839nRyRLehtAKyR9mQ5ExezGFMGhzHKY5Ske8UjyKVNbqkJFWw4
4y20HrsmNQ1Y+GjYeFCkO0dlL+IUvU/21gsoSagNTAF3WEPIsnmAXtlFgrvujp3ouiMNKi6CDqJN
mEaHkq4h0ObZRUsdrITUCC87VRAkx5y8yg0TZ7gaYcpTJgKd9rPmSQ+rv6q2jVQ0eeRblbbR0ZDj
tQFpA8T8LdOt59qRD1llDyvR2wRrkxZ3ueEt0IMJwuVk9i1qPYCouz86q9knia7DxWG6pnFcYZRG
mjP/NZjVS9wZLJY1o9Smx+czw5izPPjU2vZmIUmroFoybL3Y8Tmt6SGXZ65NlPwa01HvkSTu0shf
MVGgxzBuNxbB0qggHVQZxHL8QrwY0jqYCe1YMmSQSsFXy0agzHYq9p4KH6kqkXfC1ic2S8+isRHi
CwNTls8xOeAXdkNoIKK0MyvqiueHcfPd/mRMdE47SZGQjUCnt407mtRRkYzHybCbZd6fLAPrcx13
w0KF42sLq6N/zMGcpo6FGcq789T4hTLG0bKek1hGgDM0cSmcCvpVxT50Wcn3CPsfPniYPgwU+PwT
/WCaIfAKoS6DXST7IFcVVoml1TKWKVKs/zVxNfDw9OqBJEmJacY9zB8kL5AJXvAmIkV7nTbtRvzi
ls47OGGlN4htjnYak6DRfxRT8hBNdAbVlAWWJiEd5jgCW9alSRJwy624synuWE14lM0ArbEKyesb
AoSNzDw8eHPVTVJSFpYafIBFYUNSouqmYLNQ1EWFydvOGTtFxeH7V1SGEFnL+8rbW9XaViCFM5Dm
fAwiRaEjP1N7T6Oe6GBVnPe+YEbkiVcNyRIDWoiu6p0Us5IlwQcKXQPwrpZ/jQbxPGn+Psd2vE+z
bq18vT34djQspCi7TaGVpB9JLo9FrC1Bzcvms2qid30kC9c2xZMia4uO+eip9qHnqLiQXvkwaDr8
idXUi/dMgjimAosLHOgPw/j9QAqKbkz2lWlp7uNAj3dmwx6KiNdIS/KisigIc5T7g7awOXryqwG4
s0fD2RjDAxDDjR+O+7Zt7/uyfJsi947umls4l716fnSixOLUB/EBP8RRsfsJ3OYEAwoIg689WG23
BSb8btFWipv/WbJ97Krwa2iCr4wrZsF1fgE7SNGSCHctlAzD8AhNWTEQGJOpvE8s16ETal1V+aOd
A1wIXTwUwgcipef1sNEL8ymkgw8XpwPhW+cTsxN2P0LWkHIDUp5JW6C/JUfT0u+mzIQu4dt/ehFB
ToePpX5SSJngjJHTJTBAPvE+AXGOpxVVpXibGdWUjvpZ4BhEh7xrOxcrc2ZrG9k4IBboVwFXEM09
gVn8pIMiOjExSdayp4oUIwAlJXYbnvvqV5bE4JmsxI/3ssGD7syzKtHCDs91Cre+XyydS9P+fi17
5zi4tyAW5o8KKAnkoVmCNW/fL7HdojYWlrujYsS8OR1BXd3qPpi6D4cg7NGVWempZvN3ohH9Kaae
9kiXzSowGF9XiBpeM8F67Rv2m4NRo13b4jLLcwf9oKLwcezM9MVN9a8gRG2XjR/jPwG2VYkCw8Oo
40sKVHrCEMm/iQt4bxS4nCO8sGtKNX6M3ri0uql5GytkMfCBwy5LSRQ5ffMTkhdQk8jER6jFDAaD
wKofCmovoSNy/X//toHMzaS7zy17PdKTeK291l7Vs99XKUycXOf5I+i0H5LMJx6eFlWfCfOx1Ydn
5AofIEg27hwn6ul9MbJrhoXyWpbJS6tILtax82pEUJHdoKWkZNA/sJ/YV8JCSJEGWRWNFjn01u5H
hSmYcPZAUnDAlYX/1iA4jiIV9jhJaG1yzhrP8TyGKDrofCa0qCbrXJZsybN4G+HrOTKM1c6en91h
Xnbue8yO/YEbueFya99Ki8kCGlV11HSnRAIpKUQrQYSJuB9PEUUd6zbU/KXjQLnuHVvfdoM/gCDr
qSbpCrTK4JIFU0HKDeqiX9KzE3XOBMU4awDDjZeKLJzIdfNmpwGubrA6JePohlV5rDFIw/hqIZSL
9tEjE3JMHa1ZYIJqHqNgalcl43dALQVVuvUENYE2YQYzZom+MPYEZ6q03UgnERcvh8kMR+7szi/f
v7ImG43ENrCLeQ0PelA0RSO+Wo+5JsXHM91fW02eYbBoxgE4eNtbs+BZC9PlICZGfCy1me2L2io/
gsoh/T04z6GLKcd1IBF4mQNIMEPsEeVn7Tja4fulnH9VVmlFnhr2icHs9VKbg3fxYo6DVsgpef5P
FABQ7Eex5Dat/a1livIhMW3YdbE8ViUxgsAa22MBYaXOGPEHcySguKeyWF6dhtkx2xnoHlGsbmH0
MSlHnQatPedNnW78UcfAJVdmEubbASM7lA9LXV0fYtj3Sy3FtWejeOw1xdDBRvNpyrAAg1Bycwu2
bfw9Tw7cU01hnaNJxD2/J27un1Q+sqPSvSW77ereYBww6rH75hQGqWMnOVqTUBTLpO7ORM1CAqJ9
uZEAp4I4X+eoYwy7481rO78fPh6BI+vDibaT9kHKQLvXEnLX/EYp7FO+Khk1NSCAGtQOs6iIAYCu
YyDgAfoyi3OvIufmhoFcuCPJCp5G9q00zWRTWxjQ4W0CAXEr7ZCxN8eH3R0sQuyr0hyhF+bsq4II
2khg+81xioZ73DgMnW1wjCG9k0X5xlUVHbpBrIwRA58mxMGwja9EkYSMJ1CUlSm3QTnE+7wkviW6
qNlInJABEuTKRgw4WHH36TSkxdlM0xDgpVe+T3JyMhBZLkR9FV+tmgD2lFCj1ceKCYVUfAJSu+Ko
i0/fvyvTvry1E5QpnamAyMwbdcYuumIvuN61F6oaaVxTFbVfmMweam+Er9nlNsPv197vLHKLzEiM
OrpzUM6PBkYAYBgzwixEu4zbPj9UcYCV/WKrwj0SRXKPVZ2TuyZxvTByqK4eyi3RVtzYRoAZCubt
ji3stmHBXMGZzDdZm30UUfMzZE6zoB6A9cGDIlf5WC77nyiozrarJu5K24apUwS4y4KAdBc5/Mrl
6MbOCpmMZx/agZshTUrjUHf85WyNq65KdzZxUvwcz5FW0PEZ+WqvmB4syhHXPd+iYIvcke0z0uJE
VNwkkbMLBPagovO2GbWS64QGACQhLtpFmg32Ma2xTJHNalHhYU4M3YrCh/LYC9LS7lQI+pYJjRuj
RYTPzpPXPOegN3ZKv9NpmezFx9hvMZXEayTpofLcU+EUf7x8/zaZiHGw+4q2XaeqTV7F92Yj3FuF
A5HKaXH0Yss91mpAeRyGYdEYSFx+3OFw2yjbDN9rmZYbi9VuUfHhQjVOmzlk09zZbt/cEVVtI5dO
hxgSQdouEp/Atj0jGjOrvBiA23jCwZSub0XWhdtY1y5GV+ngeFKXxCQYyjqB89Fi2K11AZjaqPCo
tTP7RHu1RlS5aizeixDwhtdg3xnMwOAYwRjLF95Jz4IO6ZuCGFS4A+R1LiHgLiK004Pf9vE2t5IH
ux8+g+aGcGYsYj1S22m0ayxypMxgEYleZIepC72FaZdMo2KHA9W+qWtxZxSjSbqeWAwtqUTYTLbU
k5lsTVAnPcna+z4THvDW5MX26DWKw/5DI9N6p+I+O9DCcOOOHjcdb3Y5g2tpKsnh7tvI1LELhL71
rr7jVvtBz/qVEfr6Yz1ED52hIJ04o9oZA/7lUntuXPhPehvfN045YjcMqT5T7AGnfO8PtAlwQYQ/
MnKpTmVIDtVGe6o7hyALpKgURqqi5HSj4cu5eBWBliEO/F3MZjXGFPHLC5ptoYX6PcGsZJF1w3Se
uHPPQ1u+gs5IL5SkaAvNAAzbTKSSJjO4eKNOb1ylnv0xPXrlRAW98nRQl5b7UlZga6WIPmtRfNQq
sB8Tepy3WmM0e6KaF0zz2ZXdaIBkq1unji6FR6Gxy7clfu7J10FZZQDJIdppTedhA2GfxZhvnOVW
X8Z3xfwS78rJI7LrlR+QdLM9/wahEWwHOLudkn7X9+OlceqRpMhwwx0wL2rNrzTqSsylHBcSF9qD
kTUGvKN4emlU+dxU7lMfmP26YM0gFZRmZ9cBxYebYp4t8lvloET2tEcNdJ2u6qmlNc31e7BkacTR
VpQws/Ppwys0VnAn2rq+I3dgMDxoFK1k3jsigI/KwpsyWp9VZws6gIDvDFZ9LuzG3PI5sT4gfh0g
dyKpBnFIAxB3uVWCTxhdSjt6M9qrSoHOS8E31BA0UxGtJkgZa024wznQ54DL26iTydQ7b0aWeslN
5eVPU8Bnrym1OA0WcCDbIao2JOpmpvLaSA18pxPad+0utOiC9PuuA99SxFtX4whq9aZ9nTDXO1DE
ypF/QdWgp8PT3Aq7d/cMZNYBZVYrL5bYsnOM7ZR0EReMS6AnVFvugr7F4EJISy/rX3Wfeo9z7Ije
CLniPIN9YuRNEnoFSj626DBF0dVEgENQm/vnpnitkmA6RxPIGbPBX2NHjnwOG3nsUj/b5V387+yd
15LkxrZkvwjHIAIRAbOxeUitS3ZVdb3AWhW01vj6WejmnUs2zciZ9/vANB6SfSorBRDbt/vyemUR
VYKYgDurbYr3rNXsGdwKSGjNrwZjKx7oelLiu1N74mC78hDo9L1Tzi4djc8iRZ12oUf5Ha5dU661
D5eF+w7HmwIE3ohtrHK6R2LQ4a333E+2rL7ERVSe84pqO+6j1DCaUJycpd1vjNzv2u8/Dx0/skmd
h0xyLhzzcx3Uq/9RlP+f1sC2/BdJmU1n+6X/8mdJ+Y8/84em7P5nEYw9ZRHTwa1toxz/oSnb/0EQ
sTxPSMI2f03pmMjNYql5MLUjPLoj/ltT1oR+wOqSp9HmLyX6f/+vX+vpP5auv9o7WFf/8b//vIS1
ftv9ImZT++BYLr+ltjxnUbz/vO907KKmFSaXmwi4Xh/AkG36GW3ZpwVnkOrbNBF1TvQ3o29AxXHN
bI39MCTDv+wtrd/Wlj+fBzI54BfFK245v2WFuEQo2kIduclD9W0cIE8rorPTe1S7MHG/8xXgUj7R
Wt3StLQexsd/3ptavy2jf/1827R4sSnjsMVvy+jRxmZpJZrW4+n7nPrTfvQoW4vz4FDCcZ6MkJ00
OeCWfT0ebnX95x/PZ+Cvuj7vAu+1cJkmXXI4v+n6zpiHbclhkRCr8Z4XlMqlBRvDMczjE1rYOwXD
Rwo51v/8U61lF1ykRGHyJU6mfv3SEmMC77tis0BM7M9vvoKBPQY2v3QloVqDHV4co+zHnPYrwBK1
nSvrWVukybnVpc2dQtFYezFTxiRxMjJqoFkSG0B0nJ//+anZy+v921PzTFdibbBsk6KT314R/Epl
2alRbhzH/MxkeB7TeRfgauYk7YEx7CuU7gbQmxc9WKGDlYc9GlRKAI5iUV/68M5Xz6aTUsqLM2tS
MOoUvj3QVCnDZAguCM1xOPzz016e1d+etadZ9uCosNn8/PUFbaN+NnN/lpvZNoB10q+5Ikfx5C4d
erUz9HuPLNc//0jLdJe36S8/VQmEZLpgsG5IPkO/fXc4ZKTpTHvqxvPi+Vx39lswVvPByHJ1pSsA
9xJpht7L6lXFQWA5JQbrnEqGcERqY/t4SG08oT1WfU57rrFWOUXwRa7BhQnK5BOSzjdwNLk1UUwl
XHnr5qrbpIHXPQXx2JMYo1V8LtvzlGDwLf1DP+G7MsMIUmbQgJZNw2Nf2zvUOzTn7COZk/GBNjMa
49BbxBlL6hVV6tB2fniMliw2wQ8UWGFPSDoD8T2IcnyAH8oKLqAXc6JmKDXwmA027/ImChzj3PjA
mJQwNUWUWb/SffFdLAL2VHGa1CmskeXBj0CupowSuMGimHAu1IVejjPNhPa4KxWe9InFhParR+0W
D4DCAb44IO/c2QRiCkynTfCjxcZ72GXBbTIHzqkD2JqmUY82e+n9Qu+npeVhAt9lpfi3E+hcdhYP
V5Pq4kPA+7BhbaDp3jibLmgqdIjyGBvDp9Sv7P24BPwHB9wUVev6mtupd01xkDCOgh0pvZiJp50P
KkD4d/3Y3s/ZrOlUzD7T742FkMjkNiMps0kLDw6P7dOH4GsEb9AZZ20S5dLRndAwcuF8dNeI36Qe
iTa5dSFvWVEchEJdtVsSk7ij5n2S1k/anqJLFh9ShQo1ekl1VsLYYIROjkpRg67IE0xu1Wx/nv7t
qRO3n3/nZEmyhbd5NZOcxi+nn76a1r7p4YXVzoiKD8SUdVi3jtTCyyTpgKEfecjuP/DQyXMUQncO
aVZpxyzZMtYAVaGkEtsg/mN3mtja9XzqqKv57jK07PA8Gg+5rY6zVVLwSTlK26vgjmQd8FYKw/Mp
a0556UyACz0bg0xc7RWu5ps3gtgnVd/Ha2OsccBONrYmqizc2bp6CIQnsa7HnAbrDESMYzhqkWL0
tbTt+zqamJujnJJMOfkbP6L6wMur+1RRUWSW8UDrSEA5W4kFoiHLrh3KQtysHT6bBExw4wTsomkR
jzwcpiBicE9Leia37hhQ2m6F/YWjJbWVy4Mlx5feFtO+IYEG3ho4bDCCip3GMNh7JUfX9LsvcCRG
s/0aePpoTaN4HZiFTk1mGbAabefVlj+bfO/7iQlwLDRqlImekHoEj2zvCzu4FFp/exe4bnOi+nTb
WJkGM1ccdEBBb+87n9Ml8dH57ZFdtH3UVdlenabYe3b15ibdnjCEufVNenQKeBggHho/POkw44qI
NH0JRtKT2sdyHTXE0Vt2fPRnt09NCVzMKYA+imJsn5xYPNMJb55y1jB8K9thH3iKbabmoWWcxoJT
eAAE4BR6k/fkJTGNOP6wLXoASRn5H3jHfIT6W1o3FeOPW++tthxulp1XQLg7Ex5mARp0rAF/0uiX
l6xVHFRjqql7hR96opKYj+bKNXGsGCjeq46t/N72WcuIoj+FAwI/2aFP5s9FtsU+uS6G5O7nwzDY
3a6Ou30gxAthIKoADWsDCGurona6+/lQhwUbObaw21qwmkiT3l2zoAFbCyx0HbnQ5TzQGpkr78Hj
y+1sGlibC/DFJhEL2On+cGqcmcthOHyR6CqbvnDx5YCtbuXw0ley2+Xto2c507pkauWy6APfZdDD
QbCqRZ8/q0zteT8gcrXpfCoI7R6WenLsSB6k8rorbvAFA4K+fVgWn7qOuhigahmp29zbhlSTr/tp
zk8dPvuTDeJm38BjW0kyhpsSICO3rfokSi/dOQXhRjnUkKoUEM/Kh1U55/iZ2k4TwEiztXan/uT3
QbAlwTUT95gsKiIIDYctuut66nm3jdYbDwbBb46HPVpo4eyVk+SPRTZ/CaLevNEqc4eAREHGLH8M
wzifMp+S2Ty0rYVjRJxm/irarCJIMzQ7w+NHFjkO+HEqPgUGOD3GTn2FwKY2XsRQ3NTXXCTlhtby
aoEa2qck2BtT6rwTkWBB3nI0VcyvMefTxAfUNxXFFwLO8rl1wuqRow1450rc7KjU69EllNln4hjL
GBrSPEzHwC+JRHjFKx4Lgatrqo6Nkrem7gCvFiGH8CJATnPn+7imkLTyzF2z1D7NBqv8IfCCHdU6
ksRphouLCMuW3OuLHcvXSnXWM4tImDa5yZJ4saRpVYPmCQ4Ruj0g4xHxx0v16ritujx7sSegW4E5
/qixnqI5RJc4GCfM9gEIQT3jcMLrKJYHqts5ESx/l00EEF0YHLPBoVMEY/gSo35MhWMe8RlAK10e
ShIFvx6Y2cc1OAuDJpqGPDn36Pk9LkHmG2K8a5pmv9RbsSQz18zIMcv38IURKqVguyRYCUaL5Wl3
Q5qH9GUNtE5Vbn2SIrsF0iJDl/iPUoJ7Vi42ADWGSHFBGVerBtnpILLxqRtTg94YsI/1YD5VhoIG
rLroGk5Uh7kqBdAxQnpxemNPa4PYDgm0blnkDYxRrjQqDqIruhNoknl5xYkIDDV92WYOrE5X+y5y
hk2MGnK1Jkn+3bOzy5z+MEIbKghX5lVhhsDfZlB45uJkdJScd6OpPubI24eNrD+jP3/u5nYt/M48
iC60ebkse2/MmXvH+e9lyqc3MXUgkN2qYNtO/PbamTYdd+2+qcrpaqfE38CBsS4kZnLWRv0qpfFq
Th211oU44myQ68xGzWxU+pWQjnfn111A4MXxgYTMYJAnmW9lz1moYZVOIocHgvJ83LEV4QaQxl3E
x3ijJr/aMjhZJBHpdws8Qo4E+chTR8FdGdYgf8RcX6T2xSZtIth9bupczKToqA6y+pMH/4DS7IJd
YTY+kHGBg4jH/QRTTcO/tz4X4/DZiUp1ywf3yUQKv0p3zB4jR3zivt5GIXHuxkKknKNZH7JysG7o
3ZShEfL2ulOvYWJz1QIGRJDSpoEkldhaZ21kNzvJH2KNaENNzwPgSJM7EZktg0p2oDszVx7VNE+t
sEYo0A6JRCdonn499M269iaivMnw6CZptbWA5OI+5NbQciq5d0GGBmyI2bbuVMJ/3ajx0eRMchfz
Pd7MNQWhXhEQLHLmz3WAtpnbJxioYPai7FPUquCc1016kWhi9MXTD+14e7lg2LbNaJaUyzVqy4qn
X9d+futtBsXCIGuV1BQBBX5a7EVPhDQr+ms7zPKhjYfDOFjADL3AQkV85fKKHPh/L9tjDFk/mX9M
ZRM9DGbfHwcr33E1NiimmHFAhBO3ZEsG12B4J7EvToFLXS+2FXPFqaI/ZOKOUSy9ZLoFn0+wcNuN
nXsperJPwLPAR48GceCB14P8B/5e5LM1fT3+IR8pZhUx5KwulNGpoJ/v6kFxMEJ317quDSgzQMLW
Yh/nNZFQKWEtWbX7lLv3eIL0s0mz+rMGSeQV/S332/wUsexc6TRTV3wg1ziQG6CzoOrQnqMwqq4z
jhxu3sywrDqpXoiuPXg6UpKAUDMqv+MaGEYcvDhdsrXSVjwRJf8Sh95M2Fr/SJzsh5WkER7W8NTM
ut+W1VQfwqofeYv4JS3ZH+hOf7ZDl+i3U7xV9YA/FFhWODm34a2jKHvCpxNQeBC3szqFNbAg7mFn
ZHACHE0Lk5CUuYldhRNad2QjQr63G/WeMy4GhCIh32tOiLt9vy3G9NyO07s7QSwWIc6Z0ry2Xs5F
LSA2LghWzfHU3jGs0M9T4QV2dL+bsg77Bpa/wVu4j+2pVVzF6SYzCPfE2E8cVnxDK/luhsGGXddH
NzlHuDE5E/jwmhOgI3TefNQDYTRV+asp9Y21WwGrqJietJ98N8LQR8XmCQvJypvgK60ZVJuv8saK
N1jJFC99w5+EBDFNxUlVM30Yprv3hSvOQx9+ApBFst/bmdim987y7jicYkQTyTtVDxzF+0XDnm/t
iGuLGy5lY54+pbzcu3bwMbKn9Ws7mwCuvEenn2lXRGijs8VqIH0XZKD5gdaoyNBXc0HlgtvfZ0Ls
jW4eTujzBBI9dZQQyY5tURwhPiuwTsFH2mG6ywMTnKDaBwWGJBkTVBu6hdPtzyd+52g75slwUrOP
21yxBogkZqhIeZ8azF3MLDXhhlq8zcm5xIb3+gWEMz7nwEqvktDhhX/HOdJ29qWYw0fEonuvnpuj
CKsMvCLz+RyTlQiRIY4DWwV/0ueCmPt9UlnHIPL9S+naxy4dkxsbzH0d9e2V7vCTO1bdQdt3aT83
W+G404W2vIsqxviub6LvUmJUTsleMvpVjJYD/c5EK4+OGelHZsmUoGERbzUSxzH22UrOgaSXCqeU
RbUqlcZus44qSh2M0unO5sR3PzXxCkzG0B1gKD7YBRx+F+voOuPUkmqdrkJllVS8Prd5WdKopt9t
XE4rE9wGflFc5ZbLGEx55bqf1RMn+fu4oh4jnUC7D7gkJsNJj1U3XHunBJVp4i/wmVy3aJ3F2o2L
L92C9OtClhlE01EzzOYT4g9OOUqU9jZtV2u2Y1QzC5Ma7MkITmYLV652TIAlScvx50dkeNnVG98i
8AbricUrB0GozAJE6CpXw6PvsYmA8FiflCFZzLCWpRyPfDqwW9yn9UOG5+nChc+dKDXyugkRf+KD
PcfYtypr7LdtC/GvYTmxhgTA7UhO72ap00swPE12rK72dG8L49tYwcWHOUJPoFPFWz+1y5tfsm8o
k2w+JcA2+/YpsCAO1wGWmIFS1VgZGycoPjgnAb3rcNxC+mzsltURfy5E77uLErSWyrvXszPsONaM
B54Nl4zkI3PFR+PRWwXgoN7JXm0mK7O32QzTWWQT3LP8Ihy+X8UCqIlxGNQOF9XcmTOsb/KHaXX2
lpJIBVr91ol62s/LWzu5VB2llNq1SYaLNBDOMZj0szU2bN0NRnDsEVc3pU2BxS32gJIiMd1Wy4WO
/jAXypOmHpcq1ZKpqJwhZwbJqVt6JQWn4Cr28EdVSXr5qbH9j59+ep5KYmxfvmdRzrTdkshs/7zJ
cJSQKPX/1IBdFnU0h3P41wrsP/7gHysQ9R8b57GnKeeVLC/+tAIR/7GVZM8hEL/ZhCze+f9qwNb/
sVz2APjLkIEd4Af/vQKRi+Oe4DuuXW9Zjoj/L1v936R/5bqKDQiWf3hp3MX/KtqWjcwn2rY9Pvfl
UzAbJ4lxLcFVmJf6OSYKZnSAmYE7j6F4+NOLdf9Lo/3L+oVf4jfpVrooustyCN6aaS3rmT9l4MJk
yjIv73yQuuqZHd/GBd7aGndppw6D09+rxBhYqge4hTEWN8FZVtlFJi2xmPntX57L38Rr7bCAwXIl
WWARkv0tOVbhyI+CmG2AXQWf5iGFpwhWuZHHROzqYDzUrbufg+TiyOi7CedCemgFVvnmBGJfBO+i
oYwmhMD8z09L/u0l0o5FKtH23OWJme5vL5EZKB/EWkS+p4OtIbKLRVIbI9P3gVQy0LeX8WIO1btd
21djwOHq4kgdMgtna2mta7MHT7a2LWp+Zpi1m8rm7Bu1EYO6RQdnNO/ySq5qgJVzgyJu50SyZmbm
kaMItjZjpMOKvuWa1MFcZw4OPrXj3OFSsAauzTuNNaNkQpUQW52HNoy+c1U6LSpO/h5qtDxPGJ9j
50m7fbC10V7Xsigw+uKdrGvqxr2zbClnzib+TUrYuBSIOMrnAJeVlNPMyVdbBy9a8XM7QGEhB4l/
fnn/vmjh5eVMtXxhlWID99vLKwBxpqr19MZLaNQiN+jTgWHheqM1foHX7fvK3qaDe1C1ixxG5ZOr
johQoALISKEyg+DkROD0O58887J5HhtYCVMdntODp+t/WRTyPf/9K8MT5skKoq+uox312xOecrO3
wpy2GZyXX5uRZ9tHxalqm5sKwZWHi9hXTHxMiBOsKqjPjBoQeGBZ46HOV32b39sBN/zKS9TK4WsG
c60jnxhStBgpQz34Ecqk6ZE+acqFLbPWUfqhA2ThUeOBcEgO5B9OuQx4LHm8qe1XhvK3Ed7mcD7P
TDKrPMOsVZCVE0jCLY1TIL/KLfHPeWfF4RNZIeR9eaOMhF49+Mde5z47Gf1tc0NNFOnvJvrA3Nav
c8ysQUjEu82vo/CNxUqVbWoJDlQ/g5mGxRycrZiWpFbayOd8dJGVKbWbxNnJ5NkIswdvFgcREJid
QnKWyTBSgpDkn9XwQp7SW2GJfPdMkrUQ+diNGji5sVKGSiE84z90HyJFzaYZ1E954D+zU8J2BrhY
ekQPW5AbqPKhhSVeZO6DoEenWjpx+uJSje2Lcr8FStzjUgxgkHYsTnqmv1WEgThyfEo0+NuKSt+l
tlbydkUe3zWBHrcaBfisWe+QLuhDulr9gJ0mpD9Uxd9HTQE1bIxt7IX7CYPhXEePnPYncQBL8Ib4
to9jUoylwCxJZIZXhDoqCic8dlcMqvfwTrje/wgGg8GDQoQRfW5yHyaai3O1F3EF7dv4Vtd0CYQt
+l9wtiemG2ZgIMb2g+tYACcMnz5JeQMZ8cAyZ5/41DuBGhh8YJeOHTFv0ZEWJ8mxiKYd3b1vY9CE
LJGTrylHIl3HH3FeDhxk79J2fIeC7p8Kab8CwLjPSA86GcSwjOrSNs3fhxSna9Bfq8k/BYyJbe7u
lw8QHAq6g+EAeEBtjYaO7QTGdaP957g4gJOgAB521ypPGujshYAGFTGBhGPLbsrM5V4F+XZoEtZM
tUbx6MtT7p0pTDE/hWO5n7ltwxpKi0OKH3Mf9x85zmvIQE1wQaVeaZMGNHNQ+LPxJN58BqHHdCkZ
d8TSMGiy65z6mtZAkIj39Uy9nyiaZROzOAsFoSjwcp/DLYPxkxVJfQkd98MqWmc926jhvSF5GNx7
h61HmRjtyaytE6mXfFPE8y237HYNlP1aNNmL7xZAVeZsOJsJJl4iL/GmKqvoqxDfk8x5qOf8az7D
88TQ2rCfAHsbdc4jWmCws80p31GVS5yImfDgj5nA14/jtIuqABHQYPnt8Y0w5xBvJZefTaWodzQQ
trswZJqBkx1JFHQ3wQjlVNrZm1Oc7LyS4ZIrDknwjD2ko3k3LIPamEznMD6XBzCdXF1G77NV4MS2
Yt94lg2I/NEiKmMC/dmaSTRezW/g2l5wiQUHWQ5f9OTMG7z//3In+Jm3/8saGfOFbeFUoddAm65e
zkl/OotkYV/7LF6BeJKITaF3Ot1NYxXTGTFfgj/1cG2KZazBYN6H1A3BtEg861+ORD9pA397GkiF
y+3I5qb02zHElT5KnU9CvdfFuzW6Bxrfb5prGOGWnZwtaE90HMEU691bOfBX4h7wI99PliSDJY/p
HL3Gz/LInuRgJmC3ij44g8DdNFGH85hiYHJnhAmMkx/O9zRfdpy5knlcsXrappG+IWZsA6zOQ+3c
5v4JgiPbInobKK8SuXvUcN7Krtv8830Y887f1vga/6Yy2aB7Uirv9xtbmE/NrCJBbQUBJY6Lxbch
9fZllKZfojC4NKrZugjf20k57tE17xP0p5WRhfMeHMCtigm/Je1CycZYdjDKhjBbEFNnyJeJ9wp4
d9BwtsXtfexH6Z+BUWRgyhLjUl9CAfyZBSw9Q7Cwd05GiGzMTVZ/YXNGiKGhBTrYyq0ZyFmmg8Mk
WmUUMF4KbNzrMB/tnWRhvond/gWDhXuwaROukXw7Y6kPyefo6LrBj7n02yt4bXcD8Ib5mA1b27nd
ZcSHxCz3Xss8eie1TVsKdvUppQ/QtuxPcHvi/dBa2W62029dWh5zn6QrGtnGwCgtIYxt7IcmU7iD
e27HoYUBFQnhWkQjlKS62pCaVZuMe/MWrtpwkl703Z94QzExw5FT5v2UtpeBYZ97c3Q3zTDQcfB/
hUAJcYDk5+yn1Imyo0UWJ61XxF/dXjXEpbznfuxfol7b2yBtKG3RVr0hkAfWQIywQ4Elhsz6xySj
8NqClNan9TkWHdtD/aIbv7qFhlFumgm0RAYmfK64lVp+CNjOz3Ze6gfXNshfie5sUHzNlZP4n1M3
M45dcm2b7g1sYbKOusyFdGUE/L+3iupnVnCtm7/0nVlfdWZccfrw8jj4G4MCBABAd9h5yxGUzNZI
yj8Iv/p9d+XA8wSLBhXlXrbcwZyEmzWUo+eJoRsi6FfbLN7In34Eo75m1WcQbhdyUEc6mdKUz2yq
bhw0HiMWx17AP3ZpjyQw+UYHtsuV2/J3aT69aB1+VTjOLQOB2eM/kVTQA0pax7Fu+HjBjZKKxi6M
xsm2ow4L6QBne0IFjByBo6ZUnUUhiWYnyJ8qOozJVtwTm2EjlBrPDDZcqhz6qiN3XygNJHmtJFTi
5ZC+UFNTJ4cgpON1WlbPM4u7taSCo8X4tPFsjJjcmbiuFC/LvXY5604591tCgH1DOSu+zhBvKj2g
gXjU5WtFZ9ZKJpzel6kEI/3JXyig+mj6xVkadPtVAacZI7tjN5qs4dP1ZMiGdJX0/TUczBc3sfKL
wfsZ0/Xdy9hfPtH60vb+PsjaDUe8rVkXHVZbePRzENK30zMN1Nmbqg3/iQiPgjJRTrfOLF16UXER
z6kDfK4ym3NrLxVKE33pPtagQ+G5P8IF+OuD3WXFVYOQnDuXBpG7wdMst6DCrsw48HAA8V9FXeMd
s7lOT6Z+Au32OHu5vhtZDpvNYAOlYEXpq4kO3XwYd00ofUzfE94sbe7ab8KdXRBa3nW2sCNDsz/4
VnjFnNsfAqd+gv74JVOao7IhzG0A0J9Vv01mZObgktr5mlc9rdqRDbLcQZRib5Fw9IjsLzHUka2C
Q+JyE5YLrTC9CPHVI9yblsmtS+lelDXO3qxCF5qWNoeOBWVo5k8yk5yo27fOmp/7JKC0vdPxNf80
aeMRfli/t2yGAK8VoIjBt6oE21ODv6keXnTn0kQ6RJ/sYsnUDsVbk3FdMBjbObbsqGrbJxFomIVl
7M7TjQxBPfIflHC0J2ivM41YWQ1QpkKlLFNxKy0f/31ylfOPumRJaFI7/4NvzcF2gq8ta54o9ek9
EyiILoxY9ay9/F7H6ZMLMmUIqAny+Ya2brIdfU7OhC4aqBqsRfvUexYpX5bRoNkv9uga4FPcCocI
a7xyfHkUOiFKKnec83cy9E+qG94wfXJRGNRSOs9uU7ZbkwKxvRlNn6rGevfrAic/K80VbRRUyBEV
iGc6I9RbOne3pm3FQzcKZojSaPYD+gFRooTNStlCeaEqMu3JvZIyew1kWH+pyh/USHwdxRRcCjuG
5A57dKVLKz+60/AdS0Xw3LvlXmCXY2CGDefK4KtdwZ/U+gms5Nh7WxMWJ1IFV1rVsWSLuWtw46M4
UujxONtY1drJ2ZO+gzapuZa4/AUdQYZPdKeIF7H4u+PF6d1k1cwKNdnaDia12cs4JodckhaHuGXi
FZeLaxxconfi9aUaCkt5u3jLLUzmLGWYWKrhtvjWDg6NKkfbMEn+tJHYltBUV6go5QYReussHvZx
cbM32Nrrxd8eMU6cDE0KtCFEBSdupRY3vDHgi48Wh3x/cH/65X8657HQw0VOHhSm+mlx11NjKC5i
cdynWO/nxYNPbxUz5eLL79V7iE0/cPDrm4tzP8fCzweLyQJPP2AbLkuLz79eHP+kaPLtiN9BeDkG
kSUcUJqGfWKDshTjWM7eGztK28kROHno7Lhvfp+XjAERRTjlsA3ZLmxm87VRsXso0wjMdRs+9b71
zRqHYhst2YXkZ4yBSw4hQWjMG6+tqbPF1tCVQ35Fu20QHSJjRVIvv7ZRxJJrSUo0RCYaohPzkqEw
lzQFBEOQRUvCwmYpD5O0/2gFjvoxmR/G2Jw4uplgZMaDJnGzr5bMRrfHAUUB09R+m4xE7vtjyyH9
rl8eopzL0IJ5IgQSdKRBzCUXYmN2rpakCD2OZzteAqGNsp5Dq3Iv5UyFQWtP+b1D2CToSJ1kS/6E
3J58bomkOIjp32tCKv2SVkmW3Iq/JFgMoizur0yLic82uIVBsxgVYhvyMwkYqsCym2Xkn3/GxzCn
kZNJuRVWS3bGJ0STLGmahFjNtORrXDIwVC65zs3ke4iUxXfJw9yD7w0VnYSOXrI6BaGdcknvGEuO
JyLQExtiLRxoE25oTmc9pI/dkv7xiQGRnmF0oa8YKaQ5kUZ8spfM0LSkh4wlR+QsiSKLe1S4ZIzU
kjbihGjcBgJIQUJfsnaqh2TI6dYFqU5HUPsNCTfacgF+FZPhnbkNJY98ufZiSTmNYXshF01HT8WS
2FqGVMH5cElA3CV8OO6i5YFDGjvUs9RU3CRYcU4mHFt30PV1wKFOIPh9CNzyaqYoKlJhFsrFgJkZ
wxO7wmPplOqYlngaf9pFGj1icpUCSS90adsOAe832jqR9nCOLSKL6XQfVuC+dmGjSfOnAXh7Wl9b
SfJMymS8+DhtsBMG8txb4maWnfndcKtL76j3rJTdAzW0FhpeXptUIWXbCHzouVQIBSXDuwueIK6C
b9Xg6KsLL26t5ja8WSGVLmnrpXt6Y+uRWqguHV4rj8reZrSD52YZPQ23aC5Tk96SSvFhoDDklC8u
aMxf37gCgiNxumMwtFy/cvNz1et4mw1Wegy5mZT+Aj8V5sVsx/qevV2Eo9HKvJCzSxRfOydkLQcn
bp0u4dmfD6JRd4NtR4ckHGF8NhCZx47eNq8Q8dGJQ3tXOW7LIq6A2NiYQOVxP4OZMquraQ6r1q9+
sNGmohdfBfulnYo8+QhdG3DAZEfnyfejk2xQ0RiwrLs0hiuPrWpm5GOag637A+B1f/XC2rr9fOht
vqqsaQfoi//1z+IxWTaxwLVolv3axVSfNcAhNqFAk4QwZ28IC6dbYkrjJe7IIJp4auDosEIG2lzY
xafBXXhmqnyDqA6hb924epfFrKbUEJKOFGqtLD3CL7UfVHtfWTgu+66my9qxHkJT7DFNP6ms2CSW
Gle9bs2Vpes3xQZTBsYDy24EaC/8yAmiivoQKdx85C6hlyxH/Sl5MM0PeKHk57l763oVsAZ3sVpH
sbOvs+A88ewLU98F5QUjP1dbyV3bPZYV98xMcQiAsv3VCAz4vulT4uUQu9px2yfpW574O7NL8cJ1
52Eqyy0S+xEmD18Id1shomk0X1u6tyDOtpmPAFUTKnFJ1QXZScOsHZ7slgBy700vXNK/+w3JyJYG
2ziftkPR7wc5f4R58n2wmN08/6vMDNxgwO5YGDYrn3JuzB2azk6zwfHAPn1GXqwUkBbr1cMBhK3h
3VERxtB++kgB4p5dESsYN2AAsgJilqZu1wOkrsYXHcMKqBvrhY6BU4obr5U5ctuiBVY4l+yQN8TK
LsuILjBmwvz9PuSsIzLP3ldNdjPorkxtRYZ4wZ3ScYHxJMX5FoKqff+p7xGzRPIWySWuphecc1ch
7qjNeA0VCqlKLw40/bSWn3KbhoC63lSdvYd6tw1L44UcLwaEh6gy0nUk+isUvnctGdg6bF4by1E3
B1jNauCSKRcr3iwaDhdXDtGLaRPydCfNl2U3wGnh1yktEc2O+uZxuItMKCdg1jYdiiJAFiYW2uCJ
i3zj0szAU7whk7GySJ45lx78mJk0kkfuyjdKWA7CH64j7bdeR7K+5NxmZJfEBVrSCAEXj3FZ2rSb
muHHGC7lqRJdLv1WcTfIY2/PPvpBSDrRTYwh1WerZ4U8kxnGuPEcGv0uzl5+vsrUm7GPZnIdHyCx
0wxr9Fu8COR8g/cSqjT5zXirhvIt95CIeY21J19ro/ikrOFaviAl7OA4OStvrN/HL8ZM9awiYyC7
zfJ7DAzTq5pPcoQzf9t28YeXBLhHuCdbHej/fDEg+vRKOmB+rKcsxjHcS+a9HPl3HgnMj5JeD9Uc
+1in65nDwtbHVVQ32aXO2KgVw4sNd3lVV3z423McAZlCV2oFIj1KNIKks/ITn8JS62E0mS7dCWr8
yIfI19GHBEhLpZp1sFOW/cUymg7yvZARoyEriSoZXmC4QN9fyP3ApuT/Ye88liNXtiz7K209LjyD
FoOaRCC0oiaTE1hSQTqUw6G+vhfy3X6vqsyqumteE15m5iUZRADufs7Ze+0JgB+M8FWHanTmwcTP
bLy4RJuPRvnIFj62WpiO6U/ZMn7I+nMd+08OyGGb1SmYvCfpZu/IBXaaTtO6hCtt4/GIfjdW8eXn
BD548yXpEc9nfXHXaz2ykfw9d6o3v4ek1WbUbjwYi+9gbtaF/RnTRnVAN1bp1kwLshzVBVfYNZmn
l7ziBQX2fQxCf4Ufw0LAXZMojO7O3pMu9wDM4VyJ4Z1Uhksf8zsthTB6hvsssO67KFi7w7szkzRU
qYvX8d+G0HCT5Sut7orO2Zf1HNJ9e9Jjho0MWsa8vOu69jmN7xuf/JvWbI+Bvc7IWIcs8NKRbrvM
QHtLf2kZSCJpQ9fqO5sCDmWRr7UWY4/2Cc58lc7kXqvZWWcQZ/5868zdLz82Fea9EVSPzEPu8sVK
KrjNKENfZslIsIBoSX3zTsLHph6yH1KEx6KkY6HCVnRvU17fFS3S1K5BuEuGeDzINy3+1nokcX39
5tgfuGzV0aA1T6eyoWVFD1OzuyocBDF5ReDUj84sn2stIlxUZyUloAgCYdluWz+AcQk80zG0nH4S
IJS4QlJXTOwWcTZtdA92eyVBP5PGls+bpNOOS22IMJR0BL9/txz6KI2iS+u23RvSinPkmXdJrsXk
6tTvjG9/AuHfZXKaQprRRw4z/Rr20iUrE4Ju1MW3yjsOBudIFO9ZVr/XaDJcP/tIkulipQ7cIO/Q
IFyNXDYv4WbTzqPW8HXrVqK9WSsvcjdVwrCLPPcCMlB8YjVhUOq3FTpJ5KJggbBR0I/hNa9LWX+p
ZRk3LDIsDSaxDkXa2hx66OdPKe9lMkcfM4VWOA7JvJVyem9beVUGQz63GF4obl4IFj3OtXoykb3b
xidU1m/PZuwnyFZfNzRJsgQFsMfoYg9/605PRXsSmvldyDp0jIFRv/NEoE+5iWz8CGYLZiT3hnxb
2ATLk/C00zzsW2PklMQ1TReRMKkBP/CgNL1Z1/UxGe2dUVc/jFHffN4Mq06+hZAHZRz8KX5Vg30/
qAdkyZxMX+ZmxmqywPvcQ92zU+pDcTPSalqLXPmhXoyHHEvGuGu04cHvETdaNLb0ghUOr5WORLQQ
e5HtRgI9OWDHyOa9Tc+Eotz9mf51E2zMtKhpW+v3RX5Jc+chjTuWO3fe5zYR630VpnTu0xRjd+Nc
Pf05jYbD8lczaE2SDXbLPAxB+GYaycA13Ktdn81s2jMOysMcwoocGwZs2QxEJ3qimNogXaSWbVZa
phgLDDjm08hZC0v8srPqZulqoyJ7p7fF2Ryrt3qkBcGtRAjyBonHnVuOZIkxZ+N81AXaUa9AavsA
BrXNoByKMJzNpUlMvRJHLR4uTcyUc/nROvMi4EjXP6PQiYKOX703CHViwSdpi7b38uOI6ypRqQkn
/iipIaD3bus8FPiZ1EI60hEVsHrYh8hyaFZqm7kjoJGL58byoR+Ka7s08Aa7Y0kcXwDvsbg79LRN
xGsrrJVd2OrVVbV5jruee1em+R2qK1Z9Aok4YnjGeqS3U5mPnW9tOx2aGLCftcHu5jq8TJq+cJ1+
l+ZZEUtrF08pov+xH86pVPtKOodWHy4cTK4xq3JQuNuGxFl2Ejb8qnkUplhX1ofh8i3n/Dg4nwHr
4Zg4K3Mmks2dz3NU3Tljdi5KRl0JT3vRR78Hj72vDfaD1hWhfHyVwjHJyfCqDWvUBn0uh2OiVluT
mGnSYt5tN/mp0K7VsF3I7YXZhuY6sPYJDWBfOg9Wc25qJkdk1SFhoQu5o+r4rVPpX5x0epDuPK37
tqw//OyMapCevgJhFZubsg5aSFnqvVhqKw9F+LpttfcuE7cR7thFa3HjTElynCXFuZfW/R60BhLI
tEhf0xjLGMgSJgHZvDelj2knRXwYmPbWMMgBTzF7bZSGfcCF+ZvQJw3LKLWPdt59EtuLbM4Y7kVl
b3uHQGVmmBwNqJrdFcLw+TZ7xGwMnfmmT5BgGQ4Yy4Tgrw+FrhUYZHTeN2c8RM6NyVz/qLf9/Dy7
Wagzv4GlHOf7KOqD41zhdrFqXj3YzN92Y7J/6jYnJJDRp1Ggnu2btDsBpIM7PeSkuA75WfebvUkm
mxT0z+XUEKI3KUYsM/GcI3rlk0a7ctNI98NpRHJJyWABZrUkFOTOtZm4BhbxDQGDm7NAOtuq1jvI
RuEgtJs59Btyb/7YdgKZRFD5SEVCc3In4oFKj0HSqTDbYLewhS0LQqMPNSUDMBmWAOU2OAIJGlvA
MrR3nlvw+FvLzp2NGrRdaQzOia6Sj2Im99ZE8mI/gbikR7Z7nmPtG8Oku668WKxsDb0IPVZjv4Q+
pW05PeRTU0PCTN+IgVdrnF3yBiUcN6incX+1DFGdyGxpovABHxAVw/JZgGEjLLQKpXuayHUQp8HV
yQb7phPJBRh53fjEJfqFzruSl/k2qpppp3LGOPacX4yKDEIiBLN1H+nGRilRh17M6NlNyYqd8+kp
0x5s+pDPhHaL+1HWt84deXJ6O9iQKWccdRnopIBENbcvxGM6mzuZGaQnjJU6scx3J1tqYJcs29pJ
KzU27tVzjfTeYdAmW04arWL0Uqpqj1/11rTo9N34E/fdd1v1rBaA3ULRfBM+oYeVx2ytqAnISXDA
gmiunzp6ZGEUzxvHiu6CTJELry/ZLUCyEceALCP0CM04MWpUZZXYQH8MFwUrvfDMontMJgQDk8kg
FbcNHsHPYdCqvF+VlnVrg61hO/Ryz7vM98w3DTXrtm7INnBMznO4To0EhqCDICRt3mbHf0Lb8YEZ
NrQE37uksB5z+ti6os+YEhFYdU8l2ptR/Tm2c0L3siXIiWq9i39T17c0mZVL/PzW7NlyhpmKmigg
uqFZctEae2+4b2YV/aRm6DbzC0aBVT3mF+E4V63/rYZeDzEP7nSNtfrP6R5MEttkACWbHHGf/y7j
5Nwt33Lb4jA+IBHBvEco0K8SJlIJ6wAfJ4rnIqcZbZJrEZguIRjVowtU2zUiQf3fPQX0+xfVF2aD
dWlRrEju4SptXhn33zyTV2EM5dVSWVhqyQ+PLVkSRXFX5OnrSHLxck10Mp2R/9bAPLrEGdac0z5w
Ut41WoPW3SV6unAlFhvph6VZfSXWtC9nv15HtdqrhoMBOWE70s02mubQubb2y7Yi7PmFHse9YQOB
j9mumnRf2RoxRBUKLj84TjB3yAtzHPpsUQ/ZIG2TD6vKP7w4/iGK7k4B3tSdG/PieypGMhUpOaag
IqCIs3lh3CMbInX8YMvkrCFP15tHyCV/F3r9j+Z2+n9obg2G//+l5vY0pf2/Fen+9QV/aW2Birio
CHSDUdOi5UA+8XfciAmnGnUnpGrL+cOi5of8MxQYgAAMEGT/lm5y0/5Taxv8zWCKHRC/pyOO/e8F
TaDg+I/iPR04Aq52vpMJZUNfxJ7/RmMiWfv8Cgka6W6056uOWQcowqNreH4o8VRvgKTmFD3aBNzU
ju/n6OY2hnWQlT7TiTV/EvRWOLgcfYfjkpMvTErO2Y7RATKieKZEteoNY0GC+W7uEpirtT1OhMzT
jx3z1n076e26dkqW0Fx8lVLWV0xH4M9k1Yb2WCJarwegHyNnxNhozjrP8LrS0EL0hZscR9R5dK8K
eZ+ic3JTNZ3s5YOSLWiDKUu3mAysI7ogRiODfnONuj7xhvNh+axx6Qsq29zlEMUuRRo0S6r9y58/
IdjwN2qe+cc8/uhhEntdZB5qTcyMqkfy4Wi7EbvAaZNMq2mbNTl95Mi896U4ooSTx7bo3rWq9k5J
drZJ01kN873U55qZ55mo0eykpT5kXI2sycSYNTTzKjiX+vjkJ71+KIkSOrf5rK9tpLwhiyC5WnLp
ZWSzy2CiCTazJ8fN4MojldoTwwnwzpxh70amhYyztMPQRF+RXv8iTfJF+uwxsWFXe9cYdlFWm3vF
/OiomQG+39haByVEmalTz27k1rc5Y7eP+9rZRoPj3GcdwW1znUwcMfWSgIciuJ9bKTGVKbHuYlsc
zRnCeGnG9iWltXUtRw6smXGndNWf8B4WD2U6zVcEADu/x1y3xr5i70gw5nTgtN8kz+k3fHtXS6t1
Bu+CDTF/JN7Bu2+b8egrkhx8t/EPrqCHQXDmh9s4pKDETPUcTs91TF4lNk0Hq/Mtj5tyhVeq/ZW5
ngwrDH/HwUhyDnlJuhf5Ep/U/HJwuTw3Qf0qdUFUId6UFUzuhQlMuE89VsWm7qqtO2KCDbSYtu40
VqtGWBieS8I0Og2WoG32wLY40iGlnGnyuu1H1mn43Bt0faaHLReB5LppzOaxNPpny4vzi0nL/pFO
e7LM2oy1bvYNCRG5vup1g1xNHVAsNwdVoUnvosoxVLfab5NzZTjURrNW5IudfQZGmm/XYdIn6bmO
SKVA4NBn9bOFohrENUKDQYLV8M341WxIIJvK8RAE6pZbGP2BnSJrIviwnHpxIjnB6gdxg9axLgYr
BsrYAn/sy1tN9oOdC2h3JjGSMfqVJfAUeOAQ7NvcKChlh3vMou3DVLp735LaISEZLLR6hxEfQr69
x2CGcgMkAyOFfZO2f3h17XmcvIelZmXSsPjG6+4JyjuFvTxYEx1k3Skb1AUAbXLU3SSP+jFTXa/c
kL7GkWmcCOJTyZ5QRYu1gXPHaM4HPdOf++w+glOzat14oWF3R9NKPl07i4hcVAYi4/7+D8RX1ugm
shRB5WgQUqXVNVNgg8i9vEdNx76/ks74KWxw7RUDxNBG2b6Bv6gw0aBttCoVh9w2oDn6cgx9B4wD
hVozqitBhWeaqBVXkbainx/mCAu35068SKrC3IuokXjUoEWYeKbnq1J4LguULhBIxVqCsVkvcPB1
Q1YXM2BMz7PT0wCK/a1+5rakzBkSzv0QXbaNXawZz2mhQw8wHNKeCDFhh6ZndK/c60koy+S1qLKJ
NEn/OlfOtvIrd0vIsgKHQ0B6Gav0PIz5Sut9xKWdQxdJt57TBI58ATgHiUWwTjU8uY3bo+t4N1rR
3EQZn5L5LdZgIHUQq/eNU8PnR2rli4M2Ev1m4H9Lgx/PmhmWyugEZ4V+Yuw8BzVMfLcdt5apvcx9
+VVHLJDUtRrtrtBxe3c/2O9tkaD+GEFmeyJ+Ei1akKyKWZ8gOxzGQr4ENZBhrQ02nkPcsW6mlzZx
5Z7GfcZkdK8lMRhljRE45+FdP0F2W6CMykeHAAiUqWlutiTXHj2pj8cccRIN+AkYIg4tgOck2/1k
ETdNa0q46R2EiR6zJKACLOZFzczWO3teFB+aao6JKUZ05DgRP9GD2MwhQIY44+xwyCwgHzkTRx5F
8vKK5NWzMjLmqbXW7YCttOv77FAGCo5dpa3iSf1yS905mjURQX6mYQ0d9XMmQGKLjHzRRJbqmovp
1rrNSRj6V0Z6OGD/AkfIsxaM0yoqG0oQ3LCbMS7Q8vqzccMyhka9b6/EXJorWc50E6zRPQrKiMQ+
GjEtmiRd3PRCRdcM+QEB8hkVA8upXxzknIc4JuOPJoYMQjjDzhvQAvwhcfqNEWxjh4F2Y1f5fdPM
7SYxalgozbjtYlM9cBnZt2zE7OViiM0XKR8gWIZCf5bB2q/xC8BC9qt0YFr526BHi4muubBD9aeZ
Pd4rZgzpdMZtoBBHWehgn2X3KcuOMjKb5A6tInL49nGeXcJdiaDQi/qD6L+JgSz2tqyMjkNeXLAj
yLvUSOW5TJOPGj7VSsZz9wB5+Kd2bNplpsQj3AYAnZvJI8ToqLvOd5xm8iGIA3lKYK2snKzGeunJ
ABWct5sVSmSJrOsGJRcCbm7Mj05bPZK2lOwzmrdHCcYWr2fAqWEMsumQoTvbxzaJq9aStqFWkeUa
Vy32SBFvaeOM44T0uW9vg4A1ONpANCP3baij9up2UXsOrC60G4s8y0g2u565x85J3I0TiOnsZcis
5tGMTmYf5zs5FXRNjUG92lFHwiPEBjeNwd7oDbEXBJm3jiZRhObpcZyM/IYukpNB5HERhP3oz1gc
2yJDRZ9tq1iaV9j4P8Mc1ye1fEDwjbkhgnYUWeZ2MnTwmbZd7CC5kB/cOFC/KcCpJSfYnqynROnF
RNF7A8J17Tj6nfnckRlhxF6z0SZvWo2eDWDYFvlTO+XMZV2c4Q2fAoGkn2VJrL+O6bwTYFCcp9b8
HmwTmA+qu1tcGRoRUvZXrdsoP0xHHWci3BCKUR/59YPT1TMqtiaDWOr396zNPdSkDyvTrhW4zUMT
kHZcLSgjXc/um2mo1i7o0l0v+4MhyipUGGb5UHbg6veex4myMg3rGE3tvY82b4uexF4ZXqfeZg4F
cy8VGW3+X9jtyo5e8Gp671GsqOy14Ag8b9gNIzpYU8Yaeh7pbC1FGnCSnDvO0luhIUk0bMIzZ7dh
5kedbLaoLOzlw6BwtjoxYTJuL5FWjRxGkrFJXogbVXvdh0xQT0XYJ74Fy90DWACiK2TaZEdRSVM0
aa910TVXOEgJsovo25qz8qB18FwZfR3NjHV4nkS+12Za5C7G5xTrDLCfVtsQCO3nyup4QuWbm5bj
JSWmSxknToCXWGBoVVP1HvnMDMSIlBSKkXb8+6e5VmPvcMcA/zVusFzq9Bxra4kSWKBGLC7cjzHu
C8cSe1vjvbXnu2aI0pfc7QdMxGq+i+ridc4r3hkrNmFgWAZJCGQqF0kBolgZDSrY+jY4rnpwZtE/
NEkiNnVvjBvFkWhTIpragg6QN2FE75jJYUTNDegToiVMv9zqBKoaEhWfaQ93jMyPDHfLZ1bTOhwc
xt5eA4jNAJ/GcL6XK6slvzNmk5+MThH9Asy4mLIdGBk2UbNJVkuUVp1giBrHVztLfuyBRu6o4UmO
luZLMl5iRSqZF3CsG2X+U+op+pqWg7MIIEwbhEQII+g3bbacZ03kQeNA3IEaN06KXb4UDD4Zc2Ue
+WsR/c/N0N64MMlhVumeWX5xTmK8igUN2gmj9TkwC7ExY6sMwWrvpOiRmrgZP5ahkmmGpY7m0E+R
ufnMC8KuQ/7hjyrdanGhrfNGvZNm15xnjsTYfOQrMejTAZPyDs2UEVbggLoWIKpmt1c458hNWLCO
qXdDRotJqY4KoE38Enpq7ZScvOPIXGRZdB97hzu1FK+R5BeapJNuBEA5lALs+IPWEgHnyImvm+De
5kIAJlDPeeW5S6tOR5u+7KbBAHJ+qw/QHeyJJjAWulXsj/k2RifsL1NsLtAq4xSD8D67mrSTpMyR
pWvFMSfGYcwd9h1Ft36IKjOEcouCZoQP7QkHBZbXfmvGuJyP8888Kc+ck0G/9vEqHcYpTFXx07rk
1fVGyZC5Ua8MDHdJNhRg+ap3Hwf32ibzLSnGywjnKHOC6tTxbK4NOd+KYdFRLhYaL97HiOyR1MS0
DX8VY/JjqgY/epL/+Koj0ToiRcfOcaJNmQUw26cn6eQcmxzig9w51O2ZrbgVGoEQLFlltfxjMoI6
fhKC0YfiSq68iacOidErY1wl+b/m4SErRn875FT1BQCddeyNr0OV0QTQ4+eKt4/6wgx9fHCrcQgq
+ny/kSOiUCbWT/fEMpUYtnVBreN53bOOzsuseNludq93gilL4RMQwcAiiiY2Fjtiv0joF06/k45f
2cgGlARqXptGSMr8D5rCgaNxV28ieIBJfDfaxdbTK2QXiudmrLlF0yJx15rlypWrYfkEg6rmUsP6
MLyKhsXD9ynl4L+8L7Wp1iWfuSZZvIxlVgXFbdU4/badGaPEMBVs9ZNhFFpX5XLxLe52E3gYgU8B
9kqtor5+Z4Md6Hdz/7bGwFhg5o1GE+eQrwJ4a9TNjSbH16Yy83B85fFZGq002WNt/BXVA3hmXDp2
9TKaBPX2JTNNR20cPf2BGchYFo+VO+zUCIwJtCmLwfDQRx4qO5KM59b51Wk0hHsjeHH85MBj2uyK
TFhrZcn1ULAkYN0gSghhi/rWnfFrUknNimAAr04ehcPwr9dp/dJy4nkLnmq2sNUg0k/SwFMWjR5O
EH2f7aJR51j25cbMXOaC7ExfoLFBLdNurE6d8pmmfT7KcTekyE80CPFxHpurPKNBoXwoBjIV9ckv
GazEDXd4XAQ0Uz9peiDxmpxqLyYSXNoIwVR1HXzmrlmXnqKpRO+fm5s2VwrBuzomAYJbUfc0LFhL
K52Lyhrxw7t96NScrpyxPrPni5Xuuf020dGkEfSgGufSD/FLNTNKCThlj9wLDqbFgi4BI2iSrvs6
oVuqhc0oX4hPuJI2AI+m23VUrgy/U8Ktk5EZTr+cQReJmF2uhs5PGRbNIBfa7LdeikfVGfbzpHVc
44NFq/fJIiUea1O1zSGqbSoCSRJ41b+m7IROsgAbtxCPFuVXhdP55jekI2Ev2llOG62CwPniAoPM
GfNslc2DzV+lBCqi0w4NAkdpF6WPVeXddNgroW2a7ZaR0keN/I+UMc1aNeZj1hAR15o7TzGAtDHR
hM0ic4tEZGxEQ9umdQnRspamE7AdxREsuZDxVe57Fjfhjt059Q6seY/oBf09Hvlkm2j1A+iYlZ8R
RTnSKIS2hwxATONX5YthH2R9cGJGB5Bs8le41QGEiAo9i4UMYAlSTFtjwgmWtGwn0PNUbN3Iqv5V
Kh8HpAUvM4harIpJSSQp8XbrTFwsKi2m4YqlW++8o5qMsLED/6Zb42Pn8HJrt3/PUZTpsT4cmqhf
5qPRxdTR7aRxvPDRo5ic0CAIOXuyPoHsQJVtNpwm053lT8+5iH5ZFmewCj2oLur3IHaHtSm9lF1f
NueO+83yk2IjXAo4wOcvMoqYQ2mLLKVUP0wm02PL6Jimme0wsOWXO1WMNpaUlK+0icwt7dZDIrpf
uq934NGY1lctxGJuYdtRh9SJIuyncH0Gixx1ukgkh3a6v0Lojo/Kw6A6+dDPzXmsHxpJa2JhlrkN
37QiY8MjgATFF80/HW5kyOP36LlkQESVzyHFwwOAyCjmGnBS3E/9HD+MwPYvcV8tWu7kqIEMO9Tj
2O9VME+cPwUa1LmonzB/ApnyyDif4ql+Kli9Nno2/GZMQ054rObfVvteGkb1KdtuXNtzQH5c3pMP
sGM+2DxlVCHJStf8jdSt9JTU+NZsmT6jSqaPGze3VAvKfcw2y9AJFRUsEio6U/vy1UB+hKurp3Rq
HBSZ7MNJPWpHBLprADj1g6VzoJiTOoy6KHlFINuzzp2N0reuxFzcZ8TPbrp0ttY4g5twTDCRTo0+
XlHjfLelke3kkiEPLPAuFoUWIlbJoTSNxFrVNixZw5/OttQN9uBGUCxT2tpi2OBFLe+hHBMBlI0Z
dRynUpcpcN2INy1SeEg8/45dlPOm5n1JO01OxERs6ix390YDUddG/+yYRMJzJixdme/pmmQ73fdg
+Q+c6BGbmI5g86i86sW1LSN0baieWskf/QEKKvqLuCftTrZ01g0Xx0pgasY2oQxDv1vddY1zGuBR
pn7x2lJ/3jNpA+TXYMFDT4P0avYvI2RDGITGR9Gle4MA4az1PyouwQrE/7ReprNEUAVru/G/JW/8
uhko5CIvm3dWMzy2LjsBjo9oN5p2frEJmY+YuQ2O/xxnw4M7CURACSZ1BM8DCiBIaGlmlDQ9suY4
o2HMvFihmkXETbbNsHbyqUbPAtEvGt3kZKv8NfKzF4crNAz6rjHU+FCZwzFyZHwR+oQ7i/iHFabm
hyGl9eOR2nRB8YxLxAeKBhMOgNhU3Y/9qK24+YkHbMadMtPu6E89AUSNfipmTR401Aib5yLr3dsw
jqiXbX/LnFcjgwdMU2U1zSFIQeDh5nqwXd+/n+lrT/aYkxzR32nceVetQnhC+zlbuVYqTuR+8OrS
0d1mUQDwppPrPuCs5pD3iUouJi3bw0hFDPXc6usoc15oiE0bGfQ63sz+IXrUc+oloipcmOJPXUGL
k45o8ZU7yCIjoLFYkg8+7VpaxOUDpxxwBAkkgLLngnSxF9qV9ZAOdRl26bq1DBevtElCWsSdFDhA
tglYXGrvwt1opfC2whEPtkmrClMqu2fLIdu1EO4NtIM0co0DLCCqp0wkbifsUEuuvcF6bZZsEHrO
3mr28oEmCqE1Uos4Sk3kC5uCNOJe5+KzVqCgmhSAzyqHLOQqUpFYO9aMguiuO5iUWnyyIyG8cDz7
CxS54Ezdv1YAmInA0k/0k6OdbcJJy2FgbGYzGMNag9IXkW6aKPnAN9jEOUw55Y8012zCBn3FmY+p
8Ri2FW8wbBtvpyaF27v/nQ3gBNuMoLy6dD6kKwkLFzXfvQMtXbnIeogWe1Q9MqjMFO5eh2cQdkuX
GD4e4gQBfniY8A9SSeHJVB12OH3k7BO7sK6crtwwn7r3gwRas+asCbtZnh6HtdFMr0SuYSJNF++k
pq1qXRnfkd6/KlvgCUrEORgq5vWG82NIjewwCT16cidMqt2OMw2d5g5XbE7I+pg1fQgSetvE4rms
caSjjNPIV3pWJWpG7IzW3iOnb9f607iRHYl3Zab9HmIYuWndPvupJULf16fDOMdGGMvg3VmG8VhP
QtOm3y4NAujs7ndspNoe5TZFMdv0b+YZD+2okieKRuto9YC+prrRXhm9h0WZNyHGRHb2qPIoT4Ov
IXEk3R1oVQlsjDd3qq8qD051ijpe081zye6w8+lxsAO1Zw2NzSOdHpPenZeF/QzfhLYkLMhcmYfc
4rIhMNJ3XnVNkh9Yr+NRayr1zGoXqroQKFvH6poJD551A8CzrBVp1/LxX/Ar+1KlmhnyTU59N92V
Xnuea8YlMhrIfWRQlrZLX+Xk9otxzkvfUMWoowjkDmb6zrA0sj9KrD9FuZFleW214L5rhh3to7Cu
/GBjP3aS5aWUxXdjxWshilejz29+16KYAXrle84dVHJrRyQdHAiIWwO7bZ1XX2IBtfi/8A6/G7kZ
74rxpecJWYF730IWJSBGcKpo4zUx8pdAAtVFTStDmkHfpu66a6w7lNkoNuaqp6VXfWT2ly/kCbOa
on7INkOtWt6Xm5WOv5wh/W51PGIiZbkwn6KyvMkglB0AnjqByRhrNsss4YxYWyKveC2IhvQUBsFR
OFNoA+4fevszKgRapM67Zbl6dzh0pVPx4AQd5y3o8avS5e4qRba1Xmfyf2kjN18O0uJj4u3dSJ77
2Mcojc0gJOmYzkBCxVw1DKianXCJ/0LTlO7TOEUKn2S/Ml9cEamB3eldChxC3TkAbcgqkqDbFyb6
w2Dy+ixouV4vHiEtk8pO8tgaOKl1Jmhvk+cOTnmTJkBn9gr5K7pjZZKXxuVY142710hKo3JggtN7
V5q4yJ6q0OmIJ7dqf5WZ7neWCmCIcxICLtqPDlov9OK3OOd5ohlW7GKvPWJ9y66Borv/LyVwX3ZR
4oQH+G/oQeNNM+vbUXjRReQ0f0id8nEMLZwAOChEvQ4juzFz9U0zZPUJsVW2p3e8Fb4JodsKGmrj
8TAKfB6DPoNwCypkZ6iDaH97azsdvjrXgissOmBw2vwgE328cw3ETUnfBiePU1MEXoveV/A/EpD/
9f8VOkPOtOv6S0bKf05eWyffbf5bTv9OCfKPr/uHGARtPlJDkEmODUqJZIh/iEFcHdCEH6AHMS3b
Anr2f8Ug+t9My7T4J5/X4No6ChLwGF3yr//b9v9mu7pLlg2jWc80EZf8d7JnLHdhNf071seigzQt
D/ab6aJA+Q8pHyrJ/DxoGRe7XfVJsra78WnFXOnTW6EiI5mTKLbcrqO95DZhHwXtPanS3nX5k47a
b93asDxH79mG2rV1i8An02oOHSvZalGfn2AqJRu+rA5Jo0pfprpdl72V71glLLojZscyYxpblzqS
afPYnnQw9jSORJi5FomBo1le/nwodNpLqA1FOMVqpF5gcmOhyTxmBgpBhONLS37NAvEL6cvnVFnl
NYbmoKZSXcgGJWYgoHbO0rscr8ghhjQ5zzDDnJgwiGIEFtGjOvZFVG2aQCMjQXk/sk6wZ9dNsLIp
nG9TS0SmIzCfN12O03gatW3cRuZZiJ5Jml16p9K/AMsEahWXxrPbZqBvtbYI62V08OeDO0R/ffbP
v9NnSV/jz5+b3sCA3DE1C+zJWTXEAa2EJPXdacdPB/UGiEbw8VpfFhdJ5gNO3ohwChoaur6NdDLZ
3XFRTsJRjmJ5SQKaGcYyHo5wWxBZ5Z3qgmuAmiIo9nrXl5RvtBeD1m5Pnki0hw5xWptitPcHU9/9
0QbXNMjU0O4s+gEy1wQqHmZ5syCM2pgMpGwEN8cLSGKeij2SiMskguWU1uwoClGRfCYs9GE21D4V
dgB4069+OhqIB9HIYFUmHJXrwPjUZlADhTW+IhSCFuIyk+K0m9I3iEiaQGGAx1Pi+2Dz1NOX/8Pe
me3IjWTZ9lf6B5ggjTNw0Q8+zx4eIUVIeiE00jjPNJJf38sis25m1kUP1c+3UHCklFJkhA/ksbP3
Xrs122cidMgWRpBvjFnF5DdgcAUWFZXODO4p8wvtVNScT5cUoONuKWrYZTLKNzNFp2m9oezEOtmZ
/z0g+n8WrTU8uUOmoCcUNIs2rEnsSf0gPE9pAovYDg4CfhNgYnlxRyq7V4xIpyYL+ztX7q0VOQkJ
at9F1Ev7fZOMamUt/VtS28Y+moe3QjJPJJ3C8x/kZ+FXe9Vm1d5u/RfR9idJOgBMmt5wltyJB8f5
amqmW5hnelePI+EwtubJSsAigPmQ5xL9MCxD8wJtvNr4RenxE47UkUx89NDgRZONuzzwin3D2fOF
r/oUlq39EIH/ii1dHUbJ3WtgNt7HCUHk2XAdBl+6JxJV0NOaes8YqZbX2JvPHSQgYkX+THEKvqpq
Nn/kBdWe/fwhcAERWqHhnchnOSOb9wKnNYc29OhI9BuWVWOUnMOhpLCifY4jwX1T5NfcTslGBC4O
c1rD2YGyVm7a4CgKi5Ae2tQ2hN6xTewuRIPSRu02JrmYEUtLzZfe8tp94VQUDgmCN9ECA3nAyr1B
S032gG39OWmeGnitbio4lqL1UkTkEfTzCw4p1Oh6AYpjViLmxyjjHEWMVyUHxjJOVSFXSjoSEYBO
efzSNw0vURQt24rg4tX1AQSy1H1blCyuCzxzzoTFtK9ZyQPkGv2XzugeUn5dDFoCeNrDg1E32iDN
htimAWHd0ERNlXJ9H+rpJbKYIvPGenPDbtzH8/KhI9V3CK0j2ixdhDVb4gBE7WqYjOy55AQWp0P6
YVguXrFYXPAcVM/e5SenyVe6GWew1M33MtQSCQBuNCsayc2OBSWDTa4M4xDobhne19kl6YmdEqC9
FHr1sSxpty07ziFpzaF90hj/SFXzzhRe9LQ08M5lxTdpqmG44K4aL3zmORs2QbAvlFk/OcFyISOz
lcWYfS77Ao0/g0zjantgJteDJ7+Tv84/Ipo360wW6atqXPZgHTaqlPYGNXdvknT7gZE+3gKPp0kj
jraWgB1tFefGfqkKzq5LV32eWrxnOS1/YAdrmHxjz40LuWEuUq6RQJBBBUNRQUKjH77eAR7wwP+O
Iv4ajMTL8GmQUqOGORhIuAVNSoyQzHf4OShRsGjigETYzpt0IO3hp9WTSvoP0umNKyHKNySWYjdK
mqOT3DhHCVmULrazU+uGT9JyY6iS1ke4JuUWPcXaByYBOpNNMRiidY8B6SkLf7mFnexaia6QIO0Q
WpoAnozmnvVPSzunb104+44c6Dn51OOPQLMRUw77j8ah4kItJqRzFjWDTR9y0irvJYaL/QRhdU2X
wsoIiAY7c/kTTgfYDRtGWAqyGkp3s6HZrdkJRMCJzt311CfFqUaOHbPky5RgV5pbVkXCAlkH9UCi
VxgOwm9VcEjCnlIx7XDDzKh9rvidKb7IxghpFAHA08aawsMekEXX9CF2o2xXiXNvJ7DuamiOfRR/
UnQWoWWyttFkn6C447D3jvFUH+rWLnYm8bi+yY6m2b0HoQo3/4X44DdDeO8Hbnh+nxGjX1ZuhWc8
6IvmAidtbc7tVYTpr9pE7MLy8GtxRLqdZgNfGYf9zqaheez858K0XsfY+F7SL4Xgr/UqpNmuAGFU
lstHrxgPwD7oVu/hVDq8kvST0/kR197ZizAwOgOsJBZC+/d3SCHDqycJhFoBe3y7a1peIlmuU6e3
OfM4ywHaZO7bJ6f77sNf8HPO3Y3HLcJ3po9tzpBjEEYhX9aBVBifknZ4CXt33DgRlx+7w0PbGum5
QsfguRNi60ZfOGpJatdIEWTJ3QwQ48p3GlQ5n/ioJ1zI3IRTojjOLVfP2UJzCPrF2nt9+FKMvD4y
DWeiJsN+Ykt1zBMSW7hPsoBXs56sh5NY1Rb1hCQZyqzpE7kzag9DWMSX62yWxZFKv2V58cunvkdq
Os6wSNJpi8N4hdTSA7SMnXYC1wLGBP4A9+sJXQL7M2sjcTPmqt4tffisooIgsex1TovdS+3dq2Ba
jl1f7c2asg4XAlf/nqP53n1TyLHHWfCxtOzkVIKY4uzeVIwIy16WfEWK6U6ug414ZFfWC0nxjccc
4RkDKSLWSa7Rg6opWDQr761lY7wGBrJtwGOGtUsqgjIdxk7wYvmMFuzF0ROiA5zylg9aZFAnv/TF
tJGV+zz7NFzMNrshLEpwah30soawwVpE9rSaeNezRff3bqA+OpTeEEAmsJkMv/yMjAHsK1gN4Rs2
hYFXAR+Tj+RPDrjQUQcWJx5fLR2aG4wjAhmqNvfCgD/q13crTvFqRwqXad269/emUq46ztYAzwwG
SRqQwjBVhsW5g0Les1JYOXP1nUgnyujm/cOZxE4PtF+94P+Amp7ozErafZd+y02sYJ+DSzDbKpf4
+KJb7Ie0OZgGlx7I/8+dabzkFm8h4I9Iqg0TlB2ThBzrXV/10C+n4WD36lwK5W7IcXZISOBpA5rQ
rOJJ2OWPmY4lvnuEFTdFnHz/lKn6EhNvJRa5al6TYflBiZYG0y3N3uwBoFVMYfraU/afsNvg5Imf
BRcJx+kJr7bxvY7TTzHKLhgJUiuDsmAoGR9JlpJkF9FPiq0/aksid37C//DgEdxSVJpCDm/K63e8
775QNrEvWnhkkQcoNA6rr/R7VCc+WBgtjOe0ZgkjKgATfE4NxvJUt1gQ+DKfpS7IoOBCxMm1a5R/
nUnsrirdghFRhxHmw97S/Rh5TFNG5T5Ru+G+BO8dGrpNw9a9GjkFG4PLF4oTrNdUb9Rm1V5HLkO0
udPLAQRqAcNDV4enXK4wVUasJWU6DRwCn7TdCJYnsP5H3fhR6+6PUreAFLoPpHTupcU0YbB64dsi
eIdVg/Sd/EJNRgzWg16RSDeMhLprBPc+TTjjeFx0Dwnh55+KYpJeF0sp3VWS6vjruLylsqTjWNFn
glv44KaG9xiKeby6o/3MfF3tqftCFtGNKEx63BwpSal0W0rjzz6CvFtTerH1O/I1drhHNvB1z0ql
G1fSnu4VnxKWBcM4Dkv7NC7lGQOO+Vm68cpsGcANf1k2XYjthxo6inrxkzvw/WNJ44tnvA66ASbR
XTAuZOVNGLfNlr36M2XX+KTgVIH36l7eH5yWLgR85tPBRld4yXXrTGzSP8N2B/SerqRJKacxWLys
i7x+IC6Ut4KJb4u5Cxq+1nib6qNl+vC1nBTDX6YNgBicS+xu9Ck6GAMn7RDMtVew1a7BWfsHsart
VQ9bMk/AY/X0y6y0SQml1m6fA2n/VFSDa0dirb2Jsa1ditqv2GFcNAsKxSzYeJhRIpa2LstVAnhP
TpdCHNKArtI86LznHrT5N1gIxXHWNkntl7SqNY1B3T5TFUOzaL5nSVccq4g69TRAnbOL6WnGgJlo
JyY8NrAFeDOX8atp+pAmZMMQl7i4CocEGLEPRACKKsKoj6OPKOJwLG2jWNdFMzw7VjrtYMltm76n
FaUL0wd08x44Ev5R7mbhJXj3lGp3aRsPD+zqyQvXOF7MiBYsEXmnZMR+p9CZGVsXzhG9Jw+sASjc
SuUHAc957XLtaVI+6ubsvbkj9DfBt0NxAXgIz6agKfnisQus0nrdZfNNVeJo9mW+jZkeN8lCc3Uc
75elZtWGMhsXnnHA7kjHCY1fE1b7mXG6cVnnAw6LN8gk5IklSLcOOB+vOu6jQKodeDb70KMn6+rt
Y1lItVqGtqXgYSlOndUJxihwGAXwvovpDi/jaNBhF7B06K2WDnTHfsyJ6rdj5+77jmWeZ2IGUN2X
OsVF6TjUlI8qUSs4LfmqYXW1n5FQ8MTXXLBjTjVu1R4KSA5RMoNg9I+wblY5leVrjo7HeKGaMK00
PCIli4Btbu5rb8WTzD4lAHAwY4WMlgzdH6oXCABiB54OIJT4mXQgodfRhEGHFHxAHutS0ZhH3weB
PhuxB+99fIC1hhk3ttOr3/WMUU3zUnDPpGtI3lIdjDAaUbFhqL95CWScpjJo5ePYumJnhnuSeDhv
GmIWlQ5cBDp64eoQBg3xOygOMGJ0QGPSUY1ZhzbwuQMFm8q3XAXVxzb4xB6/3gUp7w9lodYpc55O
5SK6zYAF6XPA4XhFy6S8w0asdGyk0gEShUfE1ZGSwG2/eQzv66yH6mJibbsaznii28l/zM5zymJk
41vSPKajupGdX+6uhJ83w3ioWBHtA5I+FInxiWvNcrmFywDNC8XrbNRwHnIAem0W3NJF2FcRs+5w
exYHMaryuvTwJqvUf4R01/N8oSWxV+K2FzEHPioO+wSrieXAdCCgQ1In0pEdU4d3YjtEPdBxnpRg
D/GDvdRRH5wrxiZyrFfDrD/Hi//DSCbjGMK68XRQKNCRIYEkour2ZHsFZ7UwReHQASPbJ0fiVxg6
qHhvSRnTx7ZUwrkEdmEeK1JKmY4r0TiIoq4jTNCnZvRqDvZLe2l1zGlcHjZPxspyz3QGePjf+y+J
Dkb5JKR4tzwg/E5bbzKmnZU11a2PowK3GnC/Hjl/Hei4lSJ3lev8lQ5iNTqSRXAegAoprULHtd5/
RTpI7FuPLJcOdfke8a73f6K2jnqdAWFlYOXWRHXC3E8wzNURMV8/pPhOBsttH0oHyQYdKVOBBLQ7
kLaS5M0aHTwLdASNzYYgZ92jsNAWT/kDUbVAfM+VaNgOlIoYW1mZVE/N5inuCLn5Ou620IjL5G69
x+AUgTgHPfRU9Mc2yD8Y0vPQvWYTUB3AWqdefjH5L0AyOvtoL3eHaPdDBcgx9B5QeqADeUkqgo3v
FCgW7DZKlgZsB7qXCgXM11KY3VtgHGgbuw29T40RilncIp2VWkRLsDQtN9vqzD1rLuwaWm6rtPBm
cNLmxpguUFHkBT1+ieafND5CZk9Jh4eKQcEC2tR44OVmPqYBCYxTgtSyj0RAUniKqHpgXPHp7eSU
NBOY7cM6u4KiZC3cj/UmrIfs1sUkdqGqXWLfqFEUrX4byvTFdaz4mnSIGIE92Ih6XOrayfVfgU7a
ynh1neAeNtpKVKbmKUsSsYcJABe+gdE1ucNPxEuqsViqffOmt8mbphdb9SbfAt43yQ1/OzKQb6y4
vlo4NrkEs4OJYrxaeYyVhIv3ZuFusyo7gLDW4D73ufzgusuyLuuk3tjNeJBGG2GLyaxDw9hRVR3U
5QoKZqYloqWja2qieo8oM7QCF9QxP0U3vYxeE51SEFNnrmY+y+LMWnt97mwJBFiHLiWXYAc1oXsX
hd1sm/nJT8SzCSMTMy2Iv0xD86LUoFdMdQ19GzmEppx5KqxscpMOFbMJrRbdnj19e0qymE+b6d7G
SMkNTowfDW435siChrCg+R4Zu6Vw8gN0B8R6ZR9Nx9mS1ShPYRTA62rmzSLhLLpTLw6YpERl+V9n
hqd5YG8esnoMW2ui4DmlBIWjlUgZ5UEg7oIl4fhslrz1F7muK0gtSZmoC03BSjvZPptDkmH30P4z
/eDKEINxB6HAGBKyBPyFvTSms1k69iHJPGf/rsX8//Tyf5dehjaEyPOfy1ac4eq2qslXVmOX/VW8
+v1v/iFceb+FjmmGfoBAZPtU4/xDuLIF/8YSpikYoRzfc1Gn/tEYRFQ5tBz9l3SEmfjzn8KV/xt/
1kMec1CvINr9q8LV/9MZhPiFBhaYFt8eTJx/qlyPCiuw6sbBhoNCfKLzILgATPiA5yM5OMr2L++/
RUoouFgsC6HjWJIzKqLHrsEaV43cec1KGrdWiOg2xc9+a7GdE/vUT29td21auS81E8MeuWK5S4gx
PWMVGvo3I+qoaY2AZpdL9ZyQJAQ/wp4SkaQ2QUdanCCiFh92C19hnZWH9wN142mCocQGJmvWflWa
yW1pfHVi24GJkjfsm6EepMA/ZRJRKKxPsJMdDatw+ZFRVss1f9omRvLNz4kEjx2jXocz+zhj32Dt
fDHTUwWOBUXFpYkvX66FgVgibZaKirluqQmYJDmHD6wr0z7oXkLTegZiy4d3MZdDLbKJuwNpBQ0z
zgb40kuFf0I6ZMVn1nt7e2ivLOfF7ztTaWHEptjt10StMxPdAug4W6WVotSvAjPEfQbSN+QGxyJ8
G5sQJwWLtC0l2aQGpvCnTGVwpiViTlhUBKw7DqiQ5uB+cj08w/m+gAtoWLKi2J3/Zs751HQDjUJh
GzCz1KialJE8Dz870ExWXv2WdM02shDZJU0Q5EgHcP5sQBbjwKD/RSQcnhH6+q0JxYvNwaZIYYvU
8C22nEiPKRxddhOK/UDR/aQ540BVA0Wyjc8RDz7mgkmwKAXOQqAReL04CHPK8FlBrxJknDGMtnPq
nVibdNwlQDzxTzu1JFxAF6Vgfw2vHiRoFSJvSHKWmpXJgs09jdUHOzQUo2j/RfTOZ8pRD3PF8N7M
3VGJlCNHD9ZQuOz9mI922cC+DiUz3aVEKti1yb1tEJQxkl8tNins3qxATNK+ELofDTP/OsPJfWTZ
OodUHLnG25iTTI2yej33fHv6+GFEy72YaN716lNoi4c3sSeP2wPPf7vixMfxBnzbmkaweD3xeUO+
HfJ1HA9qS0Sq0BNlvqsJSTWLl3H4pHcx63HUuCbHZLtmHBISZ30y0t1eNuB2y12HgYHzCTvuKlqu
pR9Sbiti1pqkcw8etjk8S6wcdAgQ0uHaWtJkD9XGFDx/wEmB8NHBASnga6BbOWI/fut+ZXk3XbsW
5NBs0d/h6yYPoTs9hG73CKfwc4EcTLEyzR+lfqBCJlgvNla50GsEWQW6QiLdGrJAJd75FrapvI0J
keh2kZKakRGuwDowzJbyVSo6NRDWWmS4n3Q/CYIVqlpCZ0nXUecUcXkCfU2jiau7TWzdcjLrvhMY
Xc/W7A8H1xq6fbXQitJRj2KWjPzVzyZmgxs1TrrpaoGvUHeqAJ0Vq1hUr6x2rm3i92vmtluom1ig
F5zgcA6nNDdfCX89pWba4p1CGa+jCU82iC66cIJLMtsvCalBGl8W3f1SWCqho3O407AAf8Yb/Ke5
UpyNdGuM49Afw4ddrg3dKSN1u0wGPG/V2QXuQ6pnqFeMkY1oo0nGX5lup2FqKA+zT7KBdf6+jkzz
Yygvlj/Wp0K323A3unrU3ZgmvTexbsAxE46GuJU9ViNchGOFFBZnc7hj7utXSRE7pHb5qFGSYAt3
vttNlKyNOTYPflmRcCo2tPcwb6wxIjj7qCHp3zALqx7waywI/QmOWkhY9nWOXXFgB31ux8K8TQmc
SzNp7pjWUOcJGOxtL38x3AR7vD0+cSjlUhKQF3ddYyeaXj2MJDqTLJ4us0bZlhpqGzvIswADxQZH
Z33P5+6bUQLBTTQON9B03PeH3AGWOwiwuX/+ntEB1U3FT8MpBSIOIRTWaNjpfcwQ92TmUzlzrDo1
s5Gc25Be0FLW/jOhS6UxvqEG+lJc8XN5Dw6B+i1g/maI5Pu54OleJbhXN0LDgQONCVbYZ4FzgQ7O
wOiuFQQu/EfhHUExf3p/kAq3JpUXYJY91kgmjmteHODEwwpZvn2KYRb3HZdAdJz10Pc55Dx2tm3y
pWL1CTcwxyaGS4QQFhH6zgCp5LTeyczMfg+T40Y7UHdp9ael1SDlWiOVIw1X9jRmWRs0w3xvavyy
p0HMDtiSdYPn/koA5psVcZWpwTY38JtZxspz5uRbsvb3CQ+JjW+v9obHYBO3hAC91IP5Y4AJXczA
ocUwdatmGKZLz+IH13kTbmyNk+41WNqEML1Amu4wK89D6hyx9nFUW8bTrLHUnse9IcCxvl6I6GBw
s3gCstk/0u1FLIUlK4sLINfQrheNvR41ADuyv4waiO1oNPYCIztoqvbEHSHiNGwHZ8VZz5L3Tj8Q
opH3mJpfV38GyHDa16HrxD2npMRAQ3C8hlULiTSWvOWp561V1AhzsugfJPiyPd+gBRjv4arpR+nm
LyGD9t6SXnHKxn6TJqz1nIEwsjYaWxyiz+97N49P72zH1i7q6UjIK/TTMeu+enxGsFOQ1rARP5Nx
WGVC96aRcezzojtAxGN7VwFCqgNlolzJe5gLybFxeKRGQ4UN1adz2t7YJ90L8IyrqIcolywpY1Xw
ECH2Oqq2kI7+eKD+jVNQE8DfcMgV4feRXzlYkjJhaRZOJ4FjH6xDhvtlSMKzK+yzXWKBI9UdskvM
n31Wmrt6mZN9sYTpdm5DZkC//uPh/ZdVgxU4QwpUe47t37MOP89o3p2c/CRwuc+UjtkkEsPM3oQL
4aRJQNYNaruBbDaNGyBTy2Yq9SEx48SPT6BJ2Oytiqmk+dRti23vUhMSG2rj9LE82NnzmKNoOOZM
2BBJHAMhx+eOmllII0V+1LUY66rNXvFeo9wtBUxHe9OP6BOjY52yOcX9BE3/aAxBsLVnRwA5D9ai
r9PLUhXjVkgWrAu7bA5nwt9n/vwtS1XEWncKDwF8Ky9uVpDscPyX3x1JQGmoTWCLc7D3xQHlRKAV
0Up8iEaSPqIioa1iLnQMWfMxzOrg7OuHLLl1abxlDCR/P9FE1ejtfOha+WWU6uzZExUovsKGRSNx
yOf87bNF/ENG80jOphlPUI1f3ejRm2rez8Cq90ET7NmnxLey91ocSMGrB9r/BA3hbkkKbEu3+lal
BoFKLNskBnF0R1msLkMjQjoeo4q8QAgarCGBayTtF5Im7B9y6+uieuzqFdjuSS3VW+k7bFEta+A1
55cCFvKqRhUqYpKObWKkj6EHWki6l5+ctTTjYFIgn7nGI7J740EDl9jaPgG5998jUlYffU8V7MbL
tcPF+FXDAEeTJXZPwbjPZvclHAv/2swBJaKOxdKsAV5JMNY55p33DUvXzLk9fMEH0z1VY/Y8DY53
wvydAg+aGkYPqRMS04WYFJdt5eGmwFiVBq330mBiDUXFlNhAp+0hYgAc77y7rNr4JS0MeOrJ/KnL
3WBv5G5EAi70qM8L8GRxx+DdOt2rnHtp5pYKZav/FNr0KPG0ZevJn9xr2VcNjljxRAb48yBNcPJ+
8GlIZXWQS8JekN3wQlxwiw7aUhCgJOKr8SkraDDwbPNcKwTiIisnHRVDeE2ShjsZc23px5spNuSb
F/c8S/RdbTrDRccr1C1tuYpVof21LzIfVYGsekTV286HaUjapv7jIdS/TBpMXhUshM1QGIz0fKD5
tsmejI+U8Wlr+bgGuthH2RHsE3NHwUfjYe5MDPqGwXg5BN9KL0y/Lea3gsL0XQAcCHCg7QOrZdMT
C7rem/jJsarkI709U5yAvspStA0fc0BlDb+4Dh18dzgUBFI0qcPeW9jmkJamApSRoV5wTR1aN29O
wyjkZRnJiNnFAongVuHKuxK3/OlV2LHGmJJyGrY10AGWixrZ1w3o7IR8843wkmJXgETHPpGHVzn5
hHlsIB3ziAhdRA1cKgPUI2rxkZVPuAmScjyz63RIL22IYKmDKNzx2k3WZiqIjHMpWPN2S3o6Cuwx
k4gL/rMspECOLuIbcSr8LHPwJR4yZx/z3yXiTidGDm84alH7XUCLDODPM6p4K8kIueMEbrxaLjaM
3o3PmQBrnu+zGcrClQjymZ4iHhYm/MqA8d+5+Q86T0b8kBzDzSApqPXsjfOAWR8E9F3mkqTEyLk8
l9wLwliFD2IWULDHnRCK5fJsjauUXpfzMESSEJU8EHO5SudcB8t8oX2M10k9PPFTJt58aHNrl0Vh
fJxZ8O5GgQNhmYqthXa6ZAauuLo/U8qxdtgCwOxXw8vQ5sMmrUbvlhqseJV4oj9DgrKq5K2yhL8h
XgAGaXENqBlkQjKhDEp+DGJtXrUrQudz4muqoNGZj5bBmxtk/gSwLz0sFC1caXehoXcQn7zYMgA1
IkeGufnWefYZ+PjdWmz7OCfzDYJ/TQ+YCLZPRixpHy3HD21qXESI5a43NC0h8CjwBKc4+x1e3Kj5
EASJvxqGoMFiYtIV5aXzJhPzLVUtLXouoYI0d/FPkupIpecespy8VkeAfGOHOokiyCJ4Le7+zrmY
uCNi/Ppn6RxQGOTG8Rm7p5gVNBlThR8m/2jjk9g1w4x4ydmvk+7zFBJmZdPooBcZ67Zern4AZNuv
pufeKQ/mxM3a477IMp4xn7alGJzKEfRMmXHDW0Ii30vqk3rjY6TErqSRYg1ErD3UNczFybm3yCIX
eFUzCPo5pn3cwq9qcn/zsHDR9VhsqOQ81j22KjPS+LSJPcAkkCHUSZU6K/yNROCXcqmjVSPdrVX0
ICURece6AyGR6uazbCT0RAGwOWHcGA3rl1dR0meTYXTLaTnldcn+pAJrMtnxySY6SuUUU1FkLMe2
Eu1m8XLr5ogfI4yhc0riKElldGD2Av7s9Zss6n4iU7OIGI2joZrlRnp4HZd5t4uRW5I6I2/m0WDg
8JSUkWourrVwJsn8V2F11MklJkSBoCdzV6zjuY0PfUi0E/QIvZAx574DDk/0GHpZEDna6hJDBbcV
R0rZutxMuQce0fQREHx6FSWrMmCiX1qfWy+ae2yVn1g1LJ/9pX0A5xh8le8SuyQiHicj+YbIvXn5
QFGDh4ugNvx0V0txzyZ6IXvRfrBYAZy6PtwI2iAshztlMaTPmbCNa4kaXHSW8VQnjfGU60xsYcyX
PqvcMxHhryIajH3MjhEE0Lx8SYwTt0ZUfuwhoAQc4JlRdoBQJU5ty6w6zlA6HIuebkE5x9AMPb44
kNAgwq+whowzHuLm0UTGxUyc8zg3OXlD+cdDDyw+kw1rArK3mxR0YVE18lTMOUccrJzBWUKrGTu4
8nbgXSenW+cDV3PHTz4EGM4AbChsvfQnOQuvolUdCzyTcaH6C01zDLZTDZAX5HoysctaZJm+5gVN
rhjxSeOluN0zeEctjU5VbtMzJ7/wxA4njP/bmYTAqg1B1vmUjJac2Gb4afGCR51hC4tGlOwcynPx
XCakxKWxbakIvlZz3K+DmbuG2Zvh6c8HYfOcgLs4AJn+Udg+BHQa0rbQnkVuRPsBNM16Ft58zDiI
kVzsmxPpwfhszPKYpO0GC/68okPOh3KNFG9H9zYohuOccegtO/gKcI1uVV/+MqjGXicdUWht7xVy
uaqp8rSnKOQ8jKZIC3168wzUQUa7az8tbLy8eG8sdF0s88wg407jTfW1c7ZMDykJCELok8eOZnO7
JNbeRkd3/PIGO96+N6SY+RFiY++0PiwHrCPwuY2U9So+aLvioxz2QcP0anMr7jnHL4a9a3Hz7tg4
9g+z7nfKm9JNEPF2hoGvbgPve+7jxlXIcm+iMJ+ipVpLQGZVwukxczcufwPazmdsVAN2W6oPG1Hn
l0HCLrPa6ZLwLiE8FTIUYCzZKOXLY+3HD+ofKR8Oap9RGxy0r9kQdSibbdwE1ErwuQ9cTz6MjDxa
VIGw40l4GobS1DeCj7z2vyDsNPvMdpurJ5qEq4DFeBTb1v39oRm8lutMcHGgYZ/p6KPksek+5pY1
bxPRFvsOPA3eGxgyEhTg1lXZcB6y6F5IrHAIYT8HLMV4q0VzsloAQ+//9P5gFEW8Nak1W3lWzg5L
YcSNVSM2aZ6RcZLOpsaSNTvjR2tKms/UF5f83CbR7Zzqitb4WCSR5MgNRWTTOqw5HewD62Bhjmy1
bayzwRvFOvadGd0TdEB1KAPey77BEi4Nbdyd3F7do5VTJBe3BRftxqXSg+th0k3uVni0ZInYF5xI
MK1ni+MSVomqq6cGNH6F/cPxaWCIspBoadsvrDtS9UhioWeyvHyLiUqtkmheuU1S3qUZqktpA5QD
NNVvPAye57FBlByHIT/6GYBfluu8mEnknI2AwyGalUa8GB97ZctbPpSA3zhG/+vi1Yeq4P//Rwte
36t6bpNY9u9Znz9/dU2+t1VHXOJ/96f+9qW7f3//IvHPavO1//q3X2xLjDnzY/jZzs8/uyH//dv4
40/+T//l/yx3ReeMCAVRqP9cv9KxqxI/d5f8Vbv6v3/xd/lK+L+5jg81l0ArOpHr8yX/yF05v4Ug
cMOQinD7Xab6U74KfvNNxweqAS7CN8Ht/lW+8gXOapPzG8XI/xqF19ba1F9DV07IfI4WZlk2FjZH
x8z+yuAdLSOn6RlXjbdM0arIm18OUWY5+6xI/E9YkT5lnfUUzN5tJgo8ljYfI9ZcaXvQHZGRLdcN
ftxDNcChpwGEArpKZff3ByfwsrtnVpDdu3QtZPE6q+UpSMZnRF/9GcxOTjd+8DI8EZb/xAEVH0/F
Cg8b/Xi2Y0IcnpffOUMQ4rEFYM+h/vKXl+vp95/z38qheKqSsu/IrP2zdKd/fIuYiW3yFUxfs5b/
+uMvFs0AlTVVm2Ccz9Jrfoy0mNPM+3Uma9ATKBDlHhsy5ZAF42Y0Z79sFKuwARMRfU6maG+0hnnk
BcRvGoenvE/L57hK7J03kjSKRn/aVn7T7kB2bVkasJOjfmXVjmGPeHHK7OxnUAqA9zlCVzPLhEsE
MRDHBW1pL2CnuAh/0K2B0F/iaBPZ5iXyaIz7r58F+5/LpvWzICzLCh3Bu4pWt78/C5IStsyn4WAz
iKVbt7RMIe7fhli8FvX0vY4qYkX1ZgxTmrUgAz69P+RBw8geIL37OpKWx9YXRjl7480kiCoys5L8
EZtP7FTmwfJ+mFb2mMcOx9vArK4Uw3eISWRdKetY5D3rRhaiWC3Lbe3x9ni4BUWtuVie/usf1vr9
Rf37e55qJP5HtTZxdtwbf/9xfVpP2kUVTPGKXlTB3hk4D3KD4xYYP0qwu2NPkw1oNafeeX1/Ise/
lakuYzFWzbRsOwLtzhDdaSa4Fb06pHZ29NWE0ZbmQ7e7Ld1x8ouP+pfGkJ0X2eyjGLPTjIHS7Q9K
toeQ8pg6pXd4Jgkjn1WNHXJJT0Oa36x0vogkgIW3bC3WM1N2iaeUOxUGQgtKBSv8yt4NCkezZZ9j
YZ1HZV1AjK4nw7xWtbXrSrGugBi5VsP6AFdYxHYCl/dEF7FVp0/jlP4Hc2e2JDdzbtcnggJzArc1
z1VdPbJvED0CiXlOAE/vBfrEkS2HHVbYF0chdlC/fpLVLFTmN+y99iUmHSd0G3LP25sp2ruUxkMf
5x92WjMc6zctBUFHLixMtTKFHFMN3MVEAnQhEZswhi9NjUFbk1fUgSuSwbd6N/wxa+PuK6SBUL/0
kGxkfdzIhE1U8syVvkLpshyY0g0q31oqvldEJCORRv2VnJxwwDCADMTr14kDFIkGYkxdqoZ8OZbB
2hy8P4Uerl0JSq8DN9lVezXzdlT81tghxXH70KNZUU2yAv21r81gi9h0R4wFSW9fmpUAnUrWEXOG
rN0Z5BGLQG2ticzEtjgEcbYlwnQf6O5+Xr81ZXwUgzhMYOMibx/XLZIownHNaBeysnA77RBh3DdJ
3C3iN1BKB6tF2aehpFmqaRd7wSMcwO1gZc+mOWhsf3rBCHcftsiToI08T1WMypPA2YrMv97ijzRz
85kcifgUlX6IIlZ6gH9I0BkHwI2sbpH0r9VynA1PWl3tjTqC5Wsa36X1ZTsmgnO7eoOaTs7SQ2G1
/THLnDdSj7C5h9Wjpdknt2u3hqweJ0t7lcTZ8yL3SNDWRV50zNZpjKfibGflR6P3uwlUEXTBc1bW
KzJHV75yKnCD/mfXuasRI80ibMSitCDtKusi4N5Cl5yuNTAMO6D0wzEPyGoFpugUB+6DMtRj7f/2
SX9J5jnSEOm/vUyeqrVDK0crnb0T0MXj7n1op6bSvhl2vE2gcuap42AWq7L3gZJF7Ng+Ka2Tl8zT
ngASroKKIO26vCZV+kGk+73I9i3mpXXr9qSwzWqixvgacKAt3J4XXcn4xE7RD4ZLbdAs89qJLbwo
oW6Nq98igoX6+NKr8tHspk/yAG9a3HyUb0KObC21LeUAhj6Z/bhB+wTp6jToeF0y+9iV4c4I06Pt
Ie+m5BfOs8LCH7SIM9Vj6WmAvr2bXcEvQO7VaCMiyPTokEBiuFsSwJDF9g+Ta10TjGuuFZMcN5ya
CMhM91ijbKq6EHLsdArqaQss9B6da1fdzQxjlK6Fc2LL8Ei7/xZw6e66Dn+SCVA7r2wIXFCvUQ9q
lrcuB1hqZbXyxdYicSZl3sfo4Tz3CEjYtoNw2TRPG3gbWwXTrFaAwCc8USy6Cbi+6ezX20TS88LI
N/rdzPsr9V8D4kkWgithf/2VB8Q05ukAHi7cFEa7i5mIEhlBp8IC5VP2I5r+dhPb45Jd8Noq2s2Y
TzjjQgh/z65gcWetWdcQqmecdELZrNx49RJ2HPGzC7uVrNiF53aAoiiFrcUqQckpPoAgrwfGNIwe
Vw1bqhTT99iMOzfzr3ChxWNJbJxpOfxgDA3d35En/FLQY/td7GZMx4hiQV/QoBRBdDyq98AdGaGW
qwqDQdR2O+LgmAMZF8f/sCfWfY9BewroJCOWAI2vHpxAPvRGzKJV7VJx120TskiAmSPxZk/gtozS
rcy6jaclG0NnotW/xSmtKW/9EBPzGsPTtarNbACp8LXk5Afnzql2GRPWO4fqkrCPeBPxoS898xbz
w3LdW+B4t5T5/qK31yZtzMKPi9ObS+MHq+bWVvUhqaP3uIp2bSnJb5fLrrMhOpSn0RpJVGmOjpbv
UysFxTFO+0CKU1F94/BdN6Vz8Mv00Pj+TiRyX+nuGZ34yXmLbuApLwhoLgHxHxDKln1mPXjReB9K
86MiOoilzmpInZdpNF6lrr2HQ3oLm2m9t6R4K8bkQmbWNu2aDWXFhjRvDh4CW43wkDv1a8ECK9oY
XDnxrjWiRV88SIFsYu3LLf+Un/TWhT1vsOuNhVtt9Pw2if3kfQQcSHm4tdu7SEgSP4f+8bPw17I6
4XQ20CfKncddHZ5s9TTlHNq7qEXutyuNl4AjxbrWwT2sXuP4iyDMhcOPNvvqhpvUNwhO4HRFhyKj
aLFvZrav1aEnaTZbF829dj8n+z7ZX924Hsonw/odSwTt9S2OP+oBc8JueKNCmrI/SX4Z1KNv31ux
C4ttJLdl/yb8bWbMAXGad9Da/Qwwqma/6Fkf39XsYOQbyv80JnL09sUyX7v6MbWBt0EgarVv4qQ5
zr4ddpOh+k6qg67mlzva/Pcnrb7a8ivJ/phTuy7Mb8++Gzy2sBSwfFVUpZsqPMnsYYpJoX2quz/9
+GbLp4gDJTblAhgDW6UfwzhNCZqJGYs0SysjNFmQSlObjKgXvvleYqBA5hA/NeXB1o4CYJR4MO1z
C9cov6Gu5qVl/G74kSAwBdmv3sORqfeh1C6ZYJ+FS4vom1XDD1AyC7PB89KSnlistPxqaqfQODTT
Z9egmfgj1AHPx6LhiNDzFy3grTimARDpiz5ymyJzwWBBYvhFI5rC/MWKtGinRzN9HYPL5G15saLF
Mnox/HCR47u0vB/peYcU6ahZfQYwUgLbWboobD2sGliD4LIsAszFVY2zOYLte5vfXh5vLBxR+A6H
HlyjWoQY54hYpL7Tp31pfzneuYpfjXrPK1P+sauPpbblmem6lzD/br2PqSYHTb3qNgdEfkVtZmun
ujsX3Y1ErviH5UIaf7fDWahd5m+0eCvjq9btI+seepcM7S2h7Y7APPklmIFWDlcJDdVnIo6tcQuq
iz2tR+tQRmtRcYI/FYj4ivbH8X6t7qnM7kH/EhXPE/mWwXdKIJ3/LQ1rwWfAg88jgjvyIMJgPzIH
fh9u16BauuMn0dxDe53MTeosgmxJZATeMc985kMzxUerfzK6c2PuQNGlPtKd5q5GMqOZZr1Hzikj
bxlNc7se0k3qX938xfZwcL2ExgfYZ24HNl50Dnl6KbsrNv5Fi3ve8K52RzsGfWJAAsHArRWzTTpZ
GAzB7OynN8LFfE7w4tkZ4LEeb35xHjnrNfUq+w/hfmbNp9R31Xy5XTSOv+DFjyjHkBRC/yFx85wO
m8j9BpTsmz/kyrjisePxGhCEmB4qBB11mLFM5beTfvYK4Vy5cvF3ZuWrGZy0ZktJJOnRPOuqhRAw
gqOIbp598N1dG1z7dt/VsAKPonloEeK4F7d+ztKbaF5jlAm+A5K+HhaG/9QktwTRnHMNki0/STkY
jWZf5L8BrOzKe2P07spz5Rv0zhsICaM8R+5PlR40+ay7x1i/JdptNJ9G0v264maGw8KPnnnrsdzj
N3yYSQJm+VKZT3Z4rjsO2XTDaGtsTjyrrjrNT0T461swpt7d5KnrAPfnnybuN9DqBO6ohQ7MAXLL
qfR/muY2hN5CL16y/rngEvD8x9G/lPF7M50tYlqN17R6nz9gUXPVM4i0BuYj4zfi04CCYXSfEv25
DnN8D4+hdbDNM17wqb803mlgx2Y+yo5hXXD3i0OW3PzxFKPY6V7BGGmEl+GkMjBH2+aRqMrA2BvB
FexqMPHbzcEtl77aedL2lm2njJW060cCuKmEg8JdJXh6QJY7L3psvNW6QQJvYdzGyeLu9d5wCB1C
UyKxAAOzYC8ULoaYQx7DtkbYcx59akn1NaYJ6TzWlzE2P4JKc+X3b0kraJUQ+jNRpYEgEZM4AK4w
qZOJQ3k8dM0LLhla3xBebxuiEvAIOhrDFMgt1jvLd3meWdWt4wx1f5udDbO0VtgSmEiEhoPLesM7
UmmJQEEbI30hq1A3h2FtwehKqjKnhivOwmK7VGAbgxUeNGuncX7j6BZ5KD1TOE8Zrl8mvhvUSBYB
YbN+0y7gXdh5gVk8ppWLCfTgw5fh0y72FPpk/+GVJJZ3q3XVzSXbLFbE/UH5pbYmrDCpgY17Edp+
i2z0NooWpY1MzGRXD7cuWcfm1G0wuR1S0mi2CFduEzBtJtH5idhMb0+8IQlIOEOQ/9o6OROoLbtl
Ozo5jQehErnc8ZdBOFmHiMyfQW+maDZtx4FoShqocvJ/2ha5gEOgS2GK4RgTGUp8HUsPXFcyQ6Cp
u+HKsaORz/B96K1jpsP4YPFlz3v5k00R5UBFpRqkSx9KDj6E6wtBH3bEmXgNUFV6uYfxsUGg641s
/bqkWndx/KezPDzZ/YeGzGtVM4VaOGhzqDaKo5dg+S9QbJrz+w3Me+/NwM+SOKulqmxy5L5FFSyR
WvIuFTTDFfG9miv3Kga1g4l6XNYVxsIuyB8HZujYP0fuBzQkiqHTYjTmwHJJAafUSNa0+K09L997
+TeUPx3LaMmeuNfBsccxyXGqBKlW59TOGBv5bNTm5q0bzRck0Qg3++mtw/YbGcW9UnV5N3i+2fD4
63pWm3TNF6JTsZVJc4Sx2qAT5oa36Tl74rsApmiHriO+JoJ6sUJ++0R8cNDUb5OvMP1E5jYz/6qN
rVXkuXAxGoQeLgTqMRdq36t4o6rW23a6/ImHENeKSJ8l4kV3SMim8kFa5EnKR6tnCxZpOhtTy1wQ
lWeu9Z4olyHR2Phr6X1gnLbUejlBb/K7O3s3DiI1vWTJdoq4kMOmvQrAtNbYpMzgAlPbiUa846Zf
5K5pHpQfqT0PdBUN7hoo3Z9p3qKbIx2t82F03UoVPftr/SiD4R7m0xEw6MWOu3jTpx+tNUdvd+By
+LyuWxwnp8rOmBad/CyQ5zbu6UVIw1EaxEFWPavB5jPZ833zr6Efbee3W01HnO2/qVMOa5veaV+O
XxUBBXjy7GlRi0Ftevw3lGAJdN5xyfNDtmusr20vPlv6cCdzEoeTztFrEXcROSzBHOPbD8B6cNyn
OLsW6cBvYHd7Umta2N8MItOrQC2uYoMdWvHaDAhcQotiAR/iRUbpoVKw/WMUd1HfPeEofdIyeR5y
zvg0eRm68F222tkunL03KCrwHrmwKKAH+exyjcznYxFA/SudL1pJd5kZLPEzpBkQKfstC0FKBb1t
1sLUKZmzct3/lUjVU7oNSuutLtoW4SEKPtvmjqqObTmQBDqkf4LE2/8VEjgOabARiBVzcmB1xXiV
sVmAr25/2hC6NxrY+NwwOBjDsNwlgUbEzJjEmzAujMVExyRWhY6lqw+/7BxeRxqMK5y+SxIQyk2H
QbGuxV5YWruEsj+sUp+u1/IJkSAOgJywxN+2TnEcI/tujiheS4UAmAAeOp+xOid+xpWOjTKP8rOT
e58dcTizPIvyc2f61Tt9/yUS3TmMvAvnz8hSy6Cij7pD3qknx/1pJzIY6+HOxNDgTCIjqQvdj1gT
D5qTfSClVmsEgsSS+XW3zgaC7lMqWas3HznfxEVP/AsKTWcDgTMgu5KrrY0YKaaUduy8NsFofRUk
Z5+VrmlLKLwHMxoVMKnk2BVFcNODce+KKTl58xdojwe0yd+aRdZQ4hDXqeO5f0EGvMz1LzTY2tnN
y8e+4eUN8asa8+pBDiB+21RMa+KHgW65WXgzOTAXDt50I3cBaweYZxy28Ova4kiwYaMsbKKut01f
JSyKk3pphyPlQ5GkRxw0WN5wyfTWjCviG1067Fc2ogebiMTbI24Cn8uYyK8mteyF6DyDczN9yTDl
rvIGzYUyHQZvXqtZy96LHETrMWHWuoL0wcRui4xqrVdTccmsYpUK1c/4hgFNvc2mWK+sE+tiAaqk
zNd4XBgNvVk+p78WOGTNdcRntMMRaB29YgPUk8FkteZI9rDkiVeLJPT9oKAkazE4JUTAIWHTNscf
9hPT6R7cFHQiMxSTefDg37K6JLbI5ttzCVuSTua9WGUBYizMaXUyj7ljGSLslf6tDv4gnZc/PjQ5
5MBcp2wPKE26sjjadvvUjERjEWG2qpKpYsRhcF6U6TUy/PrQW91n1KcUw0nxx3Ts/FiZlIYGc7wz
2sKMdMMtclUCsHdhq0eXvz/Hh1wQYxV6u2oM72QpIlAvSc0KGocxw2S8OlOuIeJBcEcsKs2HZDMf
AO2hEA3hsWK6BmxabWo99zbCWSkHSf6IrHrhTl3OaVRPuE6YG9iGg3xKlDgxe+2KCUutSnJcDoX9
mMMLJdxX19eDJclQgOV3V+yXwPlbwLFVip4xCZ8nf6pvWF3EIpAB/Yiv4ufBJc1jMMZiB8gifjYy
3VywmEr3yjX2sEHdSzNqA5k26isEjnDxgsg+c+lCZJLXnO1u4WB4aIqhXhkuuYDD/ChhCwDKXsqL
k4SSionuPMsDfVtqyAzaPGQG1+JssnvosUC5dp20vivwFQKH5bmHyL2Lcv8KVoWCtwjitQDQRvyh
XMl0jn70TLkplU7d3drMb0LnJQ1MmBydI9Av2ILnloMa7i2htSiTzm7Qw9cS9Cph8RTq/vA4wuzz
MhOKT1u8xgBVF5OGdKM2yrMMuFk0OPCAO5oyhLU2f0F/Gq2lXyumDcbvFJchKq/OJbNNuUdZ1BcW
/9YqTTzif0rbXHeRczZcbM88fW+u9dy1tr5tKhkif64x3RboqPT2mPMn7l1NFLtkSLpFk/IhL6OY
/AHVfRqJJnel66Q7qx+vBuLwVcaEeqNvbAjyfB4mhDuGvfZc/eCh3V7WedAs4rC5lO4lJGLadIvg
YEo+jaGtiB3Pd21RZ2SMPtUYiwirZlzIJb0V4WgfsX1Vh17T9i6BOPuoK5nOEZ66EqlO2DHMQDiv
eFzGEaqS40SYw8Gx5wl1VIwsB3YXwTZo7IatnnG11PMjkKcMKkl5QaWJIGGZka3kIXRt8j7bIDZm
IttFwSGKkayG8WOSx4tJfykKIiD8gzESZoWEgI90od4Vs9cuO/r11SkeYM7OUVYMPqxNk32Xtbnt
kQTIIVyFBR0jw+gBqiRVKF4xz/3jYN9Awr10+QPAUFN8ExR/bklrTlPKp+jJQ2yP1Ucnd/Mt17Z+
9lExW6mt14FxAJyHYpYZyC8YQShpbnZ7wfFDWtyp626deMAU41uIYm58JaAZeX9iX/+u6/4t7+z/
N/nB9qe4fGQ/zb9qFP5Lqg/YTor/o3t2339gLdrU0C/kv9hnPf8/fvV/SBCcf7i27vueZ+sWe27r
Px20pjWLExgfC+QJ3qw2+KcEwf+H4/p0nf5fjyw6g/8kv4p/CBPjC6IGF4+2b5r/FvkVwQEL139Z
yMJ9c4gp9i2qU+tf9s+kOXTAKHx4+PGj135kNeYi3CQakzuF0Emd+FQIwbhxIkFsntfyDS3bAudJ
tEzJrfa710IjRpDzn8UKUzzPrzD6s6MCTMrzXbvPqrkJB9oYIxDDDAtuJazx1WwYAr2LbLtNlzkf
0gqoEZ9Yyy1Y87DHjgUf5kTAGiJgl4ATbBaaq8llbeR0UZQuRs2xPM0ngz2fEcN8WnjzuTHOJ4ic
zxLZ6+Ee2OGeM6I6eH9PnPnsyTmEtAIQge08lWLMdkSa7fC4nq353MrsITjYbbav3EvCwdbMJ5xe
AK3VG/OAW81eJy7NiF2Ue49OWHSbgbyKFZmSVx+FJsvfLN4xFv5MncwGaAiPHtokx4oel7uYGRb5
kf1RUhCcjKRZeTPNpp/PamE9I0xJ3spOLUzXPSeEmawHQQcDEglmmGwvwnHcI1cnZW3X49Ry7N+x
UWqZA8+kKytH4tH4MrFykk1e7aVkgqaVOB0BdoPap8kWxes01FQ52Sp0y/Gxy6onnZ02GhGCJH3d
Oss4bFc6k+tFYQRiPWmx9xd5suhqwfBGGzfFfBMCr5AIRSsiDpUmMQPlR40EsLXp6+PJTzQmq9yq
7ny/QjnbtFy4sT/tioKcFcNCddnMtzIPTgh1nZs6mO9se769xXyPlzwAUDkcpLHc8U2HztYeyeso
KAC6uRJAjgi6yD7bbZNdknH6aueqAZuhexkoJGRrcB3NtUUyVxnjXG+Mc+WhzTUIXr7Z5UVdos8V
ilXLZzU1JR7AqLraVKQQ0ALr7jc5gQGQs9a011zOfeWiVpgwcihwkZKtMemPmVi7yrwX1MUrkkEl
MEH4FG7k3QanKo+uYzmPEdDuRYVY+PD3f4YjXrF8SFmEDwGuwD30QGNH8E78MuQhLRBaxnCEQds2
JBPhnmbMneN3yAmK30AGPTtmPk/H1mn9HKNdRlvZbt0pI9W5lACsJAV0IgQ+hNQ+EcrSb2G8Av4L
QzZWIZZSX2neJZr9QU2RH0hlvWBZL4+ZSoNVPAEqJI+PQDYnvgAvhj+Z98NCJW5yroZ4OVQlWLzJ
px90knEx+uj/Mfvhz6DQqLI0PHYaExlVV/pOkiuxEIPRPNWlaqBKdWsfIEqejaiZ/Ca7WjpJXNAN
ySQnXJwMKW/EnV36votUVlbsaEudlDO2W6WvXm0Nq7yRdYzLeiZPZN6EiqUaCzba2U7HiYe5Xvj0
Jn7FoEspVjBBQhYp80GGUDHkFgvnIgJpGeXYAWiGFyWaw3WrTAQwJRAqCLpHFeisAyuRXeM/Roq/
IktxBPdxoTFXREFqEif8ADxlKcgWW/qp1Pi8YSsU6iHz8ws4VNTammY85HzUHvgoGsBH8KqPhfNH
Vy3Akz46ZXVL8o3htq/QCUvCPKDEEjvJ06cuWmv6pAxIcx3HGGTgafPynWm8jg0sewKQ24UmrKtM
uu88xXPbpL1zwDAFN1VUObM51lGNtsAlaR5cMEUrU1frrhmuZdeGqzIX5ETE9awXIH/CFz/ZKONj
jQdsTtRhAGmyD6rCjTHqxYkNTUF4A5g7J35NJk9eW+SoKDSXBvpSULIhhmPCL8gCW2Yh416MRnDr
CY1ytXMM+csglpE4+WBgpL8V7NqBIug/FY9BBDfUG4b0BBjXPaoGcp6op/piwj0wx+ZGultzs500
uWYI+7UESXhjsnnNaMKqqjmYeR09BF4kuZLsJ0fF9WPtjvMOeUVyKPIPLZ9usPSgCK2cekjP/YAT
s0kDuIZ55wMBY8rUpwy3YXphpsqKpeYGhKgY+dbJoR8aej0cCbhwrnYik2U2cPtlcfyc23p1Do2I
Kg1j4NrEfz4l7UnrYRuRdk6ulRr3RTm1R9Y520gAhnEG4M/sBqKXCHjVIlMCWcv45dEvLAvLqK5a
GxIAO/pP6Aaz89hi3BtMJmshL6/sJHV1FdiXqMwYAtftY0EG3b6aQix/bnvXCPGFh4qCG0c2Ww4z
m349roydnVnzOwpF0GO9esC82ayDOQpiHHWyn6pdXVLmFjp9SFT/+o7eMps1g4fasL5ixNqwMJMH
s9RtcILxG2wcEefiYDNR36qaayaaV/dtWG0HrF2QPZONNOkBoqZryXmDmKyhbIZ37HcHK5ZclnKQ
p3w+eUyMxH1XnfOwiCA84uLtxfwXKmydUUnYQPmL0amcCaO8wumGcoFIOA1zdcWu/yVk0u4HhG/X
yR0kdMLwAVQIWoJMFWdEDxgehY7cWo2w9jS2iVNNHkXnEO88qZvtD94B8yvBInp9HhwkM0aeMaFI
QNTYyOGRBQ3N3m12kZdtaEAHRhlYiF2/NBcpieXbv2iwLME5OzgAnUagpbQeCV8w6R+IINWgpjKy
BJVXm3JOzrGgaSOnwXI2qaVrtO3RbEVztIakPcZWBcaECDLqF4RYOcTtrc3vMwLlQeXFu9e3uraI
2Xb5Mz++8W0MEcR6L8xcJesJeyLiqDrcmzHEZi8WkvUtMRRogk7MqJ3zaLZEepoOwpORpV3jev2x
r7UE8GIQ4YJklzqxYCKWYipWTbytlVmvp1ZJxi/MfoKu2xgmBKJAkuxl5t4ynRLayzrnbzfweS2O
YUOIwBHeS7GLCofUsrL2thQDm7FU4EMdwHEOT9ZO05dN4UzHms8dbwb06bjRrvAnYAgrYSEM4l8v
Rnrc1NpWgu2y7TjG0oB+vU97YyeHXD87IbVe0P3qBdtGxySAD0iLtSrHLIBPOGSksWTXMu1XPh62
V5xTkhNaM9ZMOufUT3iCWpI8kDNOFZuXzd7J/eTZgfoWlvPGcsQx2urGMTbKt6A+Gl2WYWSI1LoJ
wnDV1Im9aT1mFJGH9xdW7Vp2SHntGBnmpPITKYM2ECnjOYk9XIroQq5ECqMJ1JmM57+jHtpMHmB6
uczjeHaA2oJ2I6p8iNoT64HHEQHXeYiH56TqmG5heVq0VWZuQAKkS9JhMdGE9oncGsYcQWixpGM8
BstmaRfwAnhKL5PEdIle9mQox9mjlDePBvgbNJTx3SmyllZZz7eBjNudaCkXprzCMx50X27bdyfm
9a9+JhXLWpFsoiQBLEUg/GVkXWXGVAR/vxgFokj+Dhi+JjpxjnjhN5ompzueoGDjRyzWcH1SbYR1
slOBq46dKGAfDiwTcFwsgKqQnmRCKCeJQe3GNBrYSUByZSR2zdnJ7JTn/6lEiVwhveqiii9D8Sn8
UBxaBnoPrW/2t2L6bFw0f00MvdKr4dbqMOq2tjSoraE1Eh1hfiYW3Dlmphcy1sxTRse/EaPz65q5
TVxNYJ1UY/ZAFBkZGkGNmUycTM3TDyLCoRCxyP/7nOl+9ZSzJrtVTV3vjR7EMFueBvNO3ryPuvk+
tsFwtbEExpNTXMaZYcD7C6EmeWr84LNzS3HKtfowpvVtHJvoMLJQ8IL0zBH2IqD7LmOtHfe4d3YM
zX442e19XiDNZWvCeSX7+K78DtO21nprlat+N1RevxrnVzjQQL3C17zjJChWxB/ra8aQ7kbPUG5l
Zu+/NRR1/B9MovLKTPet3jDKbEYd3S23duwh7CYhOlGqPA9Jspl0bY2xHCUAwjU+MVEKaoYmIZPI
oaw9amsEQwmqwceC8ANwCau+Z2AZVyuRFEtV9iDRn+2E6D9yhbEJbULb38lGXCr4MChNOkUngTnS
Ucaf0UvPzInRalfbnLCLwM435tHcCT3bACfZlGSEToSKDHoHU5NtwmRfNI4iQjItYI6MiECgYb+J
kn2aWNvSy5eJ0yEJLZZ9qB70Sj+30aFiXB4g/rFTHmwAmRK1aQWaA8o//4x4SC1EF2ltVQKkSNnH
kBU8NOdDa3SrNoS0X2TbmTXiuPoeoDE5r7hE0Mayml/AlV9j21lDtbUMplR0KQbeVIIC7BBhvlci
Pc5Xmslw2sAyi1ISM1ASaiuMlVvMyXdSgjZRm65y/GmRknvGFCxV1rF4abqfORlZ9A8CPIaEE2W7
7xhracXvRfrUQFurs3oRQ+IcNSbGBDllIIrlL2m6hF91G41qK8HDJp7A7vOr9E3+RW+O/3TRmib1
2p++egAQCQ/hyWdp5GpvigvfRuyh6S5E2xk+3lLCocrNT9r4FgOiSMwP9AoaCU/R9BRqDzonOkZl
65mTZkS5EiYPufeCGs7RvsOgObrUDo44deqFlhMdwuy4x9lKYPFkPOrmQ9a8SPmgojezZpS+Ses/
on0rrZfJTxYWEqZaYzknX0PSqvU/M4hvFqAMWAUzbIGquzkdlL/tEJFlIj9H8KZsTm2xacVWH67A
vNvwq3AyZrTvwr3kmbmw/Q2asGFvpTe9e5zMtzT+ce0PnzyEwHzW04cOlubwFEXpUm5QBY3Gs0FM
ogLoLaSOjsthpEHOt/dj+Hc724VUj2PWLv2YJ4jYQ9mzBzvQ5e5mY2fSQUAK3sitRM2SLbKovrbk
wnjUiaJ/kkSFuCMyxJEJsYtSMc22AUfqKKLlWBHtOJkLVKFofTs+Xf5OWeXZvw29v3aIskaasp0f
pbAgAARXupWr5bMeALsKOZ8BubiJR2L7u9W0m463AU3zgqrOnj4NBhMlW1mAiEtIr4taviBF6xt7
kUKUyCS7Tjz9OSkxQfqUeeeggkEK+PY5qQ+edvTR7FfrSv1K931M+XVqlTFlaASDZY8wynwGdwRL
5Wt4Sogr60piqpixEDI89s6jzZmhHLmMk8sUjliv1wPczWmToNMkbrTNLmUkscSSXojje9ryYk55
+DSUnykIC/eVVRCP+nsavlbG3ZDfk/UIWWhj9z8OxODSfuTttKanrHnoi99yfI/1q+ft8bQ11MXB
88AIBT7wQkPX0uz4RlIcUDXxFfRnaFmHABu64JJ6K9DdNvoTkqniv1tA/q0x6/+dhev/ZRj7X3DO
aoABdD2dsef/3uZ1jLKfNB8hQo7/o8/rn7/0P41eHood7FwMWnX8rP+csrr/MGyDrGDHdVyB2/R/
CthihqrzHwagjiks+59jVu8fWLMYZdqma7rowIx/Z8zqO/+rywf6vu24uAF0x9Htf5myFqTD272n
mDy1NpvSTlibqNHNJWMZdkQsVMd5syrnHSv2Tu7qiZGh3g/JVlk6/hPPMkAcYYPxybBbF/POFnxW
zqnCGnfe53KWhrceWiCLWjC2JK2yFJs3wAxMarALD5Qrj+m8I870L487cJp3xzQr7qLWazSGKv0u
WTD786ZZzF8Mls+IrINbZaVHY95L1yyoCZrVlvm8s4a89pXOW2wuASZULKnn/TbcbKZHnXKgcWiX
0pfIJTVhPpZ4MWGIofchxKeKb1KMXGjYJmHxP6devHBYwvS9ujOp+4gj/5KkhAQMY/ZRAKFDTPOl
Z/09RcrXJN52sg8WvjZnNrhh1U6u1ex8+/slnY1w+WyJK2dzHESRJVK/R6sXb3GOq8xKy91ssUPD
c5CBPLgoDIHg/VYVFjh7HKw1JypZTwqNFWNBdL/VI+6DdS4dUBccbmAWXkaO3A6le5CcrQFFgjbu
cmnttWI8COu/sXcey5EraZZ+l9mjDMrhwGI2EYHQwYigJjcwJjMJLR366edDVvfYlE33otYzi6Ld
a5V5qQD3X5zzHX4bxmBfaz2Y1+Q3vWkhwGoFwdBVwAtNNprNfOtn84zNebrkIVeaGhuCSzGsicW6
pvHf2uI5LYg48MibZPrbmAV7UVkcLockpDZw0a3otvdI5Oe86pjJzSQ61I4XY47G+xUTKIEVzF08
YdUIiioLy+skmMqni3PMWIxkfz8AEAw4+CtUGO8SWtMmp1Soh3rau02K+4mQsCmZb04u9mS5ocjH
cQjmr/wABEK6rEYIfT0cGl0zjwXpZVjckmuuD9EuneNhW9BDt0WjCH+xYZ3klTo2zO5rAdBA2Nsi
9P4EbUL+MpqXTW4lL03QoDQEzWEGDADtRd+fB2O5XnbZo+d0xwnyzkq0FQOmchSkWKdIPzu9uWHn
bm4qGYqHQSEvU1Vz+/vHXHJltnkGOkQJSt1OS29xGzxaDdsEZLFxy/Xp8tgaWXIA7H7rPaBbTqD5
kNGso4gYcbAs/R3KieFjHucEw8j+UlL8Yltss60aCBLfiUwmKPOBLLqVkgenZFIYOkG9J7SWaLpn
Tx+nPc21eeyRESr82bqBSGgmyzmsIZ0E/Nx2w5IROXXEj6ald3DmBlhU9+PABXpy3Dh6CuSTyozA
R6zWwXwgSaCOXW7GUuEHzQ0f2QMdJGt8DG35jmUISJhkHTUTomegePeixQqH1x3iBgt7XDlmRgUU
ptajjYyOGnnRECoj5tVAz9jXWrBO0HT4CVLTbExwlIyedU36+Y6dhmVBmC2AROI2QBv1u9LmPwbC
3fdSeCwOqNYtaO0Zo33VMmGx2MATPHPq+ROQwehIrOjo2i7RGtOjVqUT1jDwB1GfGBBQLGiXVa92
BJ8/ioTnYZb2oQP7Uvfu74L+4dg8pUFr3/UIQ1MaN/WyQ2l8NzQJEtSdWzVbvKmF9o42e5m4ERrW
qAL8SIZMqrORNmbgjndLYxqL7q1BSbISGGMWHk4qnjXD7PaVXZBpLOIO9Dacv7KDpmFN+q++WrTJ
i4LKDLzkBACRYnHI8q0VBq8aNopThIwOK7t7Iak39W0R/EZlUjLersc701iULElF1R6kV9hsDA4b
x+/Qjw9hv4dbkK+ikES7kpYLLafDJuSq1ZHPvBOP5kwodCrMe4tDI7Hiy6SPzZs1saKY4RAdGRh+
zpYH1hCd4FrqxdWyBp4vxoYroPrp1pp1kCaRWNtEXB0il7k4P3NvY+hxcKvy4J4VRX9GDeeB05GI
ZNJ2K9LK3DkaNE81ZuYeYsRVAis5KzBUjeqGFyN+RKPJloQHeu3wgpDX4o67UW/gXtQJo3l5cwOx
c8OgP6W0/gi/jPpi6mozE0RLrnJzaJxx4dsl29L7YylXnv9+yFEeT1OXkMJrgtpymx+nOjuTMbx4
mdR2Y8t8VmP9rcFW2ooYQw862u+xfrLxAJnVMB9DffpKDSjckTXsu3YCS5kNxdXVdhBveBYUExVc
uSD99JHkCy10t0i2FVHUcBZ7YX7OdpkcFPczuqb+fXRN2uTKitdxWZNvI8DQakbMZT331o2peY2u
xvmeyWST2djf4q421lMRtDsOeW6tySY/il3AXtQ6cNv5ijI4QJFMc2Op+QjX4be0u+QQD65cIVbp
MhXvYFjMGJpjauAQd1eqSxJr5aNmoW8AgdtZnCHghJko66RjbBAvfeCuG3x+nB45cGmzYxlxzdFg
2AmNY6r/hKb2MSd160tj3OYp9Js2cpITwEjjMgzp1klAegS0tGS8q+NbnVpyRz6GWhkeRmlP1y9a
n4EjgwXKHYd8skq5Tc3sxJiLsbKaTh00sGNp6pyIjrWDWxYzqW3psqjhZykR3sPE850lrbPKq0MU
t+HVi4pP5dQ1iY3Zy2gKhGl1H2FcmC6mXdhHfrwEAifOrZ9iepVEfbYheivCdqf1ZDAuANZpH4Wc
dRa1oJTYzdHIWjLfXN2Ma1zvCG5IQNcwjRLDQxyT1T0TYrxpqmiNR7uA7uZ8WAPJZyQwIdYCFbF1
PDXdwaghZbfT5VVC9lmH/GC6V6/xAl4HAMC5YnfAAnLlerL90zuItNv+y6BwYGOJMDHIh8+SNe02
NxndO2N7nuriUWmptkvBT25qyqK1R0z8o3wcDNhGAWvHN5sU4FSVJ60GNw0ZRt0LExxb6UY+D5i6
JexN5WBv3NAnIku/mYPcdrLRDkFg09MhE31mQ8Rkrc4XYyHToLIp3iC7DljrICmRLqzviXLEElAF
tI7RTFhgayRsubTiW4XzDf7PV1bG5ibuS45pj2xDJ6iaE7L3u4vtmU6RqYyPArKZ6l30C7pofMzi
EslY5f2CM81Np+WPlj0TitxXwRVN0T5wF8f9qFc72fC9tylBOjnR0enEwKGvWIgzadgjPHqdtO5W
6eGReIZozwYF5H8QeFft0501+N3NnjpXbioU/kEw5HsVKThCzVw8zHX35WlLmJkt3nWFHnt2QnED
q/mFxRh3jBwxpBmOL6CCrRppPgt7OGdhGr6lefzqJGP5Jwi6nS4TdaMhd9dAxzYNe82nonBdqlUU
RfQPbPO0DLUxOCFWmtdiMCy/boH/ZeU8nqMSsJeVUf+4k+SioNCgzk6eAzkmz1IRSBfyUIroBtT7
yKuJlbT+i8zBrRPqLZNu83EKG5yTc4s7i9vbDk6VZHNlhHePUo3TbhQsxsNrZwNP6OLBuoouhCNg
s24Mhx6vaBBioCyafp2L6h6keN5lrEWHdpYnU4JDMzIKkp+krPsHxufdgxjqcQ1Uu13XY4UGM9Xd
dSFa0/fa9iuQdvjIXZJZ+i001LIaJhO4EwZ/kFh4hrbclNaIxS3OGjIPQ+QP5B2g9RVorsi2nJh3
JRj1g7skbGZddZW2wpNNGITlpftUnxG32xypcGa2wFTvIeqyY1sxXg69KdlOA8pKyLvQIQmOLxPn
IpPwgIhZv8ywlE5sBhlrFDZDWSq77550yJ+oGc09aWvhHrF0hNEgoTomzWyD0oFJZmMF7GnhwkCv
pRYMp3Fvkoe5gbosVqOHyD5VKjlWsyDiBwXpyiYH6ug2jMS4WZWnD3ezt/7kuU7YGwN5SoT1FD0G
8HPoiBh5xUgOgTEccZNjsBKcBsnI0sap1SIHy20udKk/1aWnr1AcxtuhXIJ3rR/wDl8ETVBvu1MA
g9F4bsvgEsEMXkUU9ntha/xmLHDpHrPDB2Vfh2qabxhtsE+VSNfAyk7Hvx+82nzlAsVRLbl8oT+1
987i6CZj4iGAsNWt9MZ20GBEcpdUrw7N1yqWO8PijWuMuvKrBAO28PLfCZyrMScfKgIGlHdNfO4r
pjfRYhlhS07+ae7M29gAlc4z/z61utzobOV9UaNMJfSeZb77Bq5Se0B5x/8/eXgWUQcFiN92SFV/
qhAfigRziSkfl5GCKxeOnbUN834nZTfd3Y6eZ3Jbd+sYgHymtj+60nuBh/6tO8CCDcd6soLyi43F
fIFneB3asMePXtPfOb3hmwrHVzDLVYS6/sGwzPE4OpAzIxm4Z2R6B8eM30UZfyChEMyDkmKrZbN+
mch7HFu1i5jXbUbu3HXfOD8GZLWOpLRdmlfTOjeJioKISO8k1QPxwBKkpvvgOPG8chJpsHZw9a1b
5L8iwxz3wBaqw0is/fJ3GLCO9nQaneozISZvPVd9swUc1WzdUIA4Sh7txGnXwq7CjVNw7DdCb/ys
JhcqHcaeaXtxlmhyUTQQti2cbHhWajCJrCRuOS76jBnc2O16g+djSGvdTytAeXgojmVLjp/bnmyM
r2NHzFE5WeooUD5TFAxn7ewZo3Fs4JMQFee3ZHXu0gzDNKyHdNMtAp3qn4LuRdtN0W9ss0XvXSP8
dv4qwBcteL+owklK2UOicNf/vlLx/+URGnHt//0I7RW5X/FfDM/4S/8xPGNEppsMz4Qw0AI6OtLH
/6AkWf+gyjcRKLqGY4A4Yaz2n+n0xj/Q9ABQEkRb2pa1JG+QXrCk0wv9HxZqQmLrhcFCWLflvzM8
QyLJ5/9XjaJrmbbj6EgocRMQSPKv0JiATKZer/ti07eQelifJ+OU7GOyC8nqkjYnhXzpw10m6+rm
RHiLdXTnex77H62rnKNM0Z7AKHwM0sA9Ih8q0TywmsJJVtBWecKH7SXvbG6iDbWV9cInpJetWLx5
yu78gsnJchCNvpfV5pG0pfDBgde/08ETrfD9c6TLfJm7Ozo5OMsHNA1YoYcSCZJXX5iJlUde86UH
c3XU4UH89PeDir8z5uL6QFmeDlnKjrZlel55G7taZNEDqUx2gb5xzKA92IbnJy39fVOymJMPrWQY
M2YGGWcy2xAFOFZrzws5j2BocmtpXymQGSg74NHJY/2sRjApTeOSqztR7VRxq+MnhGSZ2mOMH8n6
ZqAwYIpiv4xKDEJgVLuHwQvQ6eCyccZ6pAEpdwSsVNcpHMVqikiCHXIo3SqT8j4QOWIWfQcwMHWP
osUkGaVjD0N/IoCuW/bsWiX4nLK4BCorL9SfV7R99rZ3R+xXsXxDK7h2wBGwjEdfUdN2xDEEmrR2
BIvdXUQ8kls4wDc5OjnQhH0zNImtuI63tJRgVGUZnaYi6mBJfJlNKo8suy3u2PbFgvz+YdOvroa2
o0Av7OIyZPJXOZsLz3vXh3I+GsQd7pgScUsSmIeCnQjayRFHwyaqvtLTT0rEE5GzyGO5n/ZOlJNi
MZssIW3nce4lVNPkHMaYBmZGtVsyP+qzRq7nyjaUgnGpXVLZsL7qxfBHaw62SRjXqDXxcSThbNDb
ayPil6Kp2NVEvbqMoVCXmV9by7+9NLa9rVnBPtAos/Csw/YIsrg9ytZmqlbmNxb1zhO30RmwV3/0
xPQuG5o8RQY8DnJ5K2Qi0Y42FvjISgeDDwhLRc5wzB2DyKlJZrBHBOOwkR+xE8HLdAqtO7pW0uAw
s36bpQbKYVGtOpIkL0uJzeRQ1UQ15t5B040NQojHcEqjA5RpdUnD/q1u6+SYQNWNs2l404Th9w3j
PKxcUGOj0mE9nLImQmfkJ/MsjlPnCgI/+CdP/dEkby7pKXcNg5IxdhXcU+zZnmBkXbPNL1RvHLUA
doqe9G8u4HzdZ5zdYapobb/uJ9tv6/4Y4qurTaoMCBx44ipJ5zHlN7Kr5Fq0AhisJ/eNa7wFokn2
/BZKNyvWRHvJM0Mr/VmZ7GJb1pGRu2zeo0iHw6JvDRD/194tsWdUY+h3fRecSLN9G3iDj3OLLr99
41VbfPsF9r2a8MiJB2yfu+b3WAjrNpKNakv28EBRM2AHpJqm07izWR3v4sye8ZKxjjYZbvjYbBg8
EF94YrFrk2uBEseMTHOddwCR1NBvnQkevzOLkdzS0vCdMLyVLgVFkhtPogVYzEHdP5A+8xy0yn0b
ysemsDw0KCsqrq03mhj1uco9MuLbnnGYjV0YVYoFmqGkRwhKxrKMqP9arBx82r4pCmqALjdoUDdV
hmHNFNh7311EYbdpUcfy5MNJkbm110gHQh1IH6Dsnec+Ry0DMTI/0n2Wk7JKAuCtT/IU+YXtU5qW
j5SIL1mPDcJyKCqUFoTnciLnOmaUhdVumqjDWUda+G3jmWksQmlc0tGwBNya9d0wo/Tojvl56Np+
b8QGZbzdlW/a6IKNIhOIECAgNsCO7279OXi4wKIGn85QamB7h98EzBuvek3tqaBjBhZGuZHxiIi/
wcajfIq0AH9hVDK2xOFZJ1mNQqcrznaaFShx+CeY0vkGdD3j3Kw/su6ugkle4OCxHjFddo+h3LQi
xjkyR/dUiQn1RvXheNq089IfPMv2JRfZdu7sArgYSsteEa4Sx4zvmzVNhTjpYAWQLtw8x7XXAuQq
ujxG+MwqFpkI7mQUKeVMSP3sAK4uw73V1fWBp7pCeI8DNYo7ftjuxPNvjx1wWJGcegcJGjO2qnt1
htlAo/6Afjo6q64nWsXEoFIVTOXrNHSPTWn113owdybn7WHSEFxkndXgmBwOXEbihMSlW1nFa0p1
cQIdAGmogArWTubRcGkFCVHgmY7C8cx7vFHWWNI59PfW7sld5/qW4AGCcmMtEXIN4yryt0bAh7A7
zLJJDjNppusKqfI2t6B2Rn1Vn1yZ37gCxX6cuANmmHp7VWH3Z6U07tVEL5bMg+1DC4oBFOigo1Nw
RUHZ/XTQnzA4ZvqprcWv1CD5p09IGdERPpFEierCTRjJ6k2jnVqnwkzmMToQmfPptDD2IeJ+wxMV
p2ryqrWmoXsLy87YeGPPSdLCD9KXZCzDDsRVxfL45RYdQUJtdm8z17lYRgWECDPAillk6Fd555wq
0x6vRRxk6zQKwu+aoIWGbgoyxzMtmPUIW2EPKiZ8AzphntPSmRdyTPgWNAaiO4/R8t9/FSa6eeIv
skOMa5XRrFFeIoJUqP1tTAiWc4zCqDx2kXvRtAg+29+RLcF8x5LkxL4rkgta/6/cFT+BAQihFQeL
/mkLm/B9dPikRN58xZodb0Ik9mrTO5yKk8Ep4krziBYfgeLctVuj2hECrL9gFkXXPFvHgLd6FWLZ
5sHxLLs8Zdx2iJPScjVMMPcrm+c6Sg0uKhl7Pq4Mzti4hGkN9KPvQx0tfFhcGSkycjC001hnz2kZ
GPvW9px1J4maGjvGx05wwVgvV5yFc5+1rzwjCyLJd0S+w8YQ4RoNctgeTEvIYyc6d4LRrAgrnMbC
g8200GgslHuiCB9MMjPC5LMlCOOKHizYtQkimvotdj+mKNzm7jMxIKQxBZQFxEuU9m6CfG47DDLy
cw/KXzXx3jZwEpYfY5nvdVI/Qz0/4Q/ahQwcavcZ3HaMcgdNggdUZ1AgBV3Mx6Ufp8/NdFPmsMtH
fNyMVgYbg4TyVmWevFQWGY4jcsKIitU8LqRl3fCeDWwsqgM3PCIPg6KTwh2D7rxjao7D7M1YlmKs
g103fA3ak+jP0gwPBHFvdYoSAyJiO6B7wiRZG+hqzf44ttZJ9eoJ+95qthBj4AfC8rAhuu3DTBz8
sG8e1WqtFz6p1keu3Q0CKLiWVvI6OdXDEP9yl7sZBACIBbzlDFtrBK7Th+Z6qyp0IZ2q/SgmJFbl
NmWbOejzq5y4fAWZBFNU+SBzc4fJ7jRGDL8XWqdPhhQETYgVjYKQ4p2YTNPkfhFb+mjl7Ua00u/t
Nx2UOyPydTZQH+rTDRH2oRjaFwPLU2uHfM9X7TVMzKcufBGiwJdOfAIRy9qv6hXfCnPQIn4zp/ew
9XwZ4jSoY7/TAG7Ud6xcK2XV57EGW1JWYNR+chvlGUtEcDhTA+Q+HTcpcWtDXR7E+Eu6T1l9S4v7
EpOm2P4XnvYiofqQztxUz1ky+Vny6YK9tFOmX0iL45nUphVrxr0JqNSrO7jS1XZ2JxboD0HTkcpa
r9u+umAvPiV4MVgorlFMvmUMO3poGZre7FqLjWZxYwcLrenBdKstUOgkidaj/jFhXLFRF3nwADzv
qTIuosrZ/Y98Jb8zQvpKmgUT/HfhDP4iNsXuweVswooSOUEtsKTBldr5ZZw/u2HrtTlZBfEuG421
zo+R+HGNUX8ixXFEtCcDgrVgJloqu4TNuJuRos0ABGZaJ5Y4wUI+BGbUFyC3+PVoNm/XvLKDnUyb
z8Qp0Qx322gMXiqz3/Ws+Uhi0hiG0EqCkznMxpfNZqJirZ/Of+LSOZnIkkKBDXqtTbikCxwR1DlA
2njv+Vqm4amT+FrZjNrVBnItEz7UZRiwrCI4R2O+Ssi9i1R5SB0bAP6xioEeJXsCUMiufpe9tSf5
aVUsyaoz2khWx73zCwBkany1Yt61+SMsYAILns32j8LIb/HMFsn3Xyd/dbR0KCokBbVflX7ShoyV
XLPv+FE50BsZOEFzJdXX0w6kCvotOasG2jdrCUFTRBBUvh484PYy5DnmWUpxNTUGO2W1MxFm0met
TO/eqe4jK+CAtsHaYR02ITyz4tc2+17oKZBPdGX7rBuxHlREY/DOgQCNKDYeUjKvyp4XXXyq4jmn
k9WAbZXqmjWvZRvsZd8/6Pi0LKAGxY3ItJ1BumDpXACr8IKs0/Qc9cDqTCwhz3bFehNoYI9MAYzd
WjkHF61vuC9slJJjCuLsnWBpXgQsJ8dBR7QrLirYNdOE3PuIZxlNLmsUj/tOwb/ha4vAo9b2jxP3
6BW+huQax+1lQKicg+2AJdazEiJ6o1boLLGdmV22ZR+p6jcz09bs4aiti+AhN/h9YC3M90hieVvU
ujO/RKX2SeP59fTdE4TR9h912722xAN5zAGXZETZMUqO9xpKEMT8pBEihU/Iso7QtSZvjvhT22hE
8mk3QnMfzN4fYc/r2ILt5k8cNWuPCPbQe+gwfLlEuLv4FnRx0qRCUo26FzQXLcTQSCSQLOTgLw5o
0TqvWw2OT/Q5QR447h/6CUZqB0iPly6LLqiBtRSKvrMyp2sDVE5UgPuoIHsC27JdBDa1zfQDI+p1
2YKs9RbCEZyvEAeX2na9OhjU5ZCZFHhDwaa3SP3iDxXQ2skwQUeI0YFVuwO/b7XNdHmixglWiEVB
R2V58GAFC6OoXOGJfywiOILoaLmp10MsVljT4MRdu5GTJFDs2MmUnJJ1aDUrjeR37DQ+OvDDnSnP
vTS9nV6ggoRFn5FFORXXqqV1cBOWg1zK+NQKm+2o84F2B6HIjD65YAOJsjy6M9xfDT3Dc69EGis3
5rJRJYJUlwBF4j/G+AyBdJWk44nqPgDxUrCiUQ0VoPR50kbSXKvoR2TGtx7weYq32kiIuV7oaiS6
tvSSdfg7xytLgtO2S+8VSW2ONRNTaflFdF+7YtfzrIfBNlMBHA08lcUhL7G0gh/oGfOXsI6Ubew0
AgHM6TfeUYQXigxpdXBLQMApwQ2x7Q/GG76WLYOKPnzCErPWmmrDsuviuU95jA+M9/yxoMd2pltT
cDdY2guTC0IJuEQISzVgW0P/APWvHyNg+okNw5SH2WqIPumG/UhXm4mHwej2JS0X1SWi8mKVFgIT
SMGtBU6nyJ/CrDvmSU6jeslJWyFQhV/x1brha0fAsibeQBpbuLlEBIh7zzGOkXE/Efs+brpcQUHJ
ED+XWxlgZzWnTW8WmyjBoVJHb7r2jtOAAbnoil2N/L2gr8dAlpmD73jPYfvQkWKtvi24cggs6hcW
GU8RyvCIBYmXL2CVYNMxlimi6ZdNVFEb7YHeit7e2rymZd9APwaz6PwaWPo4pb0q9ceM79HmTY0U
su+TOZdPhgDGeByU/YRO+KSsKy0y+PTGz4NbUyV3t4jpL0+gt4nFJbA3qs5pgLo4QacFNUHo77Hz
O3bsNYti9+6qB8cUa1JNV50cz2TCrV26yQTHRIA8I0WxXkQU+x1gpBZyZLpOrR7L44vZnkqZ7EM3
29Z662sxfxFAzgWp7kHCdHXAiRlgOmwKIK9OVpPYN/YD4GQCgJKnAuDkIltPJR05x32Uy4emsj4i
UzuBzPGj/FeXuT5Wo403YXFEEjhvLJxrkMTSdLor2zxqRCWL8diMhyBP1pU1bOeAFVMKLvRHW/yB
hGhmzbup/thxtQtl9dBHGvuk98wstqM13G85MY+ajb8t9ccQnRGQWfwQIoE4OrAh4xpXj8SUbYxe
HiwRYpmD/QuEnVPdRUA2iZ1uprQ/7zU8oZRQcWgK7VXZ29ElDlCMbyExfp0BMInzyJiaC80mhDAO
4ZxY+xr6W8T6pG0A9zB9LBPb53n69pqF6GYd6H+2+vRDK34quvLO/JAexGu3BeQ0scxZbZv0O57v
4MfVX2KGBnVisQJ5H5znzP49gHeziIpzP7K89CUERcLr7qyGARSCm3M1Pwy033ZYn/KZZb724nT2
88DiWeTWbw28YkonRgQiZ/iyPRPixUEHQXphTOb6MKmlz+GOnEhvZj6zWIWc2DjXEYgf+5oxLMUh
98kOOqZigj3Oue7o57I0QcEOKy/tqIcp8am7gpoSurm6SXgap/R9jFEf4ebjAGvXtny2H+GsY52g
3hlPMWmIGpk1HKumW5/LEbyd09yZgx6mKXvNFJOEgI5W0oPX6on97Xaqy6es7wgtAL2HJrEgJVMb
AG7Y87F2mp1xIBf63IjoUI6YIfWXlhADMll492EAdzgLjb2G9D+5Nvjesn2tp6epEueRoXwI9ngV
uOGvONGvkkmBMxWHYZK7xn5vvQePfJGWe0l66Y0l/NrDIYQuBP2NK7ZZW+46/qRI96ytN6NX7xEi
rmsMuoirWHcq1DHa9wzmHvxbpuPtKE9IATbAi3di2jOm8iuTPf9SWGiK4LDy1WFilZQnlBfbAJEW
D4uV77PeekjmX1pg7ACwPKOeemIsT7I0hQ6g2JzHXUfW5/TVc24eRxsTkYdZiK8lSeO9RGfJRlki
6PMwQ1vyOen75yA95Eu/ibduUAB9UfjUlxpflepIVg7XZdUxOI6usRtQBIJdL649gmIBp6xN2pc2
e0+WL7W9TYFnkXjlHsa6woGH9657sfRwKxswnp1zhdnNPnJt9F8op0/Y6Q5u+DmB6k66cVPJu5gP
Ip8OtXdJ8nd0MpzlWEjHehM787qlXcLWH0P0AWFmxRSk84GhZwZaIV0kOsvUjh+T9lYRq+REyZbj
Zy5PyDJ2ptu8KfdS2oQtq3EzI2gpqpygKPomXexNJCgJ5/CkXWatfxrG4jFOA/qMduXOaPublImz
2pdy2HYhFIk02cTBZ4NLQRI1apr3gPF4rc718LtBINqRfDlM4BxrxuxYVdWwm9EtG+SNufFHXFhn
ZLalmlEYOitp3xRY4eZuoL+EN6vZN/yIMw2Sow6kxKmRMjkCFAnPJcZKHw02va52dcrDwFCoCOiA
hc5Khd+TiUs8C9hGza+eLUFcVwRJY7aGlH3VgUdAEqL6ILiIExrA9aahjCuopCtcBxN0fzNYpzHf
m0lKAwCyiHeg4mxgGLQ1yeQYktfSELvQQpEUvQSCoty4V+OdTn3d7BLnrV8UGMVFsilxskvknlNK
Fa+6J9N26L64RxGbMEt2vJ4om2ENZ8Ov+Xm25AyGxMBUgkIpWfPdsrf6rWvjJs4v6WJGNcYNEEs/
TFHbfOcEDfaopQ0cU6q653F8QAuYaX9VTwREryz29Rk5u93wa0iOdIy+Z1b7rrzGhD/j45RA3wQB
fbEo1qy7bwbuS2+774qjNlonopyxpOdbSpyuwzOSW+8U/MSdA50l1EGfw4MTnGMNc5g+POgWWLDW
PVJ5xSLAVmQxvEFya384k4cW6cFQYCbDkpLQu1kGPha0K89EWFqafurJEyoK6lTci8bRmm1fJxMg
ZrDCqJCs4FvBQB3Jo6/Q1ZnsySXfWZtT5NbFtgn2w4zlKbmmU/tIm0Aaup8Gh8kEEoSBFYncs4lN
ntlpA572oSTVIXA+R1jgBS1OkVVv3fiU1I9dGZ4c4sZIZAIif1IuaN6egVW6reMPr3gjn5RmfYnM
AOK9FDJ2suVlbDLmM23+lbbx52ifAJqg5wj2pB9sZG3vB9ShAePPqpRfACpWfVHsPdxEi90rZc5S
HsuK2CpmaQ2CG+eGyXnD8xZ55M1j6XOngrv7Qeo/IDr3Wo5W6hBLrDTyzFKo8buJM9TiRVgn+tJh
hJnus+bRzw0lkTu7lN5O9aLSpeCICEmPutDZ2/bQ7hrYzcrCTFaZlr21usTFjyxBHHckgEMy++ly
XT+ZiKN6QZJW7Wg7q5v4bZv6MdeS7ymGll+2BEOb1U6bsCWzSPbWHjbiQ4DBaPmfpvfpU6M9dsmL
HavkECTnwbHFfmJ7/Fo64bZudf1alPmru6SN/v3QxiYbyHAx3YXuwPSPJLw0WZR9JosnN6cEE05o
XbPUAGRYiHBX4DIeUj43kpEc2Pz4WUZEs82T3W2R4Q5rdDp/rNhxCQgsrCvtAIiFqDyh/cse3LSF
sIxB2GJUSz8ntp5LPTAO0CDVLLBYO4h1yqjR91M0LLrtpoc6A9mkkVB9Y2vnSBJQ+ggjcOrsxyWv
2xJ9vsnmsNjLPHsKmGDgi9CO+IdnUqzomrAfA0VIsSHEprghB6OZNV1y3BbyJxGwxTnu2LSYhF0d
igANP5zPY2SoKxryN1fWvhySeRfTPZdDfRwLFqzCNeetZbIha9FE77WhJxZbn/MT8m1w1RP5FqJP
Phigmh8Du0lW/s3ZyMq3dEmExrg5+E2LPlmgrrrmb/9fJ/LnbyzX81T9+Z//4+t3Hhf4aNuGPdT/
LfkwEE789zqRU/TVQLP6r//aP5UilvsPhB2YqUwTotU/kVX/VIpY9j+kJx2eSWk7/BmJA+o/lSL6
P3A+mbCqLGThOsyr/60UsbFZEbIFyIUFm2mbhvfvKEW8Jc7rX4QiAnKILk0Dv5eAHm1j6Po/I6UI
aQybCH+8bwcK4vzcfjbdonmYc3p6iEFsqjSPbV41nNOI6Iw5mqvFucyUXzW/9CWAuiOJWiyR1LP7
mrdLRvWwxFXL2iUrggBrpQ/Tzg7ubKuwVUxs2dEzHUcCiUto1ZP+1oYdZTxIXrGkY3fRcHKXvOxq
Sc5ulgxtODV03kkONLUrApYf2nwyVXxlayWgLPSMftIP1ZfOuvWmYDtPs/EUpE3mD55BIK4V0YPQ
oYWm6zJ0F3fIAAGY/fK5yof6rttpfW86PTn/L/bOZDdyJc3Sr9KodfOCZhyMbHTVwudRcs0KbYhQ
DJyN8/j0/THy5q28mV2Jqto10BuHFIgIl5zuNLPzn/Mdwl63X9/1CRKSFfbyIAaDui3RJzcTpgjV
FdjdssugilutwDy6LacQO+m/V0WBpQMyTOPe7AfRxxyMKqAzRjkmx8qy9zHxHmSBLDmbrvgRSHky
p2K41oO1sSSpqrSsPpgmlyes9O4myD7NeHyMKG45M3QkymqZ/Tq2rGRjg4vaNDrvT7OL3Oma3J4M
4iSNYXX70sJ/bfmV+6CmyCJ6A4C5T2P1QPasvNpx+BJMHHntEncr7cXhuW5aOizT6opJUtwGs++e
KLMc7MZ4/PUNc9SLH3iaQNLo33EXJ/uwo0N4PQOkpeKOHTTOA02mvX3rq847ZJCD2PXpM2+7cBdH
1CQ7SEQ91urHqHWAUlXzNhJTcAHrB0n5qnpDv1nMKYrIbV54N4YPBJ8fnIxa0DRk3hqGQ3YjOpCd
PcsGGu8Anl8eeiPNbq3h+6ukKIo9lBJIKuZb2XLqwgZ9xSSaXuL42xAn6YM316wWLV6ikKXhZpeP
Zqgien/HIx7Rve2r7mwlgVqn9BVCRkaPUHH91EkD805m7itVY9nOtH9nUzruJYZzrpdX5C9/BG57
HY/MD0A7hWfzjwfZtt81rvI9LDN1p1SyDT0AAPDtXsm4UN/TFfU3HANHKXP3aki32+h5PBmRq95x
GmdbA2P9nDsmHo/5a4VPdeemxtrOZkRtWU6r2AbZbVpwLcGV1ncJpaehRYNFYRj7IZ6zW7c8yKwu
4Cc2C+wCDcWD0BwYd2ALbkM88Mo5sXcJab/aKEgu+3BumaI1QwhwBBw28NSvneowdRM1Gdu53AJk
WHpo3IYkIbvmGiichSG2mpEGqgRN0zHEjwSP9aZqMUY5CjZLX3cQ0MMFCRBzSMWeLV+8EtI/Mtd4
xTaXXvoafKPOzXKHYUChNpcH5vHzvmk6e107xdBTuHBvZNkXMapp29nYCPr5Tdfh/OB4QJ1TGWzJ
Ms0vNnNMqRtvS1G2Uud/f5gnDheOW7OH52Cy0IgBEZMmGWW9Ntqxu6ed2l/blXa2ahbBujGt5IrS
eLVKdtBgXK40ow1Pvx5yCLWrxI8p/zukXP45RH1EuwoakgRmkb7NGRXyZCrgCyF9JlhOTASeHLR6
H47yZ+jLXT5cqQu2SY0BfOkZOvujbd1sThuUf5kz/ycidH7zXCaJ2ViFz4XbIwYaLiOxxMPOKrhf
BqRPwPDQbyWBhRZpeBtyo13hbcuep0w0D9bcbuKluNjCQraa48m7a6GzcXIY8g2KIMJ9PWXfMc4u
TT7sf0CZ0ztFzaLnTN41Qf+9lANd2qwTYptEy8GBfBO4EQOvvvEtKMP3SJI+pyfL4yPlFihMNjtW
8jyYtsGRe+220yARx74aYOdyImN8QgWjUOU6IZDr+9VXv4w4VMn4e1TIF8fLY+R07yXIqvmYMruZ
wPbdbAVbCJAOoIzIhTu0PBS5JMyLXR8y6gBpPgMtElEnv5PY5Tpkhl0xB9/dniGzBb7soHwMeHaM
Nm7OX7IO+3BN23CkbbGFDTvdkgK0Rccxexi76wAnXQ74PRJKbzHImZiS4xnyctB9qp6klwGDZN01
tctYOy8O2ALwtiyi9EgIOS799sEZwMFn4RwcWs6zhs/Mz8iNjyq02pNVJkfHJfbTfItGqc6htAhZ
5i72wyD2DoWvL3oK6m3QsADGOc6tXw8aC8CumLqPSvnQ8xLN5Nauu1Pi4oykEgv9QV9mm5myE6p8
O/mtupn9ROWEUOkx9rOOZsCglxsbn+i2JhMGpsQYsF8I4z5QUOG8TjlrdeXCLaJX5zB+Le1bYemf
udDPJRih94RY4uDUDyyB9Qr2trnKU1HxUcrQ0hKqCYZyKcpbon9YHqA/8OtbfIiPthi/lG25tYDo
7SzyKsQljYOHVSF2zY0zzw19iw1ppTDNL44zurtvxNbCn7GiYK3BkgBjcNf5bfTstylMDLILZ9cV
8qn6FjvkigtEs4mz0Kulxb4rveGRu82HWavs4kPLR1h2ObxFPsg+6ewiCzYG1X4fCUGJpsagAAuY
GJ4jwE9MMpnWhswZF9HOd5dCbRnzrICU3LvbfN7rssqPsjM/6rqm9S1vkzV3vGHn0lA1a1wZfOIV
HD7rNcfgSeNFH9E2mdNwblrtxgpn1jvk11G74uIWNeQYZePjyanUS0AGb7D3elDMp3xdCIYxzYLy
HQLMab1sgQSVTEMNF9tpR+J2l/vGp61w73bw7Aom/HPQI/X0ONuCzGbhbUe8UaAdc4/avcn4dJg9
ThGEl641Nm2umPB1QfxKdgKuvc/Qx2tDCyC04zwymL6keR2dDG/+YSlX7gYV7K1AvfYYjFA7yoZG
NUZIXdrcu91MK6JwRwxYhvM8o8tgkTz1LXXHnl2pg2MuWmE835NXmO/ZmuDqIe7jS96x/khi3DBL
br5NAw3EnU923PWg8CImOG1rLdxVoalhc+jD5J7Q2p73EhnyOtUWgkcyzgeEixcWDKTO7G6YW/HW
cz+GwKPrhdfCp9dnAG0oUd/XiyvFgQO4D0iy40oYBooOl92IlkuOs1rAdzC9Ctxfq1zV+j6NADgr
CSalliFN1LHcO0GennF6k2wb0tepkjv6Eu1PysDMRO+xvtrsUKBphkN4xuHQn0Tg3beE0ZnLc4Vw
8gmG2BbzwbnGyqYydaG5WzONSQzcgYbcacXUJANKnUyaSdEYE2iPjP4uQ8XfRwm5/8k0OesW+pya
xgyWh5L1YCCnzZLtT/4T4Qt+msJfEW/QuAkZexrLA+QsvDEpmMC6YYGQif1sFWP7BIwu2zEBibZV
mrVPYdt1DxF8EwIfxNL92dzYbl/wliD3bJKH4McICju8I+dIVzdJCTtlM5q274rMmgfR7zr1xP1J
qR2BZSfnLrCowCZUlZbFoRa5d5lYXyikbE6+haU3sSEoSP/r0JrTachBmw2Fd+kmWHwivwm3XCwK
0nqrc2HgGPE1u+kRcACgkmiWb77dGcfxq1PI6TqOEeXpNFkwDGbhMHHjbVlCJ5zR5mvgmv0lVDxw
NIMPFiTdynGqcGtFa6eR5dFj87siNkp4HTtGif+YCtUvygLGZdQj/VClRKwP5YmSm4H50Zjfe7q6
+TH2FTzlwWYMMP/1c8OuT5o3rPTqmqiWW2udLuYOxquIzJldInDNV42aoSaZ34Kxzm9s+w0LUJDv
nekpRDUPvXKfJz7JaqxL52LKmQSLAfl+IM7Wg0tjvo6Fqcy2uVTHaBiMB7tV1U7P+nval8RVJhBt
tY05tuzz5ur7dAWPDolr0aHBSJiK+WI87Lzmp+2HdDdqvLGTN2OGazGpFzGvZNp/bVyrfG+6fU72
6zMlFLoh/XZVHQT4enasO2rJ7LtfXzEGara1EeM5oCqB1TilV8bYTH7KnEdVzkkyCizL+GKGJR2F
HYk9AksrR9n1RhfFwa0LwPZjLA7kAD5szZIcmvytIYzum5K8JxH4cxkw37JloE5gALJtVlRkbPAw
cRqDttrG6Rer6by1HSTsZsMyO066BanrJ/eB4WOCquA9YT29FtKNdl4Qk74PIwZPRdrv0C9/2Inh
XyN9r6x8vmm6IzvPiC5W21Wnwc6YRxjDkxeijZsGGCFQANaeQKdNJQbWwIyedtH9JLTfY9lOnCMB
0WkjOV6KIqZYNbyxx18LZoKburfUjpIXWjs4Fu4Izueun3zqzvuUBryBsTGJLmb4V389iF4WdzWz
TZMfbBc7ots6Lbjbwbm2mtN1i6FLl/i4J1bDTZl6v8t0v7Q6vXwrDf5aHCV4lXN4qdq3vhoGaq9F
7VXTGHijAdFtHD79JM6NCMEpBMUikUSp5Ty0JuODjNAyUhZk+BihAed0ceSO9a6rAXCYWdZXTdBq
iwuK+9ycbNskKg6l8t7biA6kaBy+2C7jgqGv9i0S5hU8VLrGSk/eqhreTQqxdjqrSXLE4/1Qs0Zw
4cNNyxR0H2ROgC+DGFrcUWoR58YlLOrwKVONe98k3Py7ikycoxipVk7EUcFwnsA4nsTgenvypWyK
x/HiuZznNJD5HZiSZDt0dBjrPn0s+6C5FY7/1Am1REPcz6Z27ONU+eYDuRJmj0svylh7nNu6eXyK
Qsm2mIhd5rPPAbrxKnO9dl0qiVo1lkdqJowHqXqSy8HihLFahqHLn81TjIXBbfxt7/gkjD1m+Iac
k4egxekooHkLzSl+gMr21ggucq5sZ//r27bApzsN7Xw1M/H1/wt//2nhT1kOQth/LPytox9050b/
KP395R/+Lv1ZvzmWZaHxcUF+V/F+l/7M35iI28h/jnA81xc82V+lP/kbSiCynykd1+I84/4h/TmE
xNB24TIJ7OmOMq3/ivQnpIOK+Gftb4HsW74pYTwRVvN5qr/V/nJUBl3ie9vEoXqpRh+3XcBKnQ/O
E+xVdaf5ePq9+NJARsfsm6lTrOqJUez8kIemvmGTRnzPx1OaZ30J/6G3Lqwr2Fq8gBiAPdcX1Hf3
iMP6fqZx9s7wBG9/A2SzwK2yYXmsQMqguJeWa9xXwsXhkVbGxuz/ymSPl6IIyO1QpvlIYHq3CPdK
BrLFSKrd64pPCZhlFZTCXYeFfZynLuZEZbyZdfeWlVl8TpyspYrewhRcQ0WYQKa3YXgdSmO8EsfH
Gz3QDXashPleJs5rMozOPTqh3BdJLtchdKoDJsC1XSdf/KpoWEqCvd8FP+spMnepYaYwXXPuiGYE
hNtiJJ3MHiuu+BEBlrmUIiQ1Oin/yvaH2HEFUlzQIl+2zqPL5hU6y2dOY8o6NkqcRA0ZeTJIxUq0
jToAqPIeIC5LTE9Z+V0xnzIs9qHhRDAKGxw+ILNqbpKjEOYdOIVcATzAtjM8Cyi360TR36nkjvsj
w9KBjNyMMrOTJSexqk7EQ4+j2TcicQJqbJ4uZVR1Z2HPX/1c2Efbjn7iPwouLa/wtu7j/sjdk4jb
0L6oAYGmBbRF+CmjUatAOgqo6w2LqT0bUjjbmY4Wgg/pU5BQvtqUgnupIW6Nm6pjavs/Um+6c4cg
urBtlteW1JHn+NWlzwfzYEc1NowGgmwXl+4N9sNOohmRuKifJFLNpqRxBasutt/GL2lPxeMPJIOR
ekH0WSyBuJxZJSBG+9GRxi0wG3UvMZXjOdu7Xb7ldDmfpopqLmnMGufPuzEE/l1eUYw6c1YCig5U
qhqwcRbZDISfYI7GWbDpneBNRnl/C3z5pY9wjJRj0aDIYN1LGnJwzuQS8sCzHbsREnMDXSFfvFUG
Yv/aqauEj0VQ3GXmE7UAzVOT4L7rPCgglaSAgV53f1fGGR7wmvIzHbYO0ZDqKbBILaH+YSXzsmPe
eY8QFeRD0xXWw9i134bcw73f0TdtlG9lV6hbJ8F/Tm2N3h1WgCTc/AGoMa1sk3jSI7uitIvjrT1F
h7ivKFxqtXHMBXJYYVYGPs7SvU/cWp2JCh46j55l6sGXUwliqzuF6lznDeTaIu8ujpWYrzMEr5KA
wDu83jcbrtCala05gCbv9642O4aEZydWzZsYBNZYkFUTB3En1V/5f72XMI2jXYTDInAM3EkOL37T
k5ACiT5BlBLGsWQXveY2AHZn0CE+ZivEmsowr7CguBnASiObqNso7yqwcOdRVubar4/0MWignAnR
PLDZoadaVFE25Zl1HOKRWjNOHGt3VO0dx3sfECqoljItfjpz198HnnwNredwjqOvXcC+ednm/3qo
REYqRoO4xBeSrXoK7862H+ePXeNS3kTos46xhlojvkoQY+Gz56p2C8SEMUdO/aFYet3tp07HV9S3
Y18OVLMvD7++6rHrQuP0nGOSO2+a/W2ak9molhqEvP4pBxunsdOP6tIaqXcBxBUfy0ySlaDqAxA8
3ITiGfdXs3GHMmfzv9CrOLGeQ+oYdsNI0zqlm1bOJgKypSu67EVl7szByXXPYbMrdGWdhnLAidf/
CHRf8Z7lKN65iIdmtRxYEib+nKgeSLrYWJbreQdlk5gks+xQzpRj16P3xWU3jrTXpGZ5ClkTDHfn
x1F6P6WKmN8csq9hxrxVTdBRK4nG+uuhouxP+oQjqrqsl+a7lVOP4z5pBXbzMeVjuzwkcqAHEacg
JdyQUVFpngplHOzWSN4ZEQ1HICQYwHnB3xPz05fTZWl2bW3/qv3AhoNLMo950Yr7gDqhRfkwZDEN
ELzElBWgouVJ+iVS1FHGjn03LWS70qHR0avna0ktdtXG4og+sTVlYu0KMxmuefPNrKxne6qcXRGB
vY2EogeQi7OtvZLC7cj/0beAaFOzfYQwNOxbCaMoH5Ov1YxtoBZLWjHA8h11xfdcTNW6UU16VkzS
zQo1Lk6NYR1o37x4fY/FXMBIJlft423mWFsr37njVgMMHJwaXt/FNKvXehT3jRyo6HPhJXlmD+iE
JX2XFSQI9LSNlPHR9FJtUPrwokXRuwrSm+uJp97AKCiDD4CU5BRELzZDFVnPpabXq+kxNy5aN84V
g3Ow/80wI8H4OgQhRR+CtC4j7YW3GJkKd38irmmMjuxRsO2P9SnMCutJzdokXkc0Io8x/GY4fUfV
8N6Z5nec9svufcVVzHcZJgFIpvnybCatlpbazH29py8A6Z/SXDObJ8gPNzmeMbORJAjbkRiX/OJW
MDlsYynB0UO5cZggrPuB8ktY3bwK+tvimDcDPHU9wXjIvHLVN7paKxExqUuGWxzlHcnC5n2cZnsd
UjTwgvEnWrf1GHHPF4cecvI2nxIET6GLp8QnNFhzrsB64W/AxYQ3ZkhbrCz5fgmkiikx1rmiNXKk
eXMUuOwDmTzEgSaUrvVHOmNFxLWN3dsmJRFK/VKrgTQzx4Jeh/OpneiVsdvjbBDwliDJXe+zbKTY
2DHQ/uwDu39xkO6QHmb+lCKayEO9buvlBHIkQ/7KW4IG2CIK8LA2FW0OTkS9C669vKYkHKvjz1lS
19cHDBck3X7Isz5UnL7DqhaWO7PV846D+DtnspWMsz07uFUCUWibZG6zV8g09ZjeISrfBMEH9yku
WuzwXRTv8gomreGQIEns99nFKDlZ9EjnUKvaOCRq7VyktvQ14ZZpz/oowfqcarfpDk5NM1nR4XgX
8xAfXBhLiUImik0o6PUCgQJoRciegHGfvwq2slFjhgffJoyeTvbPUKuauULPcXTezEQF98lMHaSZ
yK8z1pgdZXvfiqxM932UAfzXztWaKaBk1643QVy/WFTsrjqSkjjoU0aqXvIE4wY2N9sK7pWLH5Kg
z10UwXgyrQfHafR9Zwy3eS4+Cm7dpLgZS7BLBqoChSoraIAMoHlFYzft27NonKcIheDkl6PcA4cD
LkDUaOMzLF3bs6TVzKEfSOB7m6YkvES63PVuld8zL6E2IfEfZEgXXA1FCHoIpnQL6cRtc6JtidjU
AExODdmKS+Chv1gMaGU0GGfPW9znjkWDMhSgM/MC94xx/N22DZADDj3IS5wcsfhz6tmfK+29zPM0
PJeEq8g+h7SOdADzFbT02X5DrSKTazt3s5rJvQqfFqMfmhqS7eTgUQt9tJ5pRUWMde+tBtN9SmJi
Q+ZcE6yarOcm9+LdkhQZKJlaeTWbGsMDSUkqFcKXka8Hio+Wjxhq1igupQbDQxEvhQJTwTAyLm5O
hCNMVQ+aWDOeCTJMSWnuRcFZv8I2NHOfxaPBRtiMUdczeVe3+VZRVnGqMse6VO+OqOQ5XoaF1Np8
G1LEiTk1WIBoBN7ZhvFZC/6TuliKkST1HK2L89eL9qaXgdOTuBRNB7ZRMb0KD4ZFzcxg7Yn6YLRF
91CaFNth2ad5J+CtGswc8DnrbxXHD14hUBuoCJeGch+cgy2bxSZlA49iMg3B81SHTJQ8QhPtsUm+
SVMzhE/0V4CtmPlgM8qphuEXeO8E/750JXdcyqpN2n1fR7YHMIVAuNJog1ebCl+sd/66VKTWiG0f
c9g8bcTHL097dhMgHxOvCjcRlB9UMXSoYigS8IQ3jCrZKhLJp6QK8hLk/bRhDHgX4E8cabdldaHL
EVS4GzswkBqKm+fWBw3iJs5qvlOj8vZs/yG3whht3GtRgheCGeucMjyfY7iiGTHmelTF1kj8WxbD
Zi+7psfx25wHzS2IrfOJ4Xt7ICD71U+oi7Gay1DrNSWuz709F6tQ4cPM8/mgmvHZgi0IRzVguzh7
Z/Lgj0bXvcEPjFZLpRukCDyZX6eR5rLY9J9jgnNsN5q17un2vbUV2ZYCwzKeg2pllFa1LzBsV9XF
Ibu+7dHMAa3fegwACGzNbejqe3N0ctwp7U9zpMODd/FiE24gZuwuhZh/qvhVcm7d0plcVN2HEUEE
6+z4NIwzfkrNp4MOxJ8iCQ59Wby5g3HAUcNrtw5YBjumXutMGMEm9b0faUHF4sziJYAvJtOpRvAl
VTSfBkiYeFSwojZEYzWBnFTyaeE9T+Vz+kqBCtEIinpRRydeXNZU61D3NFPJATZgU/in0GKnOMPy
zcZyy6G/2Saxz3mT39llh9/rz7FubmmUv+AWJ3pTVhuOYxwE4+24TroSH8UY75nsyENN6G/iILcu
H1LVf5cdIay8wgMawhMH9YsmiRNEt6s+pz3CngwIg0K9RkvExk+QYUXz5nYSC7uWpDlw4bYFe6MB
n8FIpQ62eZSAUDAwmipq2mq2I1uQAE+e2RRYLwO1yQuD3f5MRQ2kUCP/ZOzI5DX1PyeLTOHU5gk4
+YjKdLYa4NaBI0RkRsbHFHgJ7Ib2pjzjabkiWJ4U5XD9UxGvwDy3uyAsrFUwBV8ckpIdrscz8CZm
rU0MUN5Jz6OiQEGHDMS9TH4zAv2gzJmR22CHbD0JPEWig2Oaq2vhPHoCnPEXFxYm+Wd8FWnoF1Tc
DD2gtBwnDjQokpx5tetjZsU+Q6PWsjV7W/Z0cfwlmFAw4no8MKD/UQNp1130PYrwIviHKUZHqKDN
mjTaNdZUwn/LbonBOOzcTcT2aaC72lofXRIUGIK41k+lmgcCXwXnuYRiex3wLmzABq1Kv1mHMbTD
GXsq9kZGvnz6Yjo8mZM8ejM9uCo9dH6wZYL36ZMTmjWBzRzH0cKPcRSJ1RME7geW4WalvbpZxXH4
aEvgbyZXNR6cvd1Hj8boDKsF2Mru7436u+cE1HRms/dN4WSWU/xlAeqlVitW5lCEezPIoq1bEQzl
lhrv5lgipIeRfnF6xegOsdyk6aChQd7LCdoUoX7R7lwd8VWsYAN/hP7c3MPj6XZtw32l6MVIgi3K
SaSCz+4dtyP0VN6nHfjVNGLfMxeoHVwuce6sUJ6ntBBgbeO3XIJ99pxy2MZDnbyGxm3oXe5jWPrx
dNbtfVrm3ZZiRP7r0uLe1phkYFyRr3swRYRcJ4KfcUIYplTqr19iclmzCfkoQjpJQjqaZGrzxGs6
YsdrwdZUpR3m5q7cGh7j46jI0CBcae2Vz9gqNJKDSIrF6VJCuGjnfU1+jax69JNzbLT+1VxSuFFN
9jDQtKK/S59hQDyoaoEbWCtRTpQtJMwnfO69/uiHr1ppiql0Clidt/gJtFq5HRDeT93y4NL7zDTd
rfYmeRY8BdQaeI65C6OL7LCwp1nj7EQTGlsS9Qwxy5BzUE/zVb68GHPqfWg7eP3lrEpLz7+b+qa7
9tSiR5Pq3hcD4wo0rb3zpxqyp7BOrmqsUy4P+Ty0p1yT7TBz6uC4vx0doyViMrEcz2YC+ICBV4n7
AlklJOtsoEnKufq0gcin1A11WZXsW830ODLqR9B3N8/Eh47NsD9lrC1HVajvzEIDug0Krutcyx9a
ONmFU+iHbPLwmAB4w7Q4pdsI8ybYrbQ+WHn6PCgbUwEoExxEdPpsIzIere3KF4vbD7/XsFchO3zY
CIQ+8Bv0M4tDiv+K7EcVMgK0s/24dGj48HXngEg7rfQsb3NYnvvlgeK8nxrqyl1VJruKdkU1V/4x
jORTN+JF0nkMlTio0vsA8hyzEHq9CjwmW6M2K/bkcYj4gOEEqk8qBtDOE8Z50YfpfhplcIZ3R5zW
z6eLTYijQ53ce0FT7a3KosMMG4PTBjXKRVDfBYH7Ptj5vs/d6r8xjniGUlDkf1+H+238X98o56nj
MGr/7T+HtPt/qFn3L7UNgvaD/3gacY5rEuxR/fX7/8WJzL/8Yxzhm67F4mZ6uF1x3f3BrPN/UxxN
pO8I5h64lP/diWz7v0mTGQGnHeFKQSXDH+MIW/2GcdkWCjOydNXy//3b/+ZihD+K21/qcpu/+/5/
6C6/Yexqm3/9F9h3f55FCMszTYvOH3rfbGwCf55FEB0SyvVSdwOX5r2SntxWOKG8tNwNprOwSf17
m1ZOqHpq9Tev1e8/yd8+82Lp/oenZvwhHdNyJUbtxSL97etjzEfmX/9F/M+B5HbveMLdhHHyGQ8H
p2PBspgBkCJMf1K89zOo62TFGszhgZn0P3/6Zcjyt23CvOaeIPTBo2O5Si0kv795dgBNsrbLAfHX
9hGl2vYCbmht0KdDcJ2b+D9/tr9v1VieDSXZ47LxlLQo//nZsP0ObqpdflcxyLVN1JrujHQTs5L8
8yf6h9mSsE3HU6ZNxQhXzvq72ZIX6FbJJawaILqztWvE2qBbTAuONro5OV3y858/IdcLtOKfX0ps
7Ljppe3x/lG8zf/8y4WuqKC5BTPHX3rwsh91A94uqnIIaYt8GLalsYvb0b0faXO4F8bHrMYfgHq7
10ma0bGpuNtaMKMOtUkIJa1AXE9Mus8F49wjPe1bWdX3fdU3Z7wGL4Vl20en7g74GIp7w3K/aYRR
LEDs6E2jpwAqg/kBfAD82dJdlFIcscMXAOusH4/GVO4nImnnXw9aGOGZHX54bmtgCwOMdxDrDHjS
wuvweHPcd2zQ9oji7ikwA1a5Nmr2jgoITDVlj8pv+Xe9Gbib0fseNWAZbA9uYDm75aXw+mwFpuhp
Zh62tlsAIl7XB2edlx+1RgyGaAtuLyu85hJGLib6ZnFLGcUX7dqcAHSO8pBWd7/mGjWD8rmoi8Ud
cZGW8ygF7HXPKsnHlHrb0IUHiB+XbRKAJiOmeSd7EMmydzPshZBrwr5JqKFY/rCKwRrBQnU3ZeSL
02xOxi7KCMEr1FgMTm65ahVcv1gtnJPceBSRC0HRB81hVOK5IjmEGzMihryoojEzQOxsI96+2NsG
pSlgmswREr7+6IiazXbdPlRj0e7gPkCI9/WutYLsELgW8aKUcqcIzR1LHxJZo8zpmg00zSjeK3si
QJyC8GTdG7a/0k58MhuO9DIAitNRx3LpYQWE8O6TvBbXTGjr6ldmzpkuKA7wxBW/+o80ohnT6uaz
SRHiHe5AQAOOUW17mzGGlRsnuxfxeXDNa0hL5BoRkho1V+s7IhPVCmvkvoVauEfU/kiaZOtj91tk
8W9myY80Td9Tq8CTAfbsVIbqS50W+Rn73rBm00ZZN/bMoi30tsdue+wrphagOHuCwdXNY6pzKiZE
llVpVAEsvIgPq5/DfRlaubfd+TLP2I43hWCOlkJ4P9YAHlYm3hm8d9+qee86rbluZX2gpcA/kqv8
XpW6OLKDXo0z/P5GZS1UARhyWiP0Rzp57QNivLEfnNyxZKBD1IRrJgk7Nv73CChCUBfTMTS6A2ge
CvDIbZd6eIstaAAhDl8KE/s7+ha9ew9NHTz3JaOoEbs/X/G2mo+DR/WrC9hbjUV4tKjziuY549xT
ZWfELbj7bcPvIW+509QPUzYzZ0Fh6kq7vbZV115tdkh2aQYbBshYfF2H3tckZ8tFJCFIW/kwVByr
bBzTH260rukQ+ggzADKy7eR+GtIXp2iaC8M97yopq8llGD78euCuSEpPmndu3iWPsvsRUZpuZek5
Kj3uV17cPFdt+iKD6blNZ7FlhuzvO4+KWd+WLsyBgqmew6e7VaTMdsIOX0owgYyIP4bMvPE11H0q
+uL4raxbTMaO/VAaNIZijHIP6ciGWJYRgOPmns9HcRFVMx1CbRVbLAvRoSeds62geBcru0DVNyLj
aGBAqeLEY7xDO/zYex+emnCMgRs7g2KF5jJ7O24U1hGP4xacCIBYYh7hWM13iRz3VYjJnKPCV4VN
Xc+m+RClgBkKEoG22dDRiOFVl4O4C10H4JZsmhOtL+xmUFdDrzkBMJ2QRWV4KBE5TnnOgdV1szN7
6ucQC7NTUqpuB8+VbcfU+VGMEbvupz+QPG4NCzdYxyl/Cn+YXVCsY7rOyYYcW/q24cTpS0Fhwap2
4TtVAaDCMngumdSuUAz5RCTeAjOrMe1Zr22dA6pzhxajlUufBVuDLKVZwtZqJArAv1ElIsPM0xY0
aG2UmYKXqAwDzWIVTSIl3bGC55CtSvpM2DzLhygvG3zpzAXa8Nq05LXJ9BEhIAYlCClbyU+MWp+D
AZbFDpu7rISe1Eblmh3ZnQmSfT0AnICB/p2ECf0O1Ak6ifyoc1rhA5WW+wKSIQdtYCmg8GmIZK06
WWEoQJI35PSDPH8qEHVB2A2cmmiEPJo2gPX/w96ZLEmOZFf2V/gDoGBWYGuAzZO7+RQeG0iMmAHF
rMDX88CLTSmyW0jpPWvhEpkpmZUZ7gaovnfvOTlsJbAfOXgdld3Jbx/jLlsuiSR4bk4Hu5sz0OPd
M/XZ9N7mzziLHfgCwz5Jo+jiFt0lK0edeG1x7VX9u+jsCp5BNu7sXm9gBDTY0Ys1GsL6vrEX4O9J
rY7fHUpb135Ve6bk2S7efDJ66X4ogg7+o7NLBcpCoMmmy7IxkKbUvvHLh5BEuGH9jWZoksvq4Q1G
EliinkL+PZuLzeNXF+2ZgVemHfxSe80j3m/LmAVpxHe3LYmZY1PnSVnvokZ+oz/FdSwhkx5132qb
7Jay3mKSnoFXgmnqo2rfTYQypZrlrmDfo7dL8T5HzpG9LInFoOWZHHR2f+6rCTVxsY1iyDUIB35G
PISQtmTthrcV49h67LGFhi3AyGOnz9W+mpAUjYZ8mmvxGlkaMgDXfE1xyRCSYWWDOIqHjkPsVhlW
Flhx/XdcYD/qymBQyG6BtHa27UZICTCjBl4UZiEp8vIhIIpGAIAJ5OxXyabgrN6lGS9yLtCR0L8P
jjgiPJp3ULLujlvOTDXcY+/h6ogGPw9VDfGLss/Ol81d7/ujPdXfeiuVDOP5oNBFcfdaT6IEZcCr
TpCWXpz+5vvskZ3uoxefjcFbXYINzjN+zyKZIQQYvO+NzZ9e1TrG5NBEqeGr1WLZo3AcbfrcroTq
NOj0oEqTeW89NJ+exJzRgEu3JAOvkrYYLV1cDAvR7nYSziocYw86dyjiCdGDD/YOXlZ0H7Yb/3Q4
m0C65NNnC+ulmw2q7rUnHkXSsXXPDKa2Brf14vu4+oB6meSfrewPhaUIXkj5xNq/PTQDWM9uqJj6
TVEl9mrJmbD1U/5S6S6mcI6GgdmXEdCAMjrNLg9FjObVc0WNqqYYGRqojC6z4HMOsXU5FuNOZ0lw
m7rpI+LMi+plijZejL4sEwX8kXsLYA4xk3GaZteDWspm01z6l2jea9QDXxerZwofG/6e9kh1VcdJ
eGQ7Yv+b1HxCkKn805Spy3zB+kinZQWWgewA44TcgQ+kpaXOKRmgABBv5mejCYpMu1VV0bwW3ZIB
iYpyYpboUtPE7i950/0qWRYz6hP2efZGd5eJSn/WZxL7tQ17oWqoJ04JaJ42xb9RlrA2nO901uW5
7/jMLQlvrrSn1N8xWKQ4TVVc79hSiBwyD3WVOpk6WHu/7MXTSbhnFv0sYAekn6dAeMycUhdjnkjU
c9K32h2TBjwcpue8JPZ9g9jakdBP28nBpz4XmOQYCYPQZPbqOdk1TSYQnXP7FI/K4i4Ufp29UB2k
50btYvqyYVF41YkHTc/5nmrNWDRDwMydJ/eUnOmGfC6AzGDl0aJvlfgbl+rsyUZ8MKi5A1zPz+Y0
FmdAn9ukm/3DwDD84FJK2FhpjbspbR6OoZnPZl69Gc2QvNb4DLbJSGRrjA+68zdPaXd2Sla7qahj
mo2LfgFcfJYk4k7OPNi3IdKvPKKjvUq05GzGdXouqwGdSzx82Mpknrd+yUsfZUfl/ZHoHtCwvvPI
0Pc+MECnlwabPybLRL3DxsoesM8U/7nF0ZwoQMEUiUFlwFeL7UK/2hmtJNn0TwvLmmOzzN8Gkamb
7r2zTKSQVlRAYuV71mSfhERg6aAJ3+mDWQXmGI94cazpYjftO4Gz6QyKkXUJu66ZiG+YT8OxSoER
IWmfGZpDJ5DVcEFVle0ZNR4o5fQQTZnsszL0Ah+0TWjpCDqG4dEnbqCXOGeqTBqBFzuHUXCCzBbc
IOaIhwO58dK6xHey4kP3yjiUEXClyO3FWW/8izs3JPXt0QP75RMVGMtzBeMQKxlZ++aVBOc9awz7
0FsMhjsASdPkE95327AzUVHEuICO1QKjYaBzAfS7nrSCU1AUHzKHXW5ntweqWcsLcEYy43PMsisZ
+IlXpMQJnQPV9XzzZ9vKT22NaWf9fOhzCmB22+w59Jc4KQF/kbqfdt7Lqsy+eSR5por8BvLxMHEg
8lo2cvpeB1oiSrj4Uc23XHNZ5kx1zhx9HZE267BU8Pv7j199/eH/68+57GRg8+UDUkFXpy2sZUFj
bFyOOGdvcLGCiMg/Z5EHX6nsi6M7ctgqSVMHNX/rPdO4uhT8h+8cCTLDHjp5aGIUItSqobh6jAH6
EmteXhjNWTfDrt+SHnCV5x6ZjLv38d0UgGVTEd/KZEVnWdUt6yD4SKM/9Mt3qN/abk5/ri/2E10Y
2HWzcIOGpFsQuc3vjOXj9esLOgGDdFjGh8pQx9ibxEmJBmAaALkd0++eJincdq8u+wMVUkBvafqW
jk4RivGtNwl4zZH5EmtjTj06BkC+vo+M7ozhl5R4zYaKt8wupU4TdN50zwGmU5JkLO0PA0b6WiOr
wy696Px9zucwBEDANbixweRBjQF4NfT7fI4yNG7T3rVEdxhQpx+lcpvdUGcqjGlbnnX+aeyOfe3X
xLMg1LRDagUyZaXXrUwN5YAVSp2ieFLlqpm0Ib2DakEipzfNE+u85imK+/TJ8cIpfgJKz3Egsczr
JPyTtyzLW5+I7tloQErFpC9NG7p4pPBdgjNqgyov1bOypUGcDcq1N9gM63kzHZIFmht1Z1bc2Tmt
EA1E5pwR0uDNNJqPHFjH0fc0MvIQoU6aMV7mmLUHH9Dl0I2wvFzj51DWnKUriCyip91lSc5kql4Z
ZihSjkk9z3tdcfyRE5037uO3WuqE8XLsqjb0Jlab2xg08QYfOk8RnSFCtvYUXX+oPuv3hgDzprZp
1er84NBdFWgVCebP/GduePBWH3RuqKEIDZYI4KFSacPOpdvUFhV7/jG/pmNv7oj3A+JJOVrR4vIe
tq+eyIeWUOyMmT0Bt/TMVxdhGa+F4rLnOPFnjP5pT1GmO9uOSSxCuu0O9Ht1E65GQ1bDQhMnTkrs
kA9sSNnUJNNECFk6zmvlQnGyB96a9izpNAp5triIOnn6bGNp2MDv5GdFLsPFXr94iwPJvBguKCh9
DmA2yT/MOG+sULWkOHftCPSkhgWXWjCWzIZebKuafctcjMYvv6WKWktz92GZXyuJGTMtERtEbseF
lZpdxNqRE7J5thwrEDo5tJ4wyFatAbzYL9qjRmfe44jLLIXpqVN7x7bq+3vf8ZmI2NKEsVezvG2t
5Ma5al8WAyXBsUHTIWpO3PRsc5OQnxfX08Xvo/GSVXA9ieVSoBzWJjWJ4X0HCufOdfRZJC3A6MS/
9HZpBCtPIMhb0zwSxf2bxVxQ07qwdtB/ExaRdJdGKaPr1xej7NqAaHQfIoOzAh0VkkEMyi2Tk0NC
9BJpNK8on299XU7PEDGOTszH3zK6JyYxBHCiYrphJdj3Shpbvj9p6MIaPfUGdTSrZe1Uy2uZivGg
u+KTH6z0NrFl2fSpmwVZkVZHjjcHZZFVoioYQQwcPii74y3XBxVgudB40gE57WDq0lxZkJlrNnyG
tf/qDzQvywT9FlGKMTa9C11gBhG9dukICd9Lr3symmI51emqxbL18+IrCd+uT7ddCu4IKPxl0JJ9
V07Vpc8j49hbyQFx7bLBeQr9p7ii+di6WfNb5Fwdh854ycrB4MledmsJ2g61lhBj5ErzaAsMzAXv
dBIC1l7F1XTJBoOQ68juXBZ6RoSnJEPj9Hxi1o7X1xfdXeCfOrnYkl7/uxD+wf8UOAP7dLzUWD75
D1qkdloETUlLCtJ5lrZCXlk+WvWYPTuST1JCfAPRSUr63lc33+yBK7M+DduM0UORvyDgnJm+ah3f
Rir9zptOVZkG+1julb1op8jUX4tBaFvpqvHE6Z5Votvfv+gKX1/0nLRZMuqYWRpexJzA9/S+VZae
uwm3o7WeDtmYSmrUrkLXt6Q6ACP8JSqGXcrh+ezbeGopmGFl1Yr5MDuArnEClofx8TXs/l8B+vw/
UHk837ZIsv7TaiD80f/4l38Ue24/Sog+r1RzakLy/7wL+4+/7T/0TTwHLTo2QHYwLq1Ll380c0z7
X4WpA9ix0CbpplgF5/+nmaP/q+nxVzxhewK/k/+foTwW2wyPqg+kLA+Kzn9Zff13qzDhrVuYf94J
sf9anU26iXeW5vqK//nnnVAzMYRus7hEO5sTY5b6uAGLEXa6X9+6hU+lgVwsvvJ4wcAI5dumKUAg
stKYuEfXrPH6s+y5JFLMLTCWqVVdNn1JzDiT7rNVbMYpjuk6bWBeM8X0GmsI0LxVhcaN4+KR9yUl
lsyb0QSWIVZ1msv4LnTIuXA/Lh46gWTm1u1OlyjX8lW+Bqn+O/vm+Vy5cc92WhOoPQ15TA0Tj4So
fzJuM3bodIyLWOVuKP1u/oLurTCHmwXL5UTlmvvwlxTOhl0HXfY44YubLcRxaJZoTa4yudUozbz/
miQg5JJVOOdinhNm+g3qGJLG2r+Q4PH25qqpK3S6GJLj1cbCYeesMruO3X4AK5bpkVbe01V5RyXj
h4kDT9coOg1u/Yui47tdr5nRpPlYPFp9/qrQozE9P9vDtOdMROzba21icgwCPXqGzSrh87HxaV9a
vopZxtLP/hnf+Lcx7rVbH2sfEZdZt0Hrp9cUpWfNESGiim/8M+qN78X6TvaG2qerGpADAVNnoaeX
FG/gXJbqCVBa6Prl72ZVC3YGkkHOgJwYcPOs+sHKfE/0mvzdKibUvhyFKwBtXLWFPO3659hTQBpW
qWHUmAwzcR1+fQEpWmMNr4FWrDrE3r47Th7dwPVjhF5yyHCOZx0KYtOsSOKbTczd4D69latqUddz
xBwIGwYMjd5qY2xrvIxGLtaOC6NEAlz1lX+JegOoRW4Gvq2Bxfjh5Kyex9zTgKdBn+0fNkkg14vt
yzDCbajdP/1qiiygmlHlCJzVIUmneIU14JUsOgyT1IgRCY1QmYaxZl4MLOKgBtPf5tqa4a+jaKf5
wIs5E3B2Xi2W6bj62ceC2cjquIw300j8aBVfWmAkMFQRetEjtJil3utXGLDHus5cAPhgoVMsmsw0
ggTyNtVVaI1TPaHodJvnOCcyIWxbD4GKPJKmKA7AcHpSu72GGpYNiMLfWeDxtH0sLvOq9ixWyadn
S2iSw2yQnFsVoCMxXgiorAu4oZM3JRIKBiy7KdN8avh5UDmjUqyitUPerVxFo+2qHOVhgaIhGVVA
dGhgEQgMoGNuBOI/shnZUXM4e6xGAJxDqOdq+6wDTAlQBPHGmzgmMp/lkrd6UCPfte6cjbixIEl1
Vluq0ykGuwx7KSxsnRJqVSEFkgXipWGk45StetfkRkMaWLGfrKSHEdrjlITt5tBG6TfCy7tyqcct
8X9rb+dLsedSh5HZq4dAZY16Err8mFBQXr6qYnqhphDYE/qaWTeees/aojMzH5Tya9bXHyh0N71L
3vfBTPJeAr/qhzw+GaOkTQV+ezvUyW9ByvQs5+gXsyuoNxN0LMuRrx4QgXfRsN/zOiKAfdfQx4EI
Yk3wbcZMPDWiZqnkVuQcdTYMBVqrVGXfgVDVgUNS+5L1T/w4TPCG0ktSgMvkA42rhegjO4BUP1ZQ
ImJZuXfs5IyAJ4CgvqgKJjTo0In9LU9zw1k09TMT4/WKmSU0OUVespnttLp+fXEscAMZxIszSONN
DlB0J1hyBMBM3TN7dO7BH1z/y9/MCjZZo2fXKo1JaDLL57KmG3fTin9zKlOH6MDFQA9gl68pyBEu
CVrsMG3aX8XQN+ytzXAk/UXTBVeBpq2fPgi8TJsKHtqWec4hcSCzjkJrcKu3pkM7NHmQTKrxeR5L
g1HRCgVG6hEK4XRvNu/dsBjp0WRenB4LW3xkVvIwhkvmFuaLcryzU7RW8DWZ74aivXz9SulARHIz
7pEicfofnRlEEcPd3uzHM/yNTjXm7VLlZs78sMS10c7jWdSnlvn0ddLcnxFu46Nj8gNgjdpDKSaz
oo3N/WBO7/rip9d+tfLIBq6mXZjecdaL8lxG8iUnb/hUVNZPXS7V1af+Tl8HIWJMS518I5UX3tUI
I2GFscFfyfdvKS/RzrOnZ+6Lc10YL7GgHKAN3AgW9DK2UakLZOThbNZkr+F8iBdj8Z+1yOJ3nyCo
4xrcsMs24GpvIznfmiKmbuh43+aGVx06+WWXRJ4I54ltATYeVDEjxYd+esoZLLqaFcoOgICbt9cp
7aqQt6gbVETUWaiuJ+Let/aJYZ7rMhbHmJw9K4fUPCZ0ybU536lUFZdl/UIgXYWum+Z0cmKmE4I5
F0vMc91xVlZ9/WzlCFFUlzp3XW/V2QZUA8in3GdMLYKKpU2Ate5F2Auz/2ZWIdY2n1I+vuW2pOlj
VKK4NoDfW3PPpXt5astYw86rQppu34veal5K3X71vSR9Nqo2eZZNR5u4gmKBl/gpys3ngqip5RT5
vV8qotbmzH3H2tA5a29xCfwsm1znTN2/uHAXXzmiQE+t5c/oM7er9hP4gU9pTrQwesyvswvKSwV2
RcY1psTWpay6mabcRB8/6ZPZHFozdwPEP7R403uGjCJSfAbWNak+6zUniybeoWmE9JpylSQaYc4O
E+7uT7qY8wa747ytK4EdYujhFHTqbujg+NOeLUPkreyBDvQSBTbRoE63vP6Qr/mURRnVgSHWb2jh
98RZQAJ1wANzZ5nvoKOsAISd2BVlamLJMX3en9N0i8g5jrl2WNtNwZTWw8egFgd3GuXCUUUbZk2f
sZ6R5+94uPPtMJ9bDd5xy/kQSgETCW9+dlsW3GOtbel84VUiQR7V2vzc8cgLh6zGOlgIdk0WCmXr
nfl2yVNtiPe5qMYzVO1nTpDVtohQ6y2AHrBBVRp9OAzzEzGBxCp+WV3GLqSQrG5IlBBoqFffsxn4
bEHh8EybyKotEqSSRV0cB3oGuSuRfRhPsx2CZPsYXION1yIpdOZC0lcw8JPO+rzlPn1o6VcHbc5N
NfOPcrbKuygQUzuUJBI5bBs5dQQMjO418UfAToBxD1wB+WmoPQ3DHHKymZB1kxpi19Scd+2FbuzU
yDKA2xiMuZtfsxUMlNVjeS2X4tYPHVqLhkFaMRVR6BpSnk1TuxFQrk7pUP2KJs27gaWoNr7NlZ3d
CLqQTI77mfhaJkRy0RKrDrUY50mqSMQnLhsxMc3Xsn2ryYQMfbZ17sSKxqQDEAPQQyX0IRyqYFtN
rTN1rCeUYNmDRHn2zqXdOIijqfCWlKqYYNijD6Pa47zImspoPGvsnNc/nJxGnp3E40PIqbECaRys
ucpw7vVH42vulp1MtpWrhdByFv+lswp66Qt/oSx5HlcYHlLXOBFnYbFqj9p9FvLdMqBgjmYH05F+
/ZHibBWQkGIvtpRoykjSUznbtebUsOGicUnHL96PkU1QHWLhVbCTAADohnS+tAP8F+PD53gMwoZl
vIVrXc7xw7dj74A/hffvyv3VOj25NYevX+NKAvlVBk4+GteGGSx0L/jA7dJ8GkXLW8kafrIVw9wi
i7vLifcxS9TzLt1fgrqEWO2eE4GszzwNinCq8iRgLor0yB3SP030KZrUfyIASyfO9rG+8WSyOfYG
mVOy9yDsTPsf6TP6UT5Ank8JcaTeVST+TpnO8MyMAjist3fIcBz5uE37CZs9cnqnODqd+CgK3duK
ngYE7aU96+SqoXpqKex5lH6QJ8IVtsNSwDcBLgRsicgQiNSCpingEjv+Rzrwf8cK/9NYAeSG+G9J
v9+TmTb73P7zUOHf/6Z/HymQoXUYAazzgXU44BJw/feRgiBCyxlh1Tt7OgOt/2SE5qdCBwGsC0Zn
K9HjX+CErUZogreObzBkAMzLbdX8/4R9GP93ypVzhu+Yq5Oa/zfSmf9lpjBGWjnF9sS+XDYbw9Mj
4kS9ANDnuhc+q9wG9MjaWnVNxaFbpmNi1vrJYRRIuTJbbha3bDCGWDmrSRjHZaxHyJgU+Ne7jN00
5a7zUZE1BYoF3Zqsi12ulMoy2VpUJvdyghJlGG13NmaUX7iQ52CIBgq4pM9gQLoDZW/4ZF6XDyfQ
D90aOGEX37B9LhSPMD7JxsYokoQMzeCiqtaLCwd0DDv+GkMf1WpKS8Pe5YBqCPFz5LG901wmvyr6
YcLp2HmuJ/brrn9b2JYKWRRoweSThiw7iyEnptiTItvlEld48AQ7NhprctNXYV7bxdYyrTTM2Nvv
KRHoZ7bsYca+Y4ggZLjDOF4J8wWS+uRRZ1xu9qYedIrTxeIODDVq8mt+Y+HSm2z3mOkG19OIEXdX
s4vsRE4MsKT5aomBJvkk0HhOgqG07xDhinj9KSNaDSPf8P8xztfEy2RNpB5EZl9sE/cJw3OHIiBX
u/LBbNhlMKI5W7uAbBk58DCSyDJCTZnu3tJ9WOcYiSZZMbO3HmBmIcBUsJz0hJWIipjnOPKRF9hA
qa7OxynSjoXTHfMsK36jwYGq578O2BxOXgTDrHx3NfXodBMcSp4tW3MQ7zEYjyBmxwx4pDNjf+dK
4CWTT4I67zsYu77FS1fBYeT2yXKxLc9M4+m/W8wYMmVHBLTUU9O4+UlnUezwKXqOhlE8sLSy48DJ
OpHcOI6zxKADoQ2su7qV/BTdf8Y932AyLd1xiWL97M8jr6e0P8XsaEe7sghc8Jtvkcx8rgogwa1X
7UaOzoHXd8VVEV8giCIeTQvxodLnEVStGV85Qp5aY1CPepoY4WR7XNfvU5Z+RBgVz7xyyQRwW4Mz
V1EyL5k+jIbT70cR/SnzjFVlQ3ihAXK4IrqmTZvYGto4rsUE4x5cit5UZNAga4Gw2fmVqglwRX12
N8s4v/gCYrycKIC08SxJ1Wh/Ws0Piqru9h0DN5rW5GrzFkoYnnbHyg71ZP/sJ5lsY27Z10ozA0kt
BPqqrh3ZAzTPYEQ+uDpfEs09L4ZeP8VUSDwTOAyLH3LvM3aNOHfNQFEq8if7Fteifhe8+g7C5icp
Xf/QcuBiEooiJ4s5KcqyI8SrjJu9Tv/czfeLwz3LXq5M3dRzH3fuYTHtbW61yTm2ot8sCeRdIFxq
fYRNum+V3+qpvHRudWCdx3CnWIawXFMzLHym7Xq8Zs5U3uulNU6mN0MstlmBDgoHLsHwnOgs6CA5
zk89tJgdZqFsz4n5r2tF6jYnGswg7EIhQGT8ly2nOLgiz9Iq7Zu0UXICn9X6KPmIYXCHtt7eShXL
RyM4e0ulnZzWaYKMbyMYD3149YcJUKCp/dbk0gTtpA1BvCrOWVnUAEjb5t4rEU56/lY4UrLeiLNz
ntGjrGY84Z31it8K7uJobjlp9ce+7RWIT6P+ZbffVQzrmSmzHhrZ9KOkcLVd+Ma/AoYkeOiTwIPp
LF8tCsPQEgZUXUqNhwh60tFr3PgUw6yd8QFfF9pBjxwpxiEfOVpTS0zyYA1YhYw3GkTz8YsXDYCb
vMlHvlZlu3j1QDmef8xWeFFTp2EJYecx69TnWgwHpDRGeVwa29sketae7BWXSdAjO2YOwzanBbLD
NdkMndKhhS68o5U3dsCwOz5F87NijnZhUPHpLax8l0mmTxE1YExCR2Lm8dPka1moOqJMuhtP2zxm
7Jp7R+YY383aDlhU5nd8CmerWNNQvCm2ooiYK6r5SEKUEDO7P5hO6cvEJImkIdfrOX/YrY4DNF8/
bK721sr1lsIzWVP82Jq69uk6hU8hPjpnKr0mUZPh53BfZaxsqK/FMxWnDkw6f2nUzP3S28Eyesu1
WBbajQzcDZbGTHuuRfFhtuqHNhfW9yT2xKZshEmGygB0NWh1QE6cZL9VXyrR4Rt1sWiIjvoiU3vd
xQjYzGI35asDhkAyMwjClyrL32aPzbQVC9CawmCyF59mq7DvmuQ43unviU9E2/R8eWK+j4uHXGoI
w8KwM/XpFd8bKl7frBKwXVcjnWHKv2kaab/pBYkFF2pgARfTsYiC8nCz7zbDfn4oA/K60Z6SRBJ6
KX6ogltPgJ6Gmw+vfqevRGjxuMr7OtmX5DRJ9PLpKRpt5xZcdzXFB9EbWNACnK/3acZ0m177CTL8
sFXMePrR6XnBmDGtxTRUw4BazSkoGTuMQHsmalas1G5kztO4E68jRT55hN5g+Nq3yex+WtLmBbE4
u5w9ELXBNqZQzARkgm+Tedl7Q/R1VQv0B/a78b7hg03QN58uELUepYysc8+lyaYlt7MS/5nANmYl
FaOj7Wz9WNrGT1uOPFV8WGb6SFPPTo1rH/dPXW/aG+hfGyeF+VVTGJS5c01z83UaZL9P8+mJ7kVz
o14RLLnYp7TCf0UudKjWF5IMoLRZnxAWBtLkcLXG4WLCuxdJ81uHxL7hsg1IOkmbgJuWFUyO726m
coSZNlThQIFQ8bw/WN5aPigwDYJ23aWGJbYc+OaDH5GX0KT7UMUynVvn2+y51pkVEvYx3ceslJve
PqIvyzoAdkxMWM1y/9geNhdVSBSBJRcmkVnbroN6W/eUwpdbLB0Tcgm3dYjqB2OZ/VAORrzrl+av
FbffrYkZ7mgsP8hNq9Aq+OnxRe3sCH190qPVTi6z+JAoxgpEQNFGZLwKW2baPDckDl573Dr0EgYp
7OvwvfTtbk2j9kfr65jKOx9OawOZ2aaWkbZRfVQSnb0LxLuKiQLP/A2QdJxnXofe1lHo82r/w09w
rFBWJqvXnHmZjViip+Is5jt7HE66uZZf/T6G6E8Muy29zxEz2IWLWqXn825F7pCYjQ/+wym7iF6Y
Rj4TTvc2dtwctFfNgy+eDxw4fxSTzaWaXNlTVPu7CVH75aNu+u9eDs7JEyWg4yxqDnZRrxISdVoy
0CcLR0TanNBEFuh8m44OLZ9E/ckYi7fGd7KHla2npALfFQ9yqg09hRwHjXQYzw7Q3kVF5HxlvIuI
Qjx5ZiKYtmb67gtOGSvt26C9LbmLX2acH7nn3Car4UjTEdiU2U+ipwJ5GHtEwYX/EinQTdJFyFeq
LszIZUBseaoMrshSleOR5NNzbBBZMi3mTFyM77VgHlH01Z+lm5fXvluYjVr8u0mAAV0vyOaNawSp
sPHpdGI89ma0qzPGZHNhHlluINrymgvIWc4Wrf80LUZYDoxBRd3gCqqb8RK5kDa70Tx4GES4keN4
dsbFg+3wIIpI2K5iervQadySJjRO5KHRWUZZYHgEo2PJ8tNerzWxjW06IksS2hz9CGD32R79RbNz
NTroqeb358qpl8BNRP+NwKUTWJyMW4LAvTVTfyGquSt184dKaOOVCyeAKfqU0IIO7NMIjg+9tde6
pbmCrxH7vkhoD7QpVIU0Hqn5eslN97kwWWJJT2iG+Kll3GGAA/ypgUEX3i7C0+dNCmLu6s+QmwKO
EpoBs331WUdEdnTPFHWZmBVAS7FJQP/nuJ+GZqcXW1eDnpF61V/ktkeqA/ZJXzwzjDPICMyIGZIu
er2HxN/uefV4V3s2KJ3XZ2sZ977fsUYhJbZxH17qzw/JOCXI9NjhJz/X9njGHmUnwMbMVVjN3UR/
pf9ut52Erd9RJnC7H4swQ/iD/R+PuGFUGuNL3zodk0sjOnRW+266f30T3ZtNHQW0FAQmdl/Pkv7Q
DumsHwrCsZz4rU85KA7Ha9sOY16YpKAhvdiZbozNVtG0Pkw3UTQvJ7CZZegDptrQla5Do2Z353uA
dpVhV7t8LueAtAXDm6z7PswwLfTMfWJYu+J1K5vl4Xy1OUucJ9Oxwqgp3lq3aa5eUn1nHx9D5G6O
jc2VzeV/25lFxoZOFaxhWBCgZNOjF83WvuJi1wO9xYsHiV7AJEiild8n81PPWXwo2bZGY+GcqLte
CYCkDGtJsHOvEntALwnPN+7ptECIlIyYG7gcG1eVqOwcGZwiqwn9coHZSjO0TyvX/05T3NA0289a
e/c0Dx2ywwmdC/YEqkN9Lk1PmVMmFF1Yk/cbKj6M3hcQto+O+TLxk0IF/pgSfdPAjQ1lke5Z1DYU
N1k+rtW92Prdgv6G8CzBMZGcQTPny5663qzphwwV4LoAtE9kwHtS99inrZWAODp6MBTuL35/yfos
o/UUGSkWPafUwwRbS8iFNgVfu+SITPtvnpuNh9mus+PgmN89czJ3HcHq0NRiloU6GnbquTPruNJk
EsvpSWigpvE09v3MnD3BvZ0Zw1lb5h+lqgigseeYmhcL7bmdLt0+ArC1i/KERzArCrKZ2t6ZjenN
kZfOa/8OhelzwiJPXGQ6Hx8PCdv6pfL/ZPmUcdZQG9tV7REcz8bQO6AHRnPNRhbmIo5YNUXOHif8
k15zPJzQAyxTNtPywuGSeMiVof8ZQeurepuJ8tArOhjS8B46rZaN0a1QBaddqgvAJNLukkznbhkB
/9dzIZE6Ay+1naYjB13Fl1i68eXrV6mwFYQWP9nYJ8ms6Mohwt6QdyvZQXI+//qVQQB4KxTBQ98E
UJHnJJBb5rbUqjbQW0q2NBx2Wy7ERCnrBKBSbDEu1cZ9WeD5BHtzzWABXb7eHYlXG88uq3paJjvu
nbQb3PGPRw6kIyqNjgSNtFvZQIz098yX8zGRcLlGPp3XYQ2mgLXlbTh+eoNe/W2m7JxNffdG7KA4
Sot2Ttq4Yepgzmtal3RyOiccNc0u1ITZA5CP62eva/4MUKBck0WLWI/emZcO29FkCE8U9K3tsT50
4ux2fYOTiHmsO9tPBnkePnrQDqfCfMvWlcpX7xfmpb7xTBdUDJTrm7KmRyoGwp0zzO10oLA4de76
W0LujOc4gwCZB//G3pntxo2k2/qJ2CAjON5mMudMDZYsS74hJFvmPAYZHJ5+f1RX43SfPmc39v0G
CobLqLLlFBnxD2t9qyJu72CXRrlb8TK2lM2du8S/an8mME/myYs5Lxev+W4g5vccB6GmRZiKCqxD
0Up5htE87gSRGhwe7rFpXLHL8C+QJB7/ZKXcXpUuMakhKKiFH59ttoqhocSG5YrY5pJaJYvT/Fvx
DYRNS4uHM7KGzRidLWVrDii0zCuiWtDvWEN6ZJydXFYl/t7X9qFNa/bBLI9Oms5g41W9dxZdDrk3
F+DRofIR6tDI49d3u5E/Ctc4/a807e/ysv8gTbNc10RH9t9gGpJPqEfVP4+Q//p//gI0OH9DPIZ7
3XU8IVzwz/8YIUuL4XLgkgfnuZ4EKY2z/S9VGhQGpsM2k2fPdyzQLmjj/jFCdv7mERDCbeL5vuPZ
QvxPVGmu9+/2ejwCfFmuKaEfYOf61wlynUVV0zl4z4XN2LEwu/ihactjFt0aVv1PBQAwpooOWZjz
flKY0wZ2WccFeCh+Uxh1xKAvKE2znFt0CHi1NKAFHmRIlw1dC507adR9QUy0IKQb84oM0YrLEyy3
9YSLHnJLtucGO5uidt75S0AYwx/HZ8tm5aq4T+EDMrqighJMjI5uBmzNbKvoSvPDPn/w7pyKWYxd
IMhoyy69V3Z9l2WIr918nfvmpMEioNj7cflnaAyi/+aJyBeyNjp6wJCUjjzUndL3rensitgip9ig
21mdvxh3muppFsQ7A+/0g3S+Kpt2SGjRHjJCelgpT2d3cEhGmpzkrnmdUnLGaAgikLyiDiuf9RKP
wDYxaEpTEXyItAarKOxmi+v7T9sObqiJcyPcLZgfifZOV2JmmxkzKzIGmoEzAXRhrscI2B5QH71x
oX/2diKOC7+MbSyhavbHmyeGm5Hn5pE5rjaSzz5nC8rOi5zYoZZn0QQa7+RwqHP+fNgId4Ntx48L
ySYYcF9GSxZvPo5dunwCspINbRK1jN7X0iH3VeXfa9jJj/VEVsPc7+uSz9pwymI35Rm1G9byB+Rj
u7omKGHBmoR11sUvOUCO9UiTOWYyP0XFMO6qifYN98UtM8vpBCTWDh0YTIjFjfdcqpg+0r8IPjo0
W/l8cN0MC7THo5TlVvatIxqPcFvudPgL21jDukAHH2zdOMXxZjBfH5ep2aNiv0a9/UiGpr4tdkuI
R0XrYFlvdeATXUUDsDHs+C2bcrw65tlr+9dRMTYa3IW1HTntrFSCA4s/jHGZP79Etr5V1J2pUjdj
6lYvFgJOVS3dwfXxjUDsijmnm+lsti9lybpyhmpyMkd8BbXxNtGwHE0UAkicU+RM2AfSQa3OXWNn
FB25xmaJ0tDDXSrQ7B07Y+SayQnHoCPbsjxsCSWattKiNqlUjjmmWElFAvpBazfE1TKBssrePg0W
CkPDBKdVEPCzGiijmUiaTCzb2XLzNRQawSh/NELbYJPbA2qTCdFWTjyhwfAB1t2XtxupRViR8cEY
DIUDsAxe8T3BOvkVrb95QDuIjaCObqOPn2xq8akqzOhkArICgVVELAeWtKnYVsOfKMsZAIiSTS94
krnCsGqp6AGfs7WHaYaQGjhMIhz8QB4J4w0Nxx5h5gfRf4q5Za1R4+GftTPqKNyF+xQQzYbSe9oT
Rultp0X/MvO+uhTptK/H4o8jU/h6kN2rnOBLJUR0B1ozPxeyfmx7+GmZlYA+ddYV2Sg9kvNIg/4/
/zqn8bCbU6SHX7+GE7Q/Q7vSG7/Eu7XY1p0/2Uy9ZRHGAbl2vWPCiE4mko0t9bn2FSevW0UasuBr
0lhBug6R1di3DalbWX/H0A4T2pBsEVjGL24PnbBupuFBEbPCkQDbzvEUJI90cO662ZS3vn5R1ciC
A5NEuw0M5KG99vU2URPHlRYvzOFRsYxUq+hjMS23Di6M9deyUWvwaTZnAFYnby+IddwoNs8nmcDV
NZCLmAaBN1gT9NZVaKwaqQOkRCTTp1rHYbHWrTMpNNchDb4Dl0j3qBIeVYfwzCSs6E02JrSr4RpJ
MkRycGBpgfcriGAAjiaUWRZ2kDbimE90YFmy/oBN6a+f4VVg7l1b5U3MEveTDy3ZUGgBtXDQK9Zl
88AQ/mCr3MDzjkxjat90G8zMQSPCNzq/25MuDKjUgG6Nt5d5V3UzTPCJnXKnQ2KgxHJzUBVi9Utm
q4MsWIdPUNCtMykj4qGyc2sLQ9Pc+XWKyWbBz6pB6pJZimWYY8D3iBrLisG8zXGNELEfNhl9+lnp
uD5jvq3PCurLrlHtLk+a+ubaWXlWXXZsFkyLYrb3fULUiLl+oEHAw+tY07WIhlfBFMmAck3cgYM8
gQdJMdnfOBH7xNlRww3g23SJjeZ7ufJP8Zp0jwqNT1wZj6UEIxv32GwQjzcPMSz9ozb9+wnfypZi
El1HjTsRU3G2HXknX9yFJl3YJLcN8r5ZUDBT+6IyyZYnyL/vjSi9rTH1wxFyTIWeqdC4k1EMDY2G
JpmP74CUaBnKPghlWY5vY6neKfGXhzi/LhmFsp80eH4y137KPDqnrkVmXlbsYiGCeLj68+ZnLt49
P3rRdAS33G/b57y3FevJcjyY6xJEsYs9STHQaQ5R82yiMnyYWVIWc/KrSTlQ/WaKX7BffqhBN58R
kc2rttRpkJENKhG7buqcJ2PVMc/IQk14uIvmJrTHBtkRNpMS4S6ukxajT7ubRcRmZYxfYjCBbFEK
dwdEZbgNSUJEJuTkcFjj6n1vsfeDsRR72hZ2JlFMDMPX27a+Y0PfGShSwM5HS/NkKvlZJGXB0a6P
tmzTPRZgqDZrZmi3gv/ymf1LTjYZ1NSPAo/bqXLwrxtp2LVgGfO++K0KR14tL7WvXz8jD2L9WZ+e
49XFNkfzlX6arAx17ZUtYIIiw29cf283qn7sTHmQQ8q+LBCMnEFG3MWmiaRvStJLzmory3pv2xFl
dMm6YS/KCXQvyYpn3pjpMHAWoobi91Ll9AN75imu/eUjoTTZutYo71U7v6J5je4ToZ4GD1v3ZEJ/
XeK3wrfLG9uMEtWPP52mvhEUHin2mgaCt2HMkFUJIdRW8U4M+2OLGPqmo655ygodHMy2Z88fJTla
t4iDavsGer3Hx8biOg68/MnS1vea3OTQsWEgcod1M0PwgLiHNCFSfMLMxiIofqsdtA4QoNMryVBY
4ws+BNaMbOXo+zddoZ3zlyZPtyzPbSh+W4MdwQKWxdzE9hROWRORBsEsh/EB79TFAgIVBr3jgMb2
yIXXi4PfMZRB+QTqhcmln4wHR8/7yCeRqbRJqyDv84GYFfY0XvPqBC9mUVjs1pBfETFSXHKGM7QJ
QCqG2Hwq/HeXKc+af4H8WiQvSbnCTtPyx8xM+pjO47HGdX1j2vycN92xJi7zobY+3CX/rSUAwLh3
SThysoclBdsoS/gCSrblxY4egglZJB2Hh3zL6XZVVjHiXXmZRFVdCpcgAitjejr9KhXfgwZtMrY0
hPJLwfWklHnsg5zdIWqtxOf6wF7yLFHG32YffssUsLge++H7P3VND3/3wfwzsM35N2CbcITj+xJk
gE/XI+m6/tkeE4sgElZtIswYl/iITCEjRxAq/TxfulGaDCugFfTI5cgZxPBLVsZmEtl92ybjuWCj
BCuHEZjOY2irfeBvpzRnoSXMBzSzDRcWTH1su+oOtCZ/SY+PqzSW6dRbDpTqjMBHo84PI0NaoYB1
JaVqwHzlDHoJ8ti7mbF3RFXdWqwat6+foXVFzWYw7ibX6dHRLtmBPoiuqkO5BkwyAyMeQYtCWHKp
cjxri4YH07LukTDcLgiLfv73n6D1bxg4gMoUHMDSXIuezv2/SGnUqryvvFBc+jghV6AxQZLxvmQt
QzLHKiZYGVu142yHJQP57hyHNsX2yru8m9vhipgWQx+f63/4urxV8fQv1ifikCzHcwNh2WyC+Odf
v7eVdDEhxRPPHBkQzCzGkyu432Lw1sKx9xbV4sFpuelN3gIyTvPfsT939y3pJy+Rf0XWHTP10MmN
jrN7HmVwjdOEaaoE9dz24CK4UdlpLCggjf4JBou8LXJFSEFT2BXr3dyLCWt6wN6/F9bNHn4GLCe2
Cqkw9AQb02nDkNwH27fty+HWMGylo1CA1Nv4FjslW6SMxIwK37cM4Kgk3JlScFjE9pM15ui40TRt
9UhqdSawbMe+z6BT+GEBkgDS0NLfPGUkiKiZ7mv5K+0Y3CS6xLca207oda64a6gz43k2n4zulQkr
1mcIRUdvHOwHLMpcEQ2xHJ7KjlikJD7oqUaL3o6MAV1yD4l++1S8Blu/KK1zY4BHDrDBQFKfijAo
1CsQcHnP9C/5IaNtzCjw2Uutjaw95wF5V0eRNk0hRT5CxrrBbLMG8YBx2hMi059HGef7oAB+XJJl
DGI32Zbd2pN7hXM/zSq4y0bwLCxAk2OEVh+KVd9xFAny5tefff0wopKiwjL8MNN4wkSVc0m1JcV6
XBU4ndv3rKvmb5iMCVG1AAvUOaz2GDk24SXzzjO8Vb2lbmQ2AAOMi5PJDGwL+d7f1dboXGi9Do1T
NizQlLET0/i9Itf98iVdyNpC7wzq5NCH++Wt3JiCoji1pbHXmTAR8UIcUq16QLWPU7etzsO8VOev
n9Eh1pvRYLtBx8qR4zXqhF0V3smorywZ+jMjjT0ju+4hoWNtG7e/QvdLKDun11iIhP17418MsjbC
dglWy3VrXL5+qFDmsMy9sRskc6LMr3UxEohLTA4gsp4tZ2RscZSReBVP3KnkhBrJcrQbVNJmvXbq
SC3OE9+rIzhKgkBJVYK6uXzPGNZ+i/KHQKKUrcR1IvLh7z8Q5Fc04de/dwNhUL14tZ1gCN1ULPdf
PwR1t6DIIBXItMdgP9c2mXoatImfHHB6/1oyV56x7zREyOSkSQLZAyMmd7HtF7woZUhSiBrTU4nr
/SjXgbyvzWNQecmenf2KdJbJD7M0Ivoc/h56Bk/XRcuM0Vye5wjbS5SW17YzfuoBulVStagVE0Xu
QtBdcYJFx8x2zviSvOyqgrz9YI6ShXpKrtYyUMatIKRYzZqAE5aQhZMuod1eO+7ybQlHCYGdSSav
nz4CAMXZP0ZXs2+TIyHm5G2FA5zpTROXybFbmovJRueI4Ihc+nRvpiI/k8JNyecwSMiZOyHeQ8Kg
opGBeTVbEAWM9yW1ql0qKuBBgvlNP1Xgzc0K7hDGD8xRCV9OYMJDqtGnx+obEslflV84xy7wsVXw
eW8DpQ1ip8E12BDMeF41Pp5ZFGE/NOt6hf2dADrs1jnr6YotcGv+7lMwFF/4ugG4AXDswj2YPmHs
vqkpTnqCRdocikXKveDG8jFKyDuMFG4LO2XLXVd3plw5H1wye7DJxXZKHszERJcxCAjXzp2rhtAo
nR5bAvrRomynnSnV78ycf5CdEm2sCEza3BQHBhdiD5QNMQn8MdiQ9XEA9eaOzLJ7z/ktOnIv2twy
GIXN+LdqfNdmeglinhCEbCeOouabq+1sgzT0IJPYDJchy7a1iB1iTNc7WQ0B8R+C9Jt+vmu8vjiL
SqxxLp4KexPl55hPxUW7r4yPSEjz5/juTefWY9vMzsWXyTrhk+bRtbJXNOIPGRXot/zkaWMJzapA
uhW/mH0fUMuTqpYW5MraA9qwPBnoIOejN0jrGlAPMQKIz6bDEoFwWvtCcC3QLLSOWyceemJh6Nyl
Qy8JhMBExoYvMIGUtPMz4JfCnuV5nKzpYVhhX3AiAhZktr9nGYg9Bhmtt5gVltcqC/uDFbQ8fHS/
W0E93aYCHuF08WxK595UVqj4j1bW2CgM6NB597O3jBdvcFHrjeBiiOTauGYEFaX4gXfR2ca5PkBT
ClijwoqNrRkPMM8J0zET7xwrJdt+MNkYX1n+h8pd+lPE2wXH2mJXmOYY5Nqu3/KXi4/Ekd9SBXrC
do82Y9yTlul9EpCLY5ELkWKHfEbvBoy0IKTA4K2RMZDFxiXxj7YE+mXinpVj1M96iF5zwPbkjngt
UkooLqWyPr7GLHjJIPUifNth0pKboR3jAxjjHyOfFZD/5pytEcQqEr/nTpz9Xvon6A3GQ/FD6vgq
x9zeJXPwyx1/GEjCvhGC119Saj34JMmylVBMT06WYQTUwQeXFFS/WHIKI1PAALyku7pfQ4KGZQwp
rGBE4a6NfC23ruhWMRJGP0VqyR7sCqEAAwI+s4d2MmrnjpiuCmMDK1eE5gSU94TSu62/lT5q7RzV
zUCRSDj7ZrSoK8TAAMViFmePxPeStx1vAjiqJCk/dCDgB4OCwkqMz7giEW34DannxZXpu1ujQNXz
iVzZYFvJmPuycxH8VHb3WIw9LR7tmG7JECmvizENv4Dd8Q5G48ZwdPGta4gUqFELJB3DhISwpUYG
y32d9Z/xsD6mrlPfu2VXX9oa4AVbfVuzIyMkETqTK/edNolx8g/5kOsduyh/XztE6yW0Wge/B7JL
Qc3dpyX0riA7+jS2IWdTxj4tcNAww0aafUiD6FKYM0yk5NSe+0CQG+DIkbR1Qcrwjus2tExUsvh5
cEml8ntFmWBkJma7OcZuIZgj8pBt/dFVYVetNCeR3BLoNttlkPk+k7zbjdV8xOKpigW31XOSw4Zy
POcRT4o6EAuCYbFK9uipTJ4xXXPyIa2qJ99AFmadrHVV7C3izHQE6WGaP0gzs0PhTNygS1lQnHEL
jK6WN/SiB9Wp35ZjPayJkwTqBs9T1b9ERvpH9Ea8Hct3Mc2fcUeo+uz2P82u+22zSd9IP8gPriMJ
czGDPQS6ZAeiAiytE50sXAAbPElE+PXxu1/6JGQR04T2bTrrJrjabu3cURwSsuE14tj6EPyGuP3u
qomipNCPrvsmLaM8DRHhtMh6b24TPEJMOuXp/E25oP8kqmwYMxBg4Zmw6U7s01Qv5FoF3SEPWxNe
Zm7V3jHQb7MR2IRWmWDlJZeIvbEQ8u78nkgyOfJdxL9AUL0tMfF5OOHrKv3uZZBVjUU3+wrxJTa6
3AzTjMugdjThT6El0+QcJYiK1qGdEsMhysCVWTYHlu7TW8PpcuW+bTvp35XjhW7HeYh4xlDDwdof
rDRUhlRY1PkWArYVO92PwXagyocqporku+lPkBAQkbP57VCSGxVLhyVgqhg8u27MGNzq2k3+Pljr
67Kou7nJ/7DAx/xfB+8kNG3LoZ63eP9f6qad2Hbn4deN3c9xuis5YEFAbVLPy8+w0TGLskqH8ahv
EvdV6E362RlQZX2tIzpMt2hbxLnFHL6JRq6JbMm/AZFFYwCMiRDP57zyHjs749w0sz9eOzyZLu4w
QQ4kfTT2esu9Bgl9m50UzbaqFyTuXYF8WodzkUS7lJuIAXrES1ywFcHeXxmB3vfGdGaCVp+X4LMq
3LuMmTuSr/GRmp5YLmtTDXxpWCPfDcv53sZXIYI3VEHo62r5TXvsbdjgTBw6JaNb174gWKf2NjGR
O4SHrhGCMzDHfh/7dw3acmQg1a5dKCFmRADWU1vZ9R6GEcPIeX4HgkYeVpAjir+WDXrXAKTdeiZ8
c+boUhTBd4Sph2pJoGkC4UQPhvFf+W19jP2Va9bn75Cn0Q9a3atfLo9mbd1gh9Y7iC6086bv3wkn
QtDrM5epgrtGTsEd0nOwE+1yYRLo3c0mAIsoiVNi6GYuwcL80Lk0bl8/VFMX3/nkfG0iBSA0q0jt
njKSb1GmiIdlVfqM/q9+4RtvC0waGVGfuvHtYwXQr+vc6gDM4BNZ5XIOciaKrsEcEoV/Uon3iFii
Wze/Es+gHwJjPCl7MS+pyTWjCliXY023SMgm+5G23CajQi5Aq9v11bfOER+F1wkMxeWF34/oLIdV
zjJ2n0NCtTEmhXew637bCTJPQX/zNJI6t4/HNN9UyXAqcwOEHPCE05LX95b23HMGMKDzRHLNOiJi
Sj+HuY3SggOVyca0UhDxSRgQzyjv88HcZI3xiViCdsF9yMiTPGFDXyblh1MCKq0q70R6dergPtPR
s68Y+FnaZVFowcskXyYTkDMNkj1l1jlnI6gObB7PlsPYbFTLdyND45LiPNiMosgPEChQLidDcjRs
kk89KIfbJhlNZtPpuDUD8Rxpj1i7dN5aQ1LuWxr5mWk/iiyyJWfm9Vudcn5ZPP14FOdNMgoW3Nya
oVmwSmySB5Gue+iu/khLFpGSzWfYV5og8WZtun1yiLDzkWjK7OegYAHxCPe7ZB1hpnF08OflsMjW
DA09UrsVlHSlBxMtQKUf9WQUxR7NEDxWk//GTrABeW3x4Bvuw6SKO89qCSEqT3xM/q739HywquyR
hg7tsByJT0hPyEPGo+HG92aK6BWSlNilVrcthOWfNUHIE5x8ElYK9nDowwg1/z5aGRlHCZ4kOWW/
nRWVVxjRR9tPYGhGdniNm0Abt2mNCDgssnemlMaO4RoeHnhKeik0AQ7mOXWmrUNdFboefoiUTU6r
pHuADvhQLsiyGW5w3tbgMrohQ8rME0CSYs9W+AgdmT0gYxnDJJBEySV4s732h6ffiKnKtnEDL7kj
sws4LUaILHrVNURcOGqKMsrdNGYs77BHuphp8rupxVrZU2ozpVvHKTxOfMjmLYFkNy899wptSzjb
6spK8HV00mKXm5BE+rrJwujT7PSwNzEswDpfQfk9SY8NqHfOG6SrTfKjIhJ2b9vMOcxRA79OEzgu
/C23XYc/RPjaDwc9/EYSdBzpwDbFyAwDscHvWSX44J36Fkf979lHEe6vB6TT968JQ/qjrfV7D0mB
mKaAhSoWiGXZEqclUeGi9UtzIwm9gb7WSlokqMaDLGV1tU0kdxPjFZ5x/hXx1q3P6UHgYd3njrxh
c4ovMh/Ej8m7EgX8ZrBTP7TLxMYLeuIGJcMULrgPVE3SEOGr+K26nzNPz2axCla9UwFnyOS0beby
s3N/9ShoOaiwq/tetsuH6L7pU/0apeNnNp1t3Evnlh7GAid9QuEb4X/QDRvrkuKUp4kd9a2jNN7A
hSU0weMCTOMZXy2sO8vsxbGoEGkY/gHiwq8Ii8iF3gD4Q5GyUGXIdSZzGUdBO5NtNJWXKAPAUiEN
pSIdGRPZbrm2lIBXFm4yrPkHdzXk5YN3jJGboohUdshqbNgWGmMuh+HXOp/a6l7jvwjVXOxJC8Qm
7a3+jbrw94gZR7s7RYLLN0ASN2eTSUFGPZME0JWj4a7h+mLQ+BJE6jWecS+aVucT1cUtziXDQzS+
yp7GpuxKgQyz/+aQN7LxWq70DAWzox2x1QOlFYy614UISpfaXpfs6YM0+pVFlLsJMu0ezogSaCiq
/Ka1mrcegoXMkCV3xdgRHEAdKxDPkH23ocF8JffjKbeT25oYC5DSf0lLppLZZL24yMq2U+GlBC5C
fanIW8iph42AAhcO2wll+XKEPAsQPeoQHgAYZj2Q/h4NOEIJL1S8RokUcwR5ZK33TNYi0fBr6DE3
+YSSsRPZuoARdiLI/qA/L9FIe3ub+oRcXRLWy4ltsQmEFd5pXwjUJBz5bBo4WTFH2N5hGfFNq3Vc
6LqIGBXt1BCHCyyDXcx5w8TTJ+uyocTpHPK2SgdDlO43TWrtDHuq3x33vl4BVUzU2YVowMqGi4DG
8gXGVc991m38x4K6t6t9ShmN53FXu9zJYqFQyowcREi907oywy/ZSkYChlOogxukXVgvA8IV0mFK
b/0qvHzZg3KYD/QDH8JlwJ4awEutllWvTuKfhCddaBZRI1kkgBHTQlmDuXuTMGitU+etrwukITMH
S7F8zo7FxkmqJCwMgCl+n5+nTJ1lMdenpkRjJYsSyX9FeTjWxwrY1oYlH9MmDT1I+1vGwJsGz8Xe
Ga5JRKvR0Fnon5GbXRp0QVu7DB5X/P3g5X/w8qHYFctxbIoOGSSJIUV/aszUeSEh91tdL89owpDY
jIqiDov9xpM1+VTEdFJy3GYW2vtBd7BHxEOh/Xw3DHR5FOJXQ6M1cjP3V1otemOMUGqMzDDCWZHM
3WftkfW91XK5WdXC910mx7GnEOmK5k82lUloGQHJeAJGuNXhBG3SNyTfz57FXa8L6nLT5e6wJHsl
fzwn9tNsAKMyKfYJ7WpOyeShGMC+tg3a+pov+pZPUXr0/T6+y0f4gh3XZ9jHC8KPherC0xSmKHcJ
zWvMx9ZEEyZy7v929fXXwJWVxplBu+1vZp51ya28saOAEYUq5k0tl2kjMmaGfQn9rzO3y0wArI2a
hWtdnduFBsbiNUCIZpDeuZEJHydpJA5f47UqWb7RCTBrSV9KrV66fIA0VOIHRQ+XL6BIbQ6jouZ2
T3vCndn9s+ZcVjXQoowj+0vn1FJhQyLqTsQ/Ym1g3oCqNoQhHHJx/pEBiYJZ3WObgLNQsL0wAVD2
ZX3MBKNHVKHfJ6epmZsQAdtFIDDivCWjmmpZYBnFMRnxB/Ym4cbUOgjPQKmvAqWvXkSUH1Gu8jCK
dmxHBXPIVkDb8jQuMs/h7J/i37KxnGMZZzOoZ5T6aa9e3b6ydum0/KmaNRPBb9/qqWV/Vx8EmjHM
TuCCPQguIbDYhOTLAD9hUz5xDkOyodvqBEtJ6TgHJxWfrHlIRQdZHwTpK1FH6HcjZmVatq+17zR7
Y4hOwpyeFwdUrD0EB5K84XhF5NVJg1ZmAsAwlCw42eAhpTNKij3IJ0ZzdlzvTzeAGV54WLZ9Rcrg
6naIR/VKED1gexSNIcw+NtIcB8z7ObW5uCGJZlTulFWoy9U+SfyNs0x854HcHGziqv243ft1rzZM
HtttqZkigo0pkLlY81PSTkcv9TBbedZjafHhhqZSnLF92xPwFvwggqbZ44uwNrZ2b3p2nzrbmu4c
p96OPfL3zv+ZuelP1L8RmQUQpwFQ74PFc0ig85Bx+/Fn1OEPjYPgwgcKJz2w1nRydz8Gw+/UndVR
TogKGcT312KGej/6PVrJiIjXWTR7lczJJphipipdhSnQp+QmH4chTP6BnhWPTAf0yuCkJRN+4zA1
PbaVyHg/MGfCcBN/vxpciJoUP5RLvvygGv2dTONarU/ozYU8yr4FgW2j3fPnmg+ZeUOMIQSd7NnK
GVkK4awxtU1wYLDy1BvdIYhH+FhJf+9MrAoxPlXsbM8jOlBhqeLqlYym50qEdVu/tqlPTjrrxswZ
cUiM1mte+cuRhcoTCHfgpio428H4nOjhw1w4qSjHE7dFFYFObONPzgMSfJjgfnzLVPSzyqR3sli5
hSiD7hDmQRwF1X2g5AysCIddAfR6cKN8F6mp3LPxctC6EdVeSf9M0jOQ3WC/jAx6JrjSCQf15Iv0
kWO45oFM/ox6feMiPuSRqGREmd61tORznUILRpizmYIiOjviG+r66JzMzAt19ypNbBlgJ72dBdIQ
e1CXhLPAaEun1R1FGz0NBkdRO2FvlW5p0mjTXjgTVUnPuhJ55bKve/Zh2ou/YZL7ZtDQPlblR6ZQ
xS49gbXsdDB9WSnRwQ32fhGTFJ9git43rUVeicHTXVFbU/jgM0n69NG13jrROwdBlUFLF/i7ig5y
xyq/ScXI5/QDnjaERQ+Ng0361sJHUQ+01V4LR8BJegcxojgnJUI/SHb+64BarjFNA5mkGTMOQezo
4zP+2lH/LyPlPzFShJQu2/j/v779RtRp8T6n+p8V7n/9X38p3CUoFFaEHtEa7PcdicT875AUCVzV
WiEpLhJ333FskKf/ULj7fxMCd4svUAF60paIFf6hcHf/hv2C389xbcLGhev+TxTulv3/kLhbxMex
ifAd13TtL3XCP4XxmcSFtF3KgDYum5viiN6WnJmUdaGDNe3Ydh9jLeXJBWYeeAoLmmrc0BD+1Utc
NjeeegWr+rykyWdOqw6SiduwRy5UCouRC8sTAagT2kn0XOUmt/bym/6ES9/C0gUautjVaXZNKNfh
CPxRbXExK7S5GUPdDO1qqFrnN87xDYIovIKj4h4GE2hX+JUY411htzBXJR2Z6Q/njGNDhh3wDDPG
OfWpASBdTSFKLVLNkmTccNwdBSqiwULNN1Q96UUCxqtlb8gmyMNEUvIPA8EmGYjK2aaKjSGtsz0I
5VMdeQSlagZ7YlrOywzwiC+XgwVt9rYo2RWsDJHRyv8YCZrYmJYk10gT1r+6By1p9cP9zBrq+Skh
jBawxWauPIB48uTnKUANJPpOD/HBvY9qn+zfBFnt3Ph3yrAfza59zUdrbwdE/xJi8meMiw9+XePk
WptLvDYu2057GWF3l+Vb77O2sQf2aG5qMK0VH7HZVRvmvQwwC8ybJAWMDpz4VmhG+RDAnNGi7AkB
mZGdnpmHLukAdRnpR4PS9pTTzm6GCNZ+lbA+jdcNRWIrzJ+K+gjEdbPOR1v4k1u0W5jbNmbRLDui
K2uWjd0tsnAZtPFgHJMkeYzI7yWtTm+tdVXMtPxuLjC997NiJ4Fq23ffDOtH3SEL8MeOxDZBib14
T8RYOMfIGZ9sRMw8W4/KQgsl0lC7tr4kWfpe+rBKB//ijfU1SsafXdT16KK5EV3zuSqEOsg8+p43
sHuKCYWAhorXw/SQPMxw/XS/ZTPp79DLFix+h/wcrSwAiJy7XBFJN7rctR0aiEALtQFrWA3iRMVU
hHPm/GgbiiI0c2Y42ClTL2sGcRgUr0U1IIS06+9JquwLTdGtLbgVyEEHFdthCPtKHNIGRbdHo2uk
ePBR7GesHIdn9DX7Ph7uMIEyw8ZhgfoaVurawut2qI9fEys2weTP65EQG/ndiGt9ln2+ZhiAIqpi
wrWWel8vCHz6rxbH1dsx5nnPvG8sBGyovdEFZEFyH2AAhM/EpOG/2DuT5ciVLMl+EUoMM7D1eaST
dJJBcgNhTJgHM0wGfH0dMKtTXopUL3rfG2QE88VEdwfsXlU9muNQteJXlwPoIUuLUxrGn61tUqlc
c7yPYs5gOLKfIPZSRz4a/h6oErY6g66aUCd/Wl4l0txYpiLQjW3t/yuMMATiCd0l3xT+dCLy4q+/
TwJtObABnmjj65jyGBEybz2oFEwKzUb5E4/e2cx2wdJ+QUNVQWbEToYZB/5PIovy0Or2wbE1dFi3
+FsNdO0k5hM8hGLDaaNaoRlyZsBaxvHHOPo5A9OiRSYm+DijnB3MOlRIEwk+jFm36kaHuYIoGQlU
KpPmjDdlbBknNJlxMw3eBO1FH/AYbfkmHbDj461rnJAKNvsBCsQuthsDULP96feSJHA4cRYqMR/3
VGEi2TJjH1MbqCxiOUpmBlMhwWTOqj+5JGn/l+owG20BjluBiB9FMdJ9RNCvtya8222y7r01DV7Z
68JsJJIO6G1PjaHapVb6EPfRUxnDyotAN+/qiBVOH3PeGruAbDqL2yzx6eEJXkLtYBBjUbJx6BUC
lVJsS396tWUc0IFjvGOLGtZO7qarhD67HVYYhipaKu1ubPdlqJ6JZYOmiaYrOvWKxda4aZGHysnd
UFIltorIAw8LtMjE20N3q9AO8V2BitvFRsEGJKJ2NGpolikZN+asAjyYDZSDdSQmCR3tmoAAD2Dr
nfCfgIbh4DLqaQ+/B8jCXwK6f8fU9damjc8oyxncICC7gEmDxe/VgLBmTyhhP5EGKeikc7pfdZoe
PdxVq++thkM2h3c9taV1qcI9/+oOIscZBsdBTY3cOgzAEJgVXUF0k1j8d0r1yDcTw27mzKDusJmt
bDN51pgbZsUTC4XvDrll5dnSOsogvquqRCtLxxhDjGVsZ8A95PypmRTivZAmz86Gti1vYebY5jFz
6h+2cE5dDXtyDuR0cAzrUKVXfy6tdWpNzZ4UwKJv3sbaGXa2pNisM96spbFvVry2kfaf2tmbqXGi
+4T96tPyKrB5/YgDgOleWkCMNKm6csLuZMal2MZmDuhXpe42sakAAQjUHJBM3uVsTjieluHQnHdm
1tDAsbh6waFhLcNssSBObc0dfQCEtPPBNW80GLAzxQq6uJlUsuNGQd5SdkuYODOe7MVTTD0NHnEc
fbTxcWlJya38BQygYaC4s+QBIIjSTeaUoA9E8cfC2Fy183QwLAK/g/bHM3VcHl5nGBrU7Cbzg86S
4UXls7Oia5ga9v5ZJnQIloAP5vpOW2R9H6g6Z3EP510tPy1MEtYVdU49puswZGfQoBQFnj2tidZO
sB6LeGv3+XTMF/P29yWb1LZLTQLhGPfduPis/Ml4UNi+ETSmh6BDa3AyJX66PZwAZq+PGP4DMAGI
OKHWMLGa5MJTAggn9vLg220uF7e5xSpumngmqI7Iz2A+pIPgq4tV3e8VVjeBcX1xsDMN7/wibI46
gf3mh3FHTQaOPLiJXQrJDze8obl8/6gLnHhYZbjmZUfHfIkLt2n9Q5LBJ5384OfkNDeUwPBYcXc6
ycWBb6nMXUUqT3clHv2JbCFwCfcDl/o7L0C06V1hnOfF2m8ulzTLfqqBXo9uSQC0pkeaY0kFqL6C
navLZutWur8GlEZtY49tGIe61wDq8x4U+4o+tQigKH1SqadJ+y5BBCcbvrwuXzWAwBWNNhTL2C5m
VdfchcyB4OSqR57PB0Hw4w9NAS8uhPkfXYtztyQHEUJF86PUfjKXxARpIsQ90+9O7ZKYQODud8pZ
UJJLvMLkcHipMytdBflP8KGs15y6XIsAiydVghg4gr6AQmIlr2UMvqxL6vpS2BecD9C7zKWqrhTj
B4FyQowIaysKYzIcxU6Oqr3QZIseu+2SF8kasz8UgyKLZYevg1sPLxnPaKLVTyxfR3x70y5vWacP
SxbFWVIpPsjfgztTcswyI2csRHEMEsIeS57FixXdanI0FvzBcxrNTwyC6n8uXnoaWyWvtZf21y5g
3cuxKWYtw/kPK4aHTSk72YRrpjy9V5ZfX6k4ntjrIgzO5qtJIodK9G6d8yFAIbSP/7IGD/BnEQax
BNoYPpdwDyJ2chq8jmI8AkFDlosr5rf0IBsxbhpF3kTOlKURGApiNZ2yJURkFuCBwiVYhC6bn2iz
Y+mkfQNK1QSdikQX29BOxgdVMnFPg+1dTbzhK5Kml5jjymS1zo6DIpuNqMDcpuVH1sqrhctgJfi3
UWOQPgG5aDG5Lcj0OvvSFCkvyk55ZcD5UyWROg55dPPGvMfaJGFJWNzDO4JL58xS5b40aTKRsiVv
rxEQsISesyy4qJ73aRDbJq27XMbUlBhjp5S8SqauVmxBVC2dv4QuXoE8iwdfCOeRWNWrj0VlLfIy
fUqXxYmRxFsZJnIbRG6GQA8TZgoaH26vy8LB529P7Qoxn6Gl+SBE5yl4E8aW0lTZYEkEII/pk3dE
zErqIvSHN3r6WE05xdLclx/SvUHJgOnyItm4ACzDQZqP5g97rsaHMEKI1h58Y2UELwlh+zfOq/lB
ux3ra3A1PV7+PXKOeaG7gSM89KwFrk38OEHswJuysrrpZlWKG6tPPXUSyIF1sRnvLS/9S6JFYP+E
NkQFcrZrWxoAWiqyOIAaPWiKBAbM2i1p1pbfX+2Yt1ptI/nK+I898vCsMny9HPPH4zgLTGvIU7wl
AHRNOASG5kHWdFrki+BugjnqzOm1zPRfK5vgU8ZZdOGUNyLL6BD7OcJjI/r+MrCpXnmMjeg3/g3Y
IJ2Ss4d/osavRmkOaq48e5W/LO6xaEcRBehWDgMrYOXLZpWO0mGGcMymh9U4juVb74jwGPvqJfZF
tcOViEi+FJinThefZz5s//qRYHUctMo4MqXcOZwQd/IYI0cv+C1yWGFOTTWVBPbE39lw93YEwq0v
4voGdBx8Z1rhVCqfk9ZQp5rWSSimK18U8pRWfUPDVqH3igATyLhgn4XwV/SoNMvsuH8zdffhsW6d
4JjdCuG7N2LP044DQ49EYrA0ojzxCKVFHvxW/ApzThR1QbMgoG5/O2VTcO6h9iun//CtoTiEomPn
WzPbrdTSB5QvzUAa3zAPDSwGVE8Mskw58vV7av28AwgMccJPJE5eZ17GPkZFUFVyNlPOhK1tnCuj
bS6jmgWfNoucbHrKevwifs9LklNGdAySZOFTbtIA645R44lpgmp6SC197OsqQRzOaCmhHwldbti0
bC/XNeglQBh0BoQzjUqJ9+p2FD3gWfwdjl8AnkvyP5wN5kIObNpwGghs0cQduIxWwz4QotlZ2aBE
23r0t5aadtNS8+Q02ckK+z+TgTzOQb08TnEnNwNng21OHdo6sLR56j1xMAdtfapyQO0Oi/2ctNZ1
zud1lxmfcHE2knjWuXYlTJXc2PiW4V+KfD5QacKJmtrHLfzn/By4w7ZP/OJilVjtfNJw9FN3hNyC
o2Wm7TWoYwXzCveaV1y+L/QvEGzVERkKQ0c3WRb7poSQTYYmWlpkc7mrg4JQlEklr9U7UKXI4+hA
HIxEd2s3JR/mLdVdFmYVcJbgZAZrIGbXfrlL2ZeUc3saY6a0oU5zJknrKUoDfW0J19E/RxygT4Kz
KCmqlLH5yEyst4VwH72lYcxVyXwkY88wmYeb0XRQQ4alBLcrZizbRnj9vpi12x/7NHt0+ZiREx+4
n8vpKnAzX6QxQsINVbyRjtHBdiweHUd+GKBvb3rpHQctkWwibQA+LcxDGM5Gh77sMbrbRECLsL9V
BTWLOXaedWIFr71gKZXged/VtZtuvbaK1wjDSE4kQ1v+oZt0xnM/lSAveZQfC5cxtXLJ0wVlCkyO
ztHW9nel5Imez4t2EWaPE0L3ic6FeaN9VT6YbxmHJzmU4iHkw0/YMAKh6ICX79JNZFWgiApNmy50
pmk4jrJhHUEdGn1pS5el7qCTCvniLmV3/nJJxJzv3R7Il0qIUIQtXW94F8/SoS9P5nF6SsiW4Jyc
XrPi3sQkcShicHZEQMVOTZ7HHCvwX3lZynfI3ykYOGh7NNbGwonOBO2jcx02UPYNUW+Csjh5Zeay
RavRF6jbxloTGqeaZzGbaWdn1BqMaIaKlHnw9LzfPZmos+e6j4wQwdUrQrozCIJsywzHkGOOP1Jh
ycemp0FaQOC0hjE44XRLensT1NHwrBuEBCm9pzG75dRaEFIa8X6+x9UtwLJ6HYkcnUwvNG7fl7Rv
5TFM87+1W8ePlqHch9Qk5lPDnUDN8xxuXxr3hOlySPKC5N2uzJ4PdmRyEGu+bNeoWG0tO7jGuohk
1g+NQR94nkOWiFNrVVDHva9pyQC6Osvb949M1hPrdkqOGB+H0/fpPBnYLkymAT80SD8RLF9nW5mX
1O+4v1eY0QIMMBemFMK2AUE3HWd4GAGmITQdgPm4e7JafPPZR5YCg3mhDhxVuB3omPMECijPWYdb
ARosTTbmjSdMxmCl+B4N5t8GSENZt+lDgI0nHJvx3PQCsalcjiRjBfSHOLojoFfLFgOqEi9tM7yV
thpOSjThyrTxl1mp9PGKLDdbk2S16HBGQ51fx9YYgLVYt+U+lcbp+/7r+9iqPJo2sGU+NWm6dcm5
g24r8M30Nm/3irt/OcQufeyuupm+TdaWZ3CPx2idBaOz5p6/ySo3RH8T+6mP1A1qJDL0GBZULau7
OdGpN4zpPfXba1Rlgmo8DM2DcIfD7GAfttv6iFjbcPbjS/gb5aMm/iI9uTX9MdszPTFZ+HYJ4qOL
jk3XaVJzHTCo2MGLHIHsGug1whW+MqT2DsBTqysHObo36vliBRxhV5ZcLEpwLg+twAiLjwh0cl+T
LAJ2kbow3tyveKg8H3bEa+BMjMSWGYEvjZv5mmfGbyfMuHeHqXsAbXlBzG+fCo7LnFpatTGXDl/e
X/jOpOhPgl0luwsDi300g+Z2jkCNqfutTe7pOOSH0l/pOaxvNCL12N4Qvm0mt2vXntzlpl13afZg
jaLGixldI6f5iuIMj9aCjqntXJ+zsNNnL/aIWziEVKqheTcwCJwHg2UgKI2gGbtLAm2C3DKXgJ0X
J4/8SS4sViqwmnYm+tg74RYjhsdcrh4dLw+2YjSOcRH8LkOJc7Kc6hM0hWpF8YvY5C6+w8gLpgcp
0q++JvUmHOPshnLbhmEDFHKpmF4uKCLlCVJqM1/q3HdOZhtYuBij9vJ9CRNLYZBLH+ZeXDDpsEpL
4PBECUWY6RBfkzT9Vef6imC+NFpF/THvwN85xF+okFl6Mqe/ljTHfUI168oOa7Q/AnPNLOhj5UgA
ywMbG46cLCh/DkkdnWxqOqzQTrAxYlPgZTq0jm5WbWeuNStXJkLRM4iYC7Qsawkohe7DABeTHbfG
SToRmkkLWD8qfgmX3Tbg5CP4ghZ7kfE5MXliC2c1+Z1mCZJbT5PYxsPHZ7c8uxx3/F0VqYGrnr8B
qAxy3AZtWrPZfekCOytssoxND8CsAxgiatskbmHs2UTbwclKuDN99EOATwEOqY5W775Gg3GvM6PZ
VlSxh8qWnMmrt2L23tLC2aXSfpQJdFOR4/e3fprR+OlqcdFiovu8HnjRI/KAKRyZlZxcBphAKyR8
AWcjqnFCZ3rtRSPHUG8A3QatvvZ4uBGg2QpuzYvqsxA5corPOiIbCdN2NLTu2cA94jUs9h3/pQ6p
DorDKtz9Q4P7X9LSwZKG/meZoGtZAuHdt9xFcmPQ+s9ErXaGKZ77dCBKGb1AF/qITUGdX6Ot9Qyb
dN9X4gHX2abpU33wtFOteWlNwuoLEZQRhRcYw25e58m+7Q26cAoM9Z5PCNGPdrKJ41MeLY8JOPwr
hJgfzRS+UgX6M0giTLUu1jTuu2ArFgdPHSNe0QsQgCdekBgnINbX/KSsVmPhG14LweJZRMIFPZCu
c7+kmqAoXlK74TQSqa/hVINc3DDYsaDK02fPyJq96sDvCK0wqaGEWIIqAIwff1R0ll1Oqie9kYqo
XjtgsCsMR/aKbnFqaacxAXpII1ND006UhgG27JQDq/J/lFEABD2s51s2ZX/ryBo3Nofqcw7r2cst
uI7ptJ8rtGWPe/1n7fFuQbCqKrhsdGzRS2re/7/q/E+q2q8agVFNz3/i9D8JaZaDRvx/15xfc/WV
Vn/+Q3FefsW/9GYHVVk4Hu9/z8SeZi5wtH/pzZb1X2CRiXfTTW8tqvI/ej6t/7J9LDPUb4JgwwAI
5+z/6M3Of9kBnyef39Fm/8Of9P/Q87nw0v7zg0m6EJ85orcT2jBu/vODKQcVhfjKK8hi9T4yrF+y
Vo+ZPW2Vbf36xzflf7kJsOtftPV//nGWKwIEdJeRPyTmweLlP/84x6QmmNP+sMH8yJM4JffcWQHs
6ZRMTxK3hypE8QnEFPebFoFxH7jGW7iciFnw9jsd4KlUS0ZM2b+BZhDkwK97CJJ2sYFyKXC3czLp
j2MD24Ucu7rahXGz0lHcqAQsd1UD0LevzPJNZKdo6LKdGPnk4h9kDffvSxh0K57A48FuhPXWVCyx
ApEdKR2ZacvGuQ45sV4eZESs3eiLsfJDJV72aKruLxgWotajIhHlmfGBiA0BxFG8Oj4Ot5EVOcqT
aK59Dtp1JKHJwA030fGKM/Oo+YK92jsj4IfrhMfmQfozPWUGujC6BqFdmDDPsKLEs0+xQxPkGIyH
9ijMrH3KkZFjn6MTtShipfJsPEgy6U+CZKSZp9aZNiCxaUk/giEarcfWs0paNSdsMnkIFDooppO5
XJJBj6duk0MKf8J7a0dFe3OWmKk1eiHhBg1JRDX9KV9NYJyJlwlrzwx953FDiQFIZTSL6lVTUU1d
B8nAwqmPJRT7PR7dl0rn4l4qKALGne4Z47WtlXkHumd09dksX6nlbvEzjf3Fi6LpmLnsyacSR9RE
GN/U7r2aPRce6tzt0W1eTBXJI9JSH8YXU/vigtgLWtQOaavOoWNZZQonGfwPWJ2IY5c1gnM225es
vnSNN9yNKOKo7jLHj2SoPI6Bb21bfWShPcChCfozAb5mheh0GIdxfG7HHEdBNngsW05JWzWnXkYQ
Wnxcj8IX77WbO5c2JQY79a7/IBv3ROC6OUyaxGANuuqlkYn3iCd1b1XAb9hhtWR5oJ5N/q2hk3vl
uWOyGwG9nckpUh2CZnjIlXNsC2d8/L4wb536tILu9+8vpQN9GO5QsWOneW1lWtX02mRsYl2/Sd/5
Eza+tOtDVOS/dJ1ebArsHlgFI5Z2RzYxMPkzBgEzCe5tSv1DHiSbkPanrWeSg2ElmTGq9Xz08qzb
9IBaHnoM4ztg2J+ub1zdppneI2n8yYgeH7ICzRFeicGpvqwvA2ChDR8xXHi1417ACl+zOQqJVMI6
6FDTZxosx46MnNPbYmfq7DUJojtY6fEtzYgvObLb0MoKKyytYehY02Tv+HxQM1O75nEEwrLkD6en
FPTKU5nM29pn2sNEZl2V3MiK6mscBWzAqnrIt0bM0T0JBk35dvTojZJnfpXOa+mz65g1mRs7O7q6
uFfJSHyk8D6mlDNRFDt7EJgTeUFyOwktO3oCoyEcrJ+wqBx2H3By8g5FhJKfpBTPZYtDL8bqok0q
/jo3WMGOhz1PbDmLok3ZW2em3p/SgHdf5+NdmETOQys29hQ77Op8ekU20B9sM/nUD4waWrrzoy3b
l9K3mdotG5mzNPR9lsYh9drsnSJUgovGZpYQHgDyt/+4fH+NwBJQkKSjOc+gYqAi8bsVoqyfdaif
DBunS572BdUQUXapqR7j3/sEFS4/DwO51kzSiSnzeSNxYO2GMMx2WOPUEy1pZ0gI6VHnlLYbSfLS
JeWeO8/i7KAHCfOz/chwerEIlbUNLuKEmyO5P1Zpfm7+z3SBOAgAXuAP5X+rkkqY74udzfD/wbKz
28221uBZr9jzVrp3fgxDkh106L7HdUCvCb9kK4bA/6qCSW9lESlitcjERtDIYzPK58DR2QMpQG9d
d1G8S1QxEXuIYmY/OOlwKc6g/OWd0oobGhVjDqPZlmjQZZx8yqFa/eXQ0M5Ua+XIxiGxF7m4lUli
XIqye6N5eNyy+g5psmCviH6wKO9+t05baviSDO2qHjpgdm34kccNDz5wXUHu09TSVj8gnfaH0bHL
E4ObukQkmzvgQZd60DMhpPwpMr3kGHbVfI1T92VKgJZS3Gw94sdI2Hxho2FCsR4Tj6/N05jvM9tF
OSTGMbu/WAEOb24/lmdY0sg6/jy+lfgaDtbEKbwoknpLBZV5TITxBaWAs26suoPDh2Zvx6J/JSP0
UgxT+oukYkI+pa7vtauow6nCE/FvfZFWFxKbzcoXBYEPn47j/NJdsnYjrf+mWrKboos1F/qXGvUn
zzX3hbFn3jv0Dx9Ks0rvIm7gpmA4CCMij6iFMaTBwrhP05xvic0ZD9ns8DStGEybtjXPFQsBhkvr
g2K6/MdQQ6VjuJcPgzazH1Jj7HUZOh12hWdabaujQVJs1xFb+Br7Td6X5ucAX39jRpKJm/+LEal/
hept7NIxldvvn4raC/Zj5mWU7gTb3ijyp+/LaNf5lpi3R+ClANtnNXim+l5eSahIGJ5smr3RREyF
C7NvuvJpsq5ErtdWY8dX7SjCpipsrh63t9Ls80/Tota3zWJv7ZnTL9/N/KvpHVyQfNcwLF0ATvwo
HXRxtdIj4eUdqNCIDHDvPEgbZ19eW81x9ICYFvAHTqXkvTeHXr+RJqms0DU3gszSHR4edWCmvU0d
kdznsTevWVY94gUioxYyyBQiP7qh+uFTg/W7ieYTxg/vrUzo02mN91Eb7CTbor46GYTSjCD0AcpL
S+QqWMMBtI94WIptlA8pVq7K3QWVR1GW32L64M6Z0uNwqusUvI9pF3vfhQxS6Ja1HmsHnFDhJm5d
AsR8ty2KV5KaWddghUDs8YirXiaEctqjh5vl4Gg0J36nGVZua97FMLU7IjnibCvZXYAr+VtlgDuN
AgiP0pgI5ra5+6c+2s28For+pp6QGbtyLn6Wvw22xefUhCIh5ji8Dj1VLB1OeXIa5zTi8ajMRp08
b5A/sBWuKqe0P4py/MQZ8p5iU+R96OY73pD1Mk1nj+FyIfOuto4zgj6ZsLL3Wb+Q1mTxZHd1jyji
/fr+WenkT/RxRBc9S2slHNP/tFL92CZLE8HovvWVTcJnKuVDBuXs5EoTlADVKEUT9neHvhxM9xWh
WlFto7Ix/6LdXyJs9fuk6919Lf0AtmopXwyzird1mFS3JMhZFgM1O4UBiel+aeupGZqfpGXB8Whm
+2fbjECJM5AUisLv2XC8hzmuvlhXznsxDONazrVzjVphX/0C6IBvmw8CoXCFvT9560APnzyXIV5N
+fhsBvnRQ+LfMDbbN8eugOojUZwoBxEXWwT1Dg1qevCS8r1vvevEifa5KvmFGL2qLU7BBRBvE4uQ
xN3Z9gPIxT5GKr++t+onlU3FrZBWvdcF7zKb7zDbTi6amjo6+Zqcw2GvKTx19GVW0yef4mY/+0FN
LRiyTzwvZEc9bsflOUXv6NV3puCoq0Rfvy8TG2BOBcB2E5kfyhHEahKON9Pw5icVL1Z5jOCkUfM3
Z+JNOpTjKa7NnoDDUv9uxtzSJleBARiSbUSt8lWESXIOC6tmTRp/mjRdoYcue2TpPgRhOeGaCp0b
ZottgL544sWETQQLmSKugwzwb0yxrY6O2f0cAnu66bh6TGfAnVb3XFUcy1VLXk3jVYHTMf3lP9mF
iUp/mrhDaIK1/OdiSMQuGdLpnLiDvUpMWBe0Pyk+Hu1wClOTKGNc1seiD6dtCTl23bpQfajAKX80
VmvvKGYCZwpm6Gon3V9nMKsbA9EqIj11DXJ0gsaTWHqWS+nqm6UDeKX//hLis+Keqzfs8JxTFaW4
eJQqjxWlFbalPI6nXMiJxRDTIoz0ysFmJLjl1ODI3iuvFesi+x0nPZpsiSReGem7vZyHuoRXh2Jg
I7HImYKgYkTLydrX8a6tCIpMNYTveuB80KnEfS7psZ2suNhUjmPeG8mSsZnk+Oc9beefKumKJ/A1
yam0UXAwBKt3ZNdmnfRzfCkLg/Ad1kg6gQRfE23+HPOS7dJGUvEboag5WpKeMpzFT1x81BNccG0T
J63UoWrSie2urW88a9ChEa0OY03EQbMl24/LByDR7QDl5IUDbUCaBxxrshBrcmpi17aD/6tvmxkb
5AvekmCvxehdmzFJ6FgCTUUeQ2Zbb0DRkRVHAaHzlynAetxO7L1SCzBI5XjYVacoPDd5D0BmehmW
0TladFmTumLTEn9KaEamU4w/nboQK2gXeCR5d+xwoKabIOqM56TCzNdIgIIjFXNbI3X6W5xHjjj0
gUh3Q2SlN98ijFpPlL4HQTUfEET6h2wCgWtwDNmq1kz2RaS3HNue+Ew5t6UXGHiEf7Fhvh7s1Hlv
xtxapUAttu5gQhUDvrEvwuREeWZ27hEQlT/di3Yc9gj9IDXGBkSAtTwvMH6Isa2fWQs4AO5Y5GYB
RdBznGDOIO1JYn1LEqZ6SPGYP9XK5RHhO/UqLV3/sU/dE9bj4Jx5VsLZNPpws6j8mgn0cnP7zcOK
3zPoT8DlNfvdamfFs8m5qirWOaH1fRJQJlmRkN8KSujN1Oao06T9PtaqeFBYp05+7MlX0usHptvs
aewVneoN5d19MoHfxov0KsecIuKimo+mjzPfWYJiniOBbUIn9OavkQ5yEi3uW+s79wowy4YZnaB5
gYVmNkEcoCZBJ67NFdAGrO2x8T643ZHK3yVdg0sQXgFuZ8MkN/hX2+pHIL1orXMmydqGadmLmDkr
/m30/RMjjJPHMB7c+sFwL2XbBieHbDeggrQFMjKGvl4PZQpAepSoNlm/cxVUiwYbFnt7c9tYzg9z
MRuyAto7CYMNHMEewIisDqxSXunu8s/UylmemPGJvFndoj1SOrKW0WwTVyWo1fmvXmpjem9atRcd
ruJghKMW0UKYw7ON8nFfe+Yt4l61qs2X2QQ/VI8X1wxZ/2YD57Rk+ugf7Gh8wT57LX2E5SC8hfn0
BwJaBDQQF0hiIlWKLjhOfUwLFyVla+V8IU3lxK6cZE1Aack/iJONo2UbkbDSXlMAuUDPmIhmTWhe
TSmwL+BMq4dhkygyUSUvVUb+cJON3ryyu4wHPTVVhHMPk/rZUmUzEorjD5/kZkLyZYgR781c3NPF
cIoYjkVFsxvxQda27UMHZARjonXzNGmIGWEaihKV8ET3WQBQY+NUJM3AxVWYAQjBlTxpVjSBDCuQ
0tsmxNnX4vftcisrlsK2+vR9ccIUSPuIFxEUq7+kAay8qfkPrHLb+s1Ft+ErgEtuwYP/NdLzhuT/
YfS8mM0ADs0JCbjGeo0kciobsE6dGz2m2nojink0qTw70vK7zSPktoj5duVYctg1Bg6uKkARaoBw
wQRxut+qS78E1CZC/+o1S8dboP2XMO/vo0n63gnlXRtUvA8bxp4vz8UeW5Ee53zPDX92j1oj5DhZ
1pK4tun7EhkBPgxHoz5gEKX8lDqhlZ8H7z7rFEzJfzsZVJytXTYQ94KicFZkx0aPz6OUn6Bab1WW
wYxv7iGHO+B8zmVEQO47tAgcOXHQXWpp4Q6MjLvbD3vd+l9uM/62ZuvNgQY6qOSP7uI/Fe+YVZ+N
D5Y5qTVmiUMfxduRAWUduKRmMYTKVZQScDVnmh9V/eJhocbd5ebrb9eAqFu9E439Suh9Bpnpq60p
eAG9AiULoMqy4bAY6foGNSKj49S6FU1KzRJ3BTHhFjPgcPMzhLOxq+/59BNquII43NMLmfKoHyZg
DtrhW1vaM3Xt49aDNbwGE49AQbs6hBQgZI78mQW0N7fK/0vh5TWUxckPwhd2FGIlDEI7icgosW/U
tOJZ5GzmihnK/grNooSjkvyap3449VX8d9TIoRVZvDVH/TnDnN1Kaa6TnA2NKj6KBAWWB9uPQBRP
cAXNFV1Q9A/BD4dp/4RC+kWRb4/FzVdr23D2WCj/YtDA74ywRPkQ/ILZu884MBOjzqgRcz7HficH
qlb7hccNI/6rqdL6YaycF0M4FhK/D0ogpnUB+u0maV0o7Bmo3okGrcL2JM9f9Zizuuetmdo40527
b0XpZkypmULDD7bsWEDShF26tQrnY3BAVpKrxlVPUaTnp9B4iOhIz3BXqmkPRUMbBncE4iBQUBTY
uBwmjMS/WVTNoe4FlUbKZkOvemCj7VVWU4qkjqXbxVmFtIrQ50Lzb/4o+7HI+QBqHR7s+OxO1u/G
98HPk0bG2A1AdyovdtkRmOpl/yTaid6MyRNbx5+4aahhlWufuz4uu3XusIxLEXCNwNwLtoGrqoD3
X9rUsBnaP1YIj9wQyulAn+VToeGXw7nBYVtQsQ146CaDaClyXqLO0jqXg2y31lKzHUP1XRah/ZBY
pxmRA1xqZuzzbM9JlwnIwtoyXOvWn+/46yziH+FKUyTwGYJR98zIJYDaJzzS+Ub5wqQBkyJ0Nrtj
cPRGDqQ+0QaYGqumi1CfFxxlrdVnb1/ZSDHEuTbfaSxJ68jp9rAZLcrcXB+LCwnxkUUb3IaAXV4k
YhKcxX+TdGbNjSJpFP1FRLAlCa+S0GrJ8l72C+FaDCT7Dvnr59DzUtFd0z3ukiDzW+49l7apd/k+
Eo3JHFtTVryPMeEoUes/GYkQm3FApYvRutsvVo6MS4BQjkl5yLX9gJda3Nv0w2GPc+IlOqYBJMAO
UN2FEJJdjgZmNwN5Yt/RRufKnT4jLLLbjj/1NhY1EREF6eM9bYEzoFydE2JfWnPsd6PIrTBnYoay
ATtALNBRS9IF+ji7mYuPV0N228GsIIjsUf2c0w5VLxaFYYRIYjntT2+Pr1lv3GLIl1uq/H9JPv3z
s77fcrl4W3YWL9CIznXbxYAWWvBVHUMAiuE9aVTF0RLTXnq81e1cZAfotZDG7O826qOHZnpeAvNf
QFwMZImnembpn4I5MTzs3g3+7VbW1gOaH+ZFq4xdEasessj2dsFiX7y2qCjIhifYHqdG5DAGDRnd
CgZfW9+cLW4Tl+17Uu4lxeoEFh5BRqkPCZ7w/+C5s0d8NNseAlnxi/htXR8QWfs7x4cGYJYwQqKV
+2LVD8zZ0QSx+NhacUzQtGb3HyzkFabBgRAKwA4ZHBONwhYvvkJMYQM0q5ETkDv0TWQiWogq+Ya6
YAHR745uNwTnPsANUTMcThQuYMTTQPgUqvJ4nJ5G2bnbCQZEwfTr6PWMsgfaPYyYmc1pPisfvpwH
pNGSrzyKkD79bRUXcmdqgyMnE/YGse+Rhzo6WnjKyygjuFUiCrs7U00L4pK9+f/fjIvYRoeCRYYJ
iUaVmdhlDneVjLNOF/NFD053sCMjeETFB6wmSy608uxzIsJwY9k99CSERH5bnC28Z9toIubPs6eP
MZ6se+OMn6afgcIX7kddgDldbMaWsTW0HwaNzKPW0TFBu8PLz27d1f1yDRbzNA9xdaWGjS920kD8
79rH3Id0XhCly6aGZPmShA+iTZFjJ79VHj2hjl4Q66Xv/VJelng6I+ZuP6fC+QN/TJ6C9Utn/EV+
CrF6ZfaCsyshsHNm4NHVyZNH1E1qWu9CYU53qYpCMf1Y5kdmp2HLYBaoLB02ugRQvN53QX6P7pmK
9yB/QxhEMNqMTT809i1llrRBu/Cciho2q4Xldu5ItRAjE06mUObBXH9WtwDLNJKHzIn6c9USxeLm
oS9SZP6SfNU4t/2Q2BHqd4nYhaoF60xxSRq056TTyLAawHdhgEU/jU1qsG3Moan96BRIa2w7/ddk
gKXiZTn2Vp4dHWa8hDSnJogR4IWtA61h0lP3iqCBzN7yDl1guqYqKC4YP45iwflvlGZ+6Gm9tt4A
mJ6S+ErYuNwKCYBFK4YqhotmzXXnd5XQtOVRXV2w8qIuN30MTuS+rp0RDWsWIRdSarNCo7UFWNdG
ekRm43onOmXoSSSZAkhzKUb52DHlfnQLmkvUymHatdFptt6GWiP+1RPnaAQniGRS1jqWfOlYf3xL
izG1WgbnbC400XYO4bIIvlHFGodJqoYk58Y6tI7863a6348uXyWyffPRsuXBFkVH6MHSvThkzFCQ
z9bpv7+tLKA3Sk2fkqqphuy7lvbUb7P/RA+3x0H0nbLMfOpM9xdZslinGdlKLFQE/2RE6N1Qrgpk
6wcHXKafD97ZMoEpMUZqsS7vhTng0zA45/wOTlXnc4saNqmDouh3NWHHGlTnCzYsfZ0k6zFGxywo
2lsRZbC+GiDzLRldTVKj/q4c++GPTuRwg5yLwZrJK3G9fejGc/Jeju7BHn3jIU+La+zXBeJuDDky
8K2rYFCb5Fgo2f/Om96pyyenxJ0Jc/VUtQr2jkigmKgeyDTwjyxo5EvizESuOJY6+67J4UdA0bQi
hTKaiKKM8m2apjcXGhizv8blACzJZhyRppsNtmKl0EtXLNcPIph+DcIbnnVrUjNMLAzjDBvE7IlL
baf6EW90ffOpwlnqPZU1wnY1THSPQWocfBN5a1ti9ABWwQqBmhg5IUxnK+5+BWOFDLyOU2JE8tBy
5vFTJssddZfmGG6hDRokjPAi4E68J+W04//3vR/wRRiG/ZgW+dcoOXQEmdw3AbgfTilCuonrg5Cj
3mAhbfIeeH8U2qBwmNrlFXlgt0FJXm4RwOrHSWZsv833rvIcmklyRvp67I59wlhzPouZEKTFSDdT
9wjRhqGojmjL8Z3u8Xhf9NQQVDTA6MUIAjCyFi8BsOxdAe1M6io6msSQb0f/y2Ypjtn33LFDKfhR
W9Nk1kWIQLYZrVbv0zl6/U9lPFgYM3iTOVUXhrFuap/HKnrEODiGLQZU1K3ZqRf9f1I3XJLVW+YQ
WNSl7Gpm9r3PZiBOZdNuEq+orqlpNoznyyWc+/ExDhAmJVos+8bL1K2LiMp1gepTkZanQFc3HeCR
suTvMYYI5U+zCyQZ6zRra38afuKmLJByjNGxctB993NQ3BwfCVvruOkhp2LbLS0b4pw5A4zfHvW3
3i1my3KRDn4L3ZgxrQzogzsQ6gs3G5M3SYputdyqBS4NpY9gbrkmI2HWXldwqUIiacC7HFXPPEiD
3fOPwRzRVI6/l0ievWX8AtyzgSXv31yJghPjSOh4i9wywNr0izHtSR1tNj3BpqX/iBrOP0iCa/EJ
fwc1j2iD6iMcOvtWMgPa+IJmqF2/Y9tfMG2r4FLgKN9YUTFTE5MURUwD685b3FZBqHOXZ8sbnTOC
8nGD36/bk/P8wc2HSa3jUvLb5RDNdIZjZvwVKkEsOQYCwyemw8V7k3W9c+RoP5Yc4p4fxIdkcftt
Y6Nah2V3keskcQyS+bFn1M0maktIKsBUW9Cx4SMwq+xD548Vg+/d5LFYQBh77nCG7IokOI1cNz9x
YIMyZ7c4ulhSzQXbQbvDk+zcXbXsiywE6qdpFuoCKQlqCRPQ/0sF5EtGhredGkqsVlgSIAFpwlaJ
UJY6st5VWXyfINDTr9X5K4iD7snR7HUkWb8OqyRCUBb/5onI3Kq6LXaJyRjZQCryF2vFVhNRxLPV
5w+IGlDCi8W/KsTND/UE+2IslYV9mnW+ru1DwTjyxKH4J6rjX4lt0jNwaRHe4VW7GicdGzeWdF4j
vi2/D60J+Do5NJSxYukAXmBkKSy4l2osSUZu+NLpD3M7/YtSGuVOlJwQR7wxVdIngm0ARwhSLqRH
3WeXa3/qWfv/fqmAbACRaMfLkk7QtXKkrsmAZJwN39UpXWsvm+Sfx6vD4CcpjzLowxndMZXo/JkP
y8X262VbMR8Nsbstd5CSe0E7EE2YN6ehDO2JS1gNPHp+t07JUgJjRTT8lmPW7w1vRs7atR5lJ2Kj
OIF93XQJYndToesN+icx5VjUKXaPa3hKwMG78ZBX3Y3C+Gpipz87NfIHj2Tp7k8y2/ISU9yF0Pbg
wuM0OVZB+VAuUcse0MFcWYzW+b9fyjgq99UyfDXkTO4qGtwNi/HhrNaxA7OMU8O/qF2MDoKeI1yC
nhjjkcUcV352SoN8MGgvRhJXBnY+LaYLZphw49mkGI+RpM32Bym27EWRrCC3GQQ3ce3eyX76wcv7
6haF+KVKznTRPnm9R09cRSYzQavBVZgPoaniFT7nZQ80VtRgngbhw2eALYUUdGv+rPs6RNFe7h1j
uCsM2uiE4jD1zJ3Q5LRPE7LOJM4KbLCzt/9zYJrzk0oMwZ27XETk7AcGtq8BSZZ8/7iLWp7KF+sr
FcZyrCrzbYmG5R3rw4FbaXq2dQ8+W+YPQZOQCSa9fVZBEseDKvaJA+qi0fWXmpKt9jznToKrc2dp
026FNcKkx2ZHZQEko120d8s6ZmFFXh2MYSROTR9KYBoMpM2vlgEShth+9fLnHLBrO1BmFfKJEbtM
zmrXXb9FY0zOSVWYT7np9GSZ6LeYbwAAi2c9eBUEe9TgEAwK2LWqge9LleA/VOwStpVlAtuHb4Sw
zXoRI2vUkTd9N63OcBaj8+W/vxrYn4IDNH67svbOw3BMK90h6RgHFlIcrFEOrqHr5z3SclbiFEb2
YvwWTrtfkj5Zp2y7vpBwMNFlvPtLVIdjgMfBJ9mQAkWI56AvHrKiTc6Gr/850rP3hH8dsgLLktmw
NXaN9G1om2RvKqvYdCtOhClpZAvnD4aQLdipZ4dPGiFh8JjwTh1U/xHMZLClaqFFieknFWEdDwPa
AVo3hYAAE2Fj4pAxuADSAvM5aQY4MC8jcJ5fi0hPucUiYFG1c2Cx7L2WMXlsIyoTj5aDSE7UCwqW
M9AvUABuWyK3aDEbjwzemMNz8GcPVgWcgXzsDRQd6OuWeaiIOds0+YzhMSIVfGgQKkueErM3ySnR
IIDsYb7gM6F8UCbXlr9gBbN3bC2HfT7MeKo7vAb+UJ28RG1EUcX0OOVyssbkc6m84thmtUnyoPU+
Ukbva6leDGNC6i/XZxKlFDDtIru59kdh2TZEhU1W4Gyr0+QbhwN/0WDVmCf5Ly9qh7LNY1AFsFSC
5iqr6R1qfH4eU370VFTNCecTABTZndRjrvREKpXZ8j0CVk3S8pTmF5l33GMuptyIrM0dS03j1PLW
bQDZ/vHQ+PBMU4vxYYqdMAmVHGcgr3J0r+OfgMaaZdQZyVIZOjWDmR7D3mZYFoLSGIQhESvZ2zgS
R3YW1Ad0uBwAqj577PwEpOexOpc+STXai3a1HRS0DB4SrrPIhvmQk0/VN+WNweyG8/BRpQOQo3pR
RxtTb7qUT+UwRVvTlYAMVSKhiGKOQTILN1SRFqdJ8LulTXaPlzzeyxXl3QR8ddgfD1jNVoUjRA4G
GHt2099cV2RpsARPAgPeAlnqehnVATTlj6i5mwQFf9KZ7c1x5T856ezRfPM45oEpcsmCoCPMhf36
RljIIVV1XNQhJo+AJp9p0ex104P2GXakc3+0imOUpv6D2zbXEkuRnOKzD9RgAhEV48G4dEQhkkZh
4oqbjQdOaLqRMus/F9cyX/mIVug5SJwk1g/jTBJViezLs4rvyuvheTgJsboGICqTM7o1icITavqZ
u2iEDqXbmyL3XY/tfDWTrmLw5jIUiAYL7QAVfs5ePcQ9lDGBdIxjPs0hijcSB0qYTnkeDmimSQ9V
iHTFuCO3VO+sOHmudSX2jfbuRIqqh4a9n11x4LSWW3NhwDxycHEHlp+ETQRWOCqice+xt89HrJdD
8jawTB1jlo5qZj/jYWDd1bl89qOKvs+f3vOOORPLme65rjiBhcMiyg/8q9/nn6k28Xv5flgvZfYx
9Hyy3aDCKo/vpv2RJcR+pNiK6ZGtlyKYngnGTYk2xF+wOOaO/keeZp05B2gLPV/bOofuu0ffqlri
VLGSoEAcP2Zr/k7JoGWkNrUhFrSdwftEsAs/EO1cO+P8mIL5UDTwZZTgIpsr/xgr8x5Jcz47qlA7
F+jjtp+IS1Tq3TML3janJ3LFJc9DQO9U8JQpMsf3OBp/CQrZHc1vx4A1Q+icZQbxucF+XG4WKlSq
wgaViqEf2dsxopM/U9cPm8Caml3pQVeIGq+4+aP3Xqnsw5gm+bQu0Wquh10EK1DgFkWVC0gi1f4F
MdeHct5iyF9HlTV0tTPCLeXhcHYBqBJaQ0tKxBaJGhPcn4stJvpWt0XhGKBPhFu7p1lPyRoCmrz0
FNexseypsSoWnzE5P0yxGKSis/rvF15UcU0q/58z9zCpxNSeWxCaG7uD5d131qaSStwoiSx0Pu47
UB0o/rm4QZuMD1HcPCIYc86oSfpTZrNsY/1/JpfkDb+nutV9ex5UfasT0jRN4MSkPlxzhSyGnrAu
BYda9xmUXkhKa3LQNjqfYOlDspv6Q6ACSJQbj5ODSwhn5EQYQmqIn7Qp/FPnEBBgV93fwW/vorFH
BmpscWOVcdwppGGdbZJSkA8ktZQz3fmTWOYFT9QCvtWlRIDjit9d7b2IHTNgB02WGVEik80sOQFe
ZOdxcVXF+AGskYoyTRimEdaJvhBYM2UHTBQvME6ZbDsOJvsLRuoYymW6Nj0BV6zROEv8dLxKllsp
zLZRB+xEG4o2ImL8/RjHLzCim32rtIGgajq08wzybgTbmfoWVIZfVm67j75TPVequkVsjmM1/J0d
WEy8G62AdrK0cK0yM/qtLb4VVKlfC5fshpLhn+gIpfQL55FuY+8GWRGqoCnXjuMgy/RuOp24Qlpj
/wygmXPc4AjDZgy+xdjkbbmlxe+OsiNvqTeCo5HVrEhKnlXJnR6mjgkbIZk2VmE7l+TF6OaPOVX7
qAQyfMoj0rl4G1IIs5QdqvCXe7fI80DqGDdr0YVslIiuWFKDPrfpgCZXTJ0lKW5WUb3MK9/dVKzZ
oQEzF04PXe/VG3oI9DLadbDuQr9i/K9Bn+DHI3KvzuzDUtOPsYmbKfAMIntlnuzGEnKltiU1OTlQ
o+PkhI0wLog5V1ovVw9gH6Jtnq1JP9ZUEwvvMcNETR3EWCoik8Wb21RnNnDP2jefcLBzKeiZVVyf
cJwjKICYiXyCOeUbmpVHodD5lwMxnalTfNoUlNvRAjLUin1mW1t0ACFlRL0DlZwB0/RwXRhLwZSg
u2QmaYBcIBcSmYOTrUyKgsh4dlGKn2nPu3ACYbsd1uQml8WMj+c8bJMoP9g1MhhzXS8SOvFhWQAC
XMkyoF//63qyCgL+p9xNDv5cRLvedjQnVfwd6AEzBeY7COiQUZKh+luwid92sqMY86ed2dCAwLyf
tlEZmGTEka+krcHi4yerc2roA9vVgVgAgFBTx7ntq1NRMUEqZ+uxs1ljBV7D7tVc57UB7ra8wrDB
1CWRxleHMIu9Wc85miS/QAbcPd96GQ1UpHb0RRp5xnR0JFujSZxXHGNbKqNpr9cev0hTY49E6I9h
Jtahn9j/2sANbeeBj66+p1Tl6NOUdc1S+mfUJmYwt+c4r5wX2Dbm0eE55KQddjqPe+TaHQP0Rf/y
HAJDByZUquMYLKmfOuYuWyStBHw4csctTfCI/ihb19+y71pw8oFZuYwI5plTEsmkbPvTa3IC24y2
CI1yqncwgZn1Tvl37/Ujn0L5x6BKBic0HMYUqGRm24xEKIvJFJgw/U33NEH7FmTdr3mhyIn7uH3z
gjXaqp0T7hkLDT7U/2Su6fGssnpRAfuXFqyB3UA5gNIU32XaYtsUxaHDew0CkFxTCRBpZsw4Wz45
QbZ6SqMyouMpvzKWeZtF+Yy6XVcdY7t8a+XUXXXAogAzwRnRPILI/qSNOgptk5g6/3fd2dbOTdmI
5l/tsiCsBmqDf5xhQMXggK6da6eHzaMm+c4j4TPyT6JD06A9GFagn0E42ybAQM7Bav9ou4q3Y8RQ
xaa+3VcNyJayQYZoxfXeRAS+X2b/VwnMz8YsSNYyQ1hG6yonWElONcv67EYffbe2lfBe8Bw4+25I
IEk1CLcMKKI75f7S3sxXhMB8M7uvc59inV4ESCWH+HHNhl+XJ7tRCLxnczgCu0UkwoIak2KdHr1Y
3xU8iiA1KXxa1Oo4eFnGxOZhGIt3K5ZvlKPxMUDlA77I/YlLZuS5Pa5umJ12lvigSD/emMr+1izC
9zrQbHXq7DAm+XWxS3F1dC1W/BHhA2n7xoQaJ+5YN3CIM+coffUyA3PAj0nkJ6URHuFcqxs8hotj
Ok9CdOUjlJ671hU5jPAR05xxTDGfpz4G10kuDtp0ifaRAeqhv1ideElwLp0x+9iHqFpR5w0rngC+
L/N9VniVgIpskQO4LCp+SEpIayuAhjkRZmsVPFmUyVZAGEIzsCrPOdC5o9FyaoV6mNrrTCp5/4BY
6TQ4AwiCZDIu2ALJWhAOsa06EpDtSu+S29MvF3LbLoChp7QWZ1GJ37pvih0Zwm8a7cpr7XM5xaRo
MJO4gKQ18XO5H9HckkPnipuWmhrTCh4H8a8caH4WEaYiZkYpMQ3Po/PobybTe1GpdJnrtdMBjNGr
xRh1P8L7mkpWnn7rPM2GP2/REFXbYOWSTE7Zra/Yk9vP1kNdWsRETArK4IJgx0uru0hIMiH/vUyc
nYu+ZQtK3TxY1ZmyjwJH613huME+HQjMAzNr39q+CKXNrKlZo8SbX8JCKJDmUl6wX/2ZMtPeewNp
SCipk71rGL+JDtHQb5gRgBLXYe8VKS8Ney2WsIZduwdTTMi9lnfLnziNGZEQYNEecZYNT8QIIANn
BCDiaEWpcXkYo+D+9qKKTwiTUOt7Dx2d/NZMemxuZfrqjAnBkW78trQxkzQ//lv0p079sU02IL4q
v8sVSzZMdHcLVY8bERCciE/LElilfAg7yfA+GyAIacPplN18GxB8tQF1j5dfss2YKlYRPWloRMFv
C2QfD7BMQ+U38S5pOC6HRs5os1fwR3IPbGYeiaV+2y7/YFSMFMGJcYuG6fe8zDm3iwzNPv7jpUIe
yCLjpu+DhFwrQHL6JmdJArowrkVMfYjOGjIs84ogEmdCaSoOF98zU76PpgoNFeBYLsixGLo1dKy/
KHIgCLNpzmRR9Udf2t+BmkNJuPtEbVQYziv5GPQmDME2RaEplOZXx9S4WMoo4PEGY+SWz6gIPxoz
x07vmdY2Anmz+15mQpFTM3hF7I/Ou+22JR1OeO9ht15Y9G6QASDAqZ3mUA1IsJsH0RRRuMZF7/P2
PrL5XMWAd9STj+aM29Ae+h9zzkPJU1xUPtQMGhJkB9NPNL7b+NTDSV+qZvgyEqS6cGHPE9xX6kve
DtHIH0tFx7GuPjxmFmDf+OzQFeMPNEt3S1qowb7c+5cBYBo0l5fFbl4tQDysmqARfZ4yeHNGzJqX
LeKhBGZIofMADAQ1bJ69y4XIjHw6lw1jPD5c1C3OsR0xbhMsBD6wCs4wzUIoE9Emn2sYlVQ6KuVT
jfkze2vZXP7GmXCvhXrzVPu3S+pmN9vo+CYYWgg26+hA9MKBfZt9bFdCh8s6oX7K5PjXHrwhLNhF
2fEX0tjHZllQcDUlo46CiKKSrxWRonhPOAWcQLHPsboPOTLhgNkZen6KKgB4zhZe2+q1AUhmOxGy
TKa6S0OObks5EupZvgiie6DkR3JXVGiGJk2zOFhno/jdOy2Zq8L4TXfLoLwvkNqghkd4wJBr3aA4
/ghM8TljcwsDq79L33hZvxGdaHnRzvjS/wwFBGEadcYXC5pcAtloq+1LrigfRZdaByA/l5nF2hYC
GkFRE99TVD5JUzNXnDARZZrFWzSj4c983gPxzEpyDj89PSJtb6oLWc3Bph7/MGBfM2VEdSyWQ5y0
0R7PwW3yazJr+vQSLUxVRAZdD+8PVxmmjmAc0fiOazwpQVua/oVt1I/jdSeSOMHFz/UDA22UKJLV
CbvDa0C4ztCI6zjF75Wm4A8YYszTRyG0v89jN5Ru0u0BriVwFI1dM7MNd9ybzyYnFv2hB1NUdlzI
jkrmsOlGJnBZ8kPjx0QEDQ14adJQl1Z9m2XxMoB5e2OfAh7l5BiGeMU3ec/YTABmalpum/SWOH39
uagL3B6Eeu1sAyFlwAnZBBxJg7QsYWnsiDYi20L8dWRLbbaSW5neufwW8eQSMffOwge/Jezypark
Iy7wmQuBZ5QW83cNXQO8tUEIs/2CYRQUP+7hgaParX13lyQEGypF5CjFynJsgf4TLTupi1uNw0GR
qY4GsDwiYt4X3tzD98H4FL+UkfaPHovZfWLUTGZWMsuI4qBBJDaY4MiKZf5L+zcdA8UMNiunk/Yo
uRqHxiMvwL4WzvTuGDaJ6621HBuDV97njUyH2IE5lH4SubZsbDPJTzwn8LaTst1WRcUUt7gC1IDZ
Iwd/E5s9fd1iwccK/EfTmV96wX8uqtsvfLAnCUb8NPpDyFIsutpmHZM1xTFsFwz7lIeAZB4iFhNM
+DcohxqMnemB7ekbU9ZPB5bzuaKnNwvEcDGiCbuT6aa3u+ah53lrGDhjSkzcnXTs9y4iyGk0XHSc
5fAzCmCUbe87LABccaQW8tNLZQK768rpb9pENvKF4EScPeIesycA3OVRbV8XDuXRBQgmWpT1/0WT
i0JQ20j/xLyXnIbAjc/R8jSzknsgpOzT1xAp9FSndyyV9FfVicgstoCBoZDNEPZgevEUZgSAwOYl
Uiz5YhgHiNJl+pA5Fye3zU2zJmpBnqo2TWyesJHx5wbJ5zOaeGlNboASfx9q7GeGPCjbsh6ckGe8
UYfCpGE4asyA32zT+PQEGmnfjy5E6F6TiCxUu/JebQ8Vg8eIlrejuxDrizkPxD7yn61GfXLNQeI7
xU5ISBttXXrXPP8A+/htLLnzlcQ+DFmoL7eytKydN6ypXANiAUyBWGe762Qx1vJkdzDp/ldfTbdv
FrmfMnzkEVOIsGVnvJlV9rb4xoCqRt4CVmS30YzPi4P83ajdl6oz35Ogtw/GVDRnc+DolatPi84I
g+r86edfDZ/EryYSND+SzCPCNFDa1u6bmT9msVfs05yun+KSkClcYo9uG6ZTA6l2joLDVHjJzk9X
kno/wMo36jQspXUSfSkJUKF66avkUAjrodQoHIy8MZi0Q0qEp23s/IFRoZvGsIIURRXV0tmO+Mbm
uD/1vJnPyBnw7vhgcGA4h0owZfDEAJQeaRJE53k/MhFoPPBy2bwc45GewAowGNrdb6d2b2ammQ/U
dByJbmOuKW9bkgW6V756R8GxfnjE9wnTjgky7iO4/Nn0gAr1ucAYdukV8B6NRtNJgqd+tfJR3MgN
vZ95Klzrt1tDlGScTyjaaid2U+tasfIzEJtvAq4gAW0Kq/4BBqG4klnzOg0M39JsusPHam4DwwGd
yUNKrfEnYlewgYleh3yELuYHBMU2bKJjniPOs5MYskXzl2sIO2ouWcsmKcmIcEK2kyDVZALTon2w
tHXJ8mB2l6Pj84Ha2CNagkv3mLhlKC1+P4gMHmvU9nO+gojEr8X3GDRlvPYRObIQHGz/EJECDCGC
iUQsPyzH++dCzafcqFGZ4TIfJKH3HRpYJpaUGvoW18KmH2azY4O4tTTJ4/VAvnOvmx8nbr8cUvWY
1+jv1FQL+Uo8PYFklG6P8SdDFuPsGZ6xq1w0qyR8VTvXZ7zc+pxdhqxvEKFH0p/KcKilex2+QKh2
Z+bNeKBX1qzFDvKApSzZdi79cNpG1WnGPBV6rMTLWNKE8y8cGHA85WXlh2J2z7IKPgKsn2laIKNM
mstSyJElF5xTuTwGLFaY/hvZNehjAsIIcmoL/3NM/ejB9Q8Exiz7dZDTGg6d6TMqsWgXs/xcVYdl
GCM9vKW4IFTGj/ZnRttZhiMBu/euVskxySFWlbEX7IsZSH5FIlPcmON5lgIXbgDSDrxB2Nta7AbV
ETONpXdyBFD3Gur80FS3wMJQC0YDrZgww1osZyprnomhoLiYDYCXNOdBG4UZqvudwzABOQl78BkK
/zix9zEhh911bB+j5ou4ePdJGstzjgR6hwad+DziMjLxkkfJl9kz9O28+uTGJM3FkN590/3TWPpv
4BI+OAckffxGGQB8PXb0gVQ3IvC6+hSVy8tChA7n+4mEVrYfjXPJC7RpMxO0SY2IwxkCHLWDQKcK
BifUoqasYXKIE2pnzxn7Ni3vQ914zKsrwIL5z3/KT3eGHMhE/S9PgNw6TU72kSIExG/RJAbD8C09
UumqlrkH6uVtm6RsCdwKAx1PnUuPi02fbllFVw1YoAzQKVJ3zFcnMw/IX9/IjPVgidIheeb8l9AD
VlCGlQLnNd/mlndptHiDKhCyccxWODszi5tRJcNg8ev2VNhahl5u/MoJLDlT6WKgbriJTAcMcm1P
oOzthnz43Pgb+SVhsrYzoLmWaMoCDbyyGMeNhZDJzYjYZePFonU4ZiSntvmIWNMd/sK98cI5le8a
iYsYE2KYDecZYS4zVTZ2uxwlcgNl5c0mnKwDa7qpWAqFHfHyPLECHbCJF2fKqe3dBDUowyZav1f8
fSYnHehHUMzThyeJjPhP+puwThe0WpiN1N7JsvcuU68I85DnVCrZ+uzTt4XCcjLn5BTliQW+JQY/
VZEKnK6CWl3T4BVr0l6LW6H18/t/ifV++rtkxLcrUWXumri0ryj42dAq8iibPwrdzCPDj4GBJ007
WPTtYGUzoS5FdeMhptZKB/QrI+O3tCGqicUtomBS0d2o/WgrvRfpJGC6WRE6EzRydhO7tOAduQPI
NuQQf7P/I9LOLbGjkNoLZY3BXQKDHDiQ+c0WS+6aVU9UDGSO1rF7bSsMHnUf1jkKwMQnZROmJ9jH
Aldy+cb8wX2I65k0eCMnFrWoH7GiJ0Qadm8Y1p2DZzRxCAv/lePF3Qw0oLtSfvo2K9U1WOoI/h+9
VHRD2qOrWaN7ouIinjR0tV9u7WAGucGjBEdyJaYAue93gpqJxg95Lvnu57Ql492vALWWht5FLNoZ
AU8HcjJXbqdzsbAVbrA0NSs1+ELGdchCFPAhoJBhCUKKvnzDWBU84cLyI3Ki95It8nGSJAmMSLtT
U2rehSzbDxmo34o+ACO+wgZ9wPfO2INNPQMkqABZXoWeYWAWiii4AqyWKF/OcYvjIE6Lf/OkMOku
wXFx0/KqRf6VuojpySiYzjYLpMWs54fciv4MvUb4eK+jRV5NKRFj2v7RjWK56wWWr1Qbd9CQmpD2
+pOV0cJ492dOUCOTFoIEBN/4THeyHbvqsKSkCBIXTCi2uJjDk9VAwQlwFhBbkLZQa6MS0Bkm6XTs
EDqjGNRZsdceM+AqZrLdNKcu0gzdrbTfJv/j6DyWW7eyKPpFqEIOUyIQBLOoPEFJehJyzvh6L3hg
l7var1sigXtP2HvtZFBdyniNB2oGDTRo6ZEmgZF4TYf+qk+rdETpWohyzACNtTY7pgRQG+p/sK5m
0AI2vjaTvOfRHg6LwPebUwrdhnY6LOGsHRdwITulfM1MST9SUDhxXkLh7BcZsFK3kGyOCDONo/lU
AkZhY1dxxY93qBFCUHaKEMC1YcFcgfNTtsSBdk0bnj1mO2G72DL63cNacU7IgkbgxQgTJ2YkemQS
eltwsfjzEg8krq7QMmuTkUVszX63MEHb2jN3ZHVEqoZIpBBOWEShwx8l+HrEjioecZl8w0/PvHZF
SgR0lcRQEj8ahyBa4ci+iQ22BWoCIs6n3tfGEWHnTxIuGo2ZVttLv5p7Ra8kh84VNCtBHqys8BhC
GdauXWIEX5jZs8OIqbqHAHwmuKbZjxI+C5FpsFsXg45GWJ2vmDDxz8Zh9NMYExsV9m1m/jwXhfKU
qK1PSED0tpSRfMoqPFP//8ewlcw9LMuKjQP/rUarSUWV5YeeYweZtVCd43rUdjhWxmOi6EGMMi4Y
YvMsCDGKh4q+oKgIdqlCxRkxFZ/XUvgSYuUP/kXi9dpBkcLVq8PqfUY4RvpQ95WQBOgwGOTyHfVl
uS5SdOkZoARyS9sir0PvSfW+6XvxxWDTaRerEoRbMhNCOXz9tqWo1TGPtM4hVIDB5EKKaE0BhfGN
wFWCcC23UBGgDUlFMuugO+MYifdyxFwvknqpzJJwnJv8Ods4ur2KA2owOKtJDRuJSjlj8jLokI4Q
mvtX02CZz6pNZwVSTQiPCisszg106K1dIl9raWVAiOlxmUvyv3GwmvXmN9PK6CKLLUKBz75pu6tY
gWHvU/0la94S82OJI68wnyPmEuSteEa5xbBiwKNRVPV71Ban0TDPXZv4KvmvdfUxV4UvjityneJI
PbKPkOQ25vMUQqBME/x2FphGnFQd9aDBt5lk4GRubM72xTzZRQHdCnHE1FlkxKQvNSKAlXgnPUYT
Igc9Z68oWc8SKz4QkQ7UmcPc4tjaMlrnFvf3xhF9kzriLTr43Gb0GvZHbUQyFR0EwjzENgmk/CL1
k9OzcDUabJEFG4u5V47diKMAqQADqFOJh41MU6fgN5KJRTKbN1I3oVyXLkLzoEHEPc8O0yUlRe9U
X6bk2yStspG31ElaQNafAkgraQGbzZgpMlkrdYD/SWLRK4/5sT+JK4PC9iPWeBOXuHar4rnQZRbE
7CUGWijEcyIclQHeRdl2p5rcTFoPbBlfQqM/8d07Wm+4o/omkosmwoTNpwH/1HJjYQ/Ern+RBFTP
asTvfBVeo1R+DARLaZCwx9nVCZMSvmuoez7WgzJ5k5f3CLyPEU3MR2kjBPqFhl0/PZXSnOaGNWFV
u2H/V2DVROUMBsFeWkKYSKzKiJmfmgqx5rdhPvIGWAPGnNDpRvhdlvBiSKi3yN+un3PiWPP002S3
oWb1LurRNqymTXsfoalCe2w1cIJJuFkZh+Qm7cUQ8B3b/VjTcsPWbVsHJI3NBuINcOBuRL4tiO2+
V1ASlDe2OTi2L8hrPdImUiqgWfzA52armxyMSs+yHjX2ibo4SozS4EuwT2L0HqP7mHalPrmNcsL0
NWiIvtXKwazrhb2bVNeCTJp5/RwmDxWiLWiI3GfJFvkYV90TivqQGlowMwsz4BJrGFMZgJ0RWO5X
gAwrEvSVGKe0+wkZtVhcw2P5yFW+HmSBBWo/NdwbWUuAagXke/DiOXyp5XE/gvLqJyInaThV3QNa
tkpfKqvnmnlotv4mlX6UJfIqtDMbfYFMpIG1nzxiLm1j3nt+lmV6gLQm+5X0vnob2dmZGe3mUIYr
H55iWGipAvWDGXJGmkwdB3VyxGXm6wQBrPM7qnM/ovoHnkGtoxwqJBuj/h01j0z66jVCIYonkSFv
Zj3L/W+nJf8Untky/dEwMol1AOxNo0XT+69aPApTjp6o9Qc+Kv1B8+uAwrAJL0JRUgGYgdi1kzCO
sGFkt3BoeeDE8FI2YBFOCc9SBgG6hT9PGJYcpa6Ax1S27qBYP/KSzoghAetsf5mWg5K89jnhUyUR
LISyqm5SX8XiXPcjJx+GCJmtfnLJNiDCyIuufXblM5DZnaD1kLquefsKPsxH9XERtUBEohqWN7Oq
91K+sGo5w+fmBbGz7IQFwh7l2S6e1ZrdOoFFY1IRRSPZnX4w82sZ+eU2GJ0zFPvv2xo8IqiaDSXq
TVE7d+GeTTKS1yCbs8BACV9Y3HcdYzB+thizdIPFMoFqnH4hQ02SHs44c87JG1lpj6toS8IJ9d++
LLudPCCeZdbXvMm5YOf7AplDia9S4vvwTWSfKceigNF4kLGtd37aWm6z/GzrwH78aPrhtceBZE2L
A/GcKtzB9+gLaIQRbzoYOj2Wm04fr76WvuFFbtR+pzAzn4dmP8mjOw90UiVYj/Y3YRthMZSNrMtA
LJpZASGcMgfYLvkGuxqm3pyRl6yep9bYKXTOHTsLJg+MjDGD6m4+YeZE+JxdgJcExnBtQ166PD4b
zUHITj1uWnm5wuXBqzDsJCrIMXUhA8daG/Q5w0SSXaueDFcr8YaCjXBEO955AxBNXJUc8IRrq4wt
wF5kbvlLBUQgAxyNWNxxvbPi4fvuPJI8jtQ4kLc2hQ3UrRCiBMARJIvN1D+VcXVPwP5xU9tTgpJA
QX6VXYeZkyTsAspc28IRExGzLDDJjFmsLnl8uM9LesfNDJa/5GtFgAiicYGmg7AVMYmjoVeKLCZ1
GKFD/WOZFUDt1PZs6yEl7ar4XrT0s2PoqshMU6TZMvXVRoMX4dC1ya80P2/oiRRdNss1NiBeCUyv
I/2XPRVP2sySqUZSmks/IuGdZflGAJJXksihknOX9Rh+G3ag+NbTcKaduAP1IV4NoinnVhnfYRjQ
lDhrFHp5F9qIQByx3DQwzC8WZvbkraEt61QJbooAFuvf5k3AGH6uFIJGUDsTkXgwkY9M0puIS2aV
j2P02HIXhbbGia+fLfNRJD1u7W7/tJnD9eXWErVuKcILJAm2UlwiJjFwOCAxhm66LKJ5NTdV43O7
bbU2mdUw+TNaHyR7E9C9irgoqksfCMmOEf2+BdiVZWqxY2ES5UNAj2yn8rnAdkBLzFd8VW5adRa3
1T1hpZLHJoMWXLuPHOMzL/XSBSxth6LDE5U7glyhUhmpW2nQZPRmhHCzhX4ThXfEWgZW6KHcN6RJ
lezHAMey/2cC9hz1l6H5CbsfhbiGlvndizGLD8RqXhyxe6Ft72MywCrM8PHyrS5Q/GO/tf60ETE5
r2k1tlippudW/55g5usVsw/xKed3VHlT4455+lEmj03SbuUUTB0TZ604dsoVzdxGo3KL8NbW6X0L
raqIojQTF+KXQ97WKQuNPaV9UCZ+rYnviU5Ct2oTH2reze6iI0gqDQv12gzrcyKRpQlS0k5CVizZ
0vDjUuwPja8QAppnNiC7oK5e5P6IqtKPzBxRPSMzGJvmj1qepXI4GNBX9Dz3pKGEqUTQd5PuQBm0
6qWrsaAmKUTY3iU5j0TJ8CZz3MeFcYEY9hHL0DkyC/vK95Azh96opguim3PBwBkrumDGHmk8906V
A4EBjjYH7XwImQzXCtqq8NKphNRUf8Kq2OyWjnn7Lne/KmifiPnmGAuIN95zufRmZbrfCvxUQGEN
OWMQvvl9cQhXFw0Y/opJdOEa754M8hqk0TgoWuQaJgMRJACc6uYU7xdtL8oZ7c9701I3IT9gwNZf
CdmazRnB3PwWZZxT6MG27ST0kDPNpiuZHMJFV7hNihmx9aq+lbjHqkOVqi7P049FIroUKQf6H09c
CGqUj+VQ3eUmoQexeq+cNlOJxRuiHjNeTi38M8WXhMlTkypBu75P+nOu/iMSiihRYDtw78C9QWWP
jfVeluZ9goE/m4IbhYQtRM2xWNmtCi9o1J8nRiEsVv4JAsIurWD2gwh4YqAGOOFFx9hoYQdW2UZg
waLP4Y5czoVg9Aw6t3RE6UT4wxkiVG7Ox9hQP1e6MSom+ESc67p4qioZp+G0gwpDPUyJT92F6S+L
26uZRsd5yd5RU1GdQuxUqflV41l9WpAsLgv1Dmg/5CNC+spb4chmQ4LPjCewva9xxPAzR9bNJCGU
HMug/266R7hmjIXIKxzRISwK6gLEemQmCVN8MtU1ID5vjyNT006tFh/ILDhg++kVLBCrwLt/olHZ
L5XkCxAL02sb517uN9BVl1o7wTF1o4KCMDSj7yQVryRTcLiVB+Cj+1Z9762LRUYKJLOdQbdfUWIQ
sMcdyApnNDUv76v9wL9JhJjVI+KzGr9nQdl0lkOSM9vpDsCd8LNuQqmUmfHAYu5IKo2TK/FeW/xV
69xaZiq8FRZCx769etXNyk4rZkBw+NFh8LAohZ+PCiTObwEXdK3Kz3lZPkCduiLNX6HisORxF6Ea
6SPoMjmY1YNYWeg9+VnSLPGNxTc1mEjC4BJ0CKzvOR3H5xAo0NZvitBfO7sSdcblUE5URGtMkzcQ
6HBQ5fjKIJ8icHKm8joaiqep665HWN3n7+n2o/Y3cGaslWPofQ2wN5KPteFFEbFXtAZdrn5dh6dN
ESKNX7qhHLVttxh9LkS3pMPs1MZdW/FqL3jV0Dm/b1nbC8EBJhO8REcEQrvUnUmFD8JUD5SEgpQ4
pf6Sg3nM9Nu4QKpltW8JbzWsDOw1HsfPWh0todrLZvvWsYhScfIRf71iNSjr4sDI3SVnwJehB6ec
w4twXoXxMc3lU5KF9Bmg0NfSU8Hlxk3nV8bkDRGeKabYSfjZYiMxCjJSCIGSDb5r4Bv/WijAEHKc
Cax31yTB3IGOmvZr0noS9h8z+QBYeYqY73XrYZhYK6q3rntq2/uGf4EwLKg3Q7msNEioFnIo7DNl
cqy76Qw5LsIJxKK/EYWrXsFYN92S5DQTIFO2AVtlFlGosMV0fbVU9DcDkqwcrDGJGFdRrUASIaBL
DdPnhHZnqgnKuJJKuiYwa9lIcezySHVKZOlQLKTU8Q7UnA0Mgzyy3Jwpfa0kcnoUxPjxS6hRlEsQ
Ru506na7T/W3UdqbUXk2yG3Sce2bp4xSxarvWFin4Yt7NN28BTge8XZG6FAbTjk+zx61TjT8trVG
ocRakIQ91AKiMGPsAgFKry4xiB5mN8q8sv0p0DuPQ7yTstrt6jvy24OpbDtUVG0TSIQd0OJdDjUB
YdaUBnSMrsVAdqiuSV8Da0MBvzjaXCDKK+2obW+S6LOuhEofYGs5EkSLUbvwKHGA0tlsYd4p+NEr
S4SPDx6EUqLfT8nmexWnCxIDoBEm4S174nCgU2DJrgunUz90hsOicJFwLMxRRUlo3djsshKWKqRZ
R0UQj6NBCE1Jnbo+RcRgQJwS2eQkDFYYE3p9fGPxRn5v53ZgjeWYpDR+M9RrLJpLrw39CRowKUjZ
0j/RJsiNDtjrsMj6LhHJRq6zZzm6AYnIWrYtlwpMRKh/4t1AJgjpIq/fhhkFyBO5K0edDRSrHrts
jp2J9RBXfZ55DUGg5duWTT6zNFK1ziu2QkYF5Bt5LfLXoi++QMR+zuqRlL5dXoa+jPPHaFR/iiB7
M/qsK+NrpdUby9K32MMaFRQx5ixVUOGcqpmlwd7p9RuBWw7PW2zFGGt4UZaSu5vsyL9aiHyhABR6
QANTFpLXWZRJnLmm/hR1j6zAiV0zXDY8dpBp8asLwFB+svizsg5TW12BqRA1HjHCZ0A1MeUZrqPE
oe/W5lckiQfgQrsCqCdhwJPsVJGTEbYotdu6zbQZToFcOmTtqe99IzlJlJMjWMGqmlG8AoNjnwll
Jdb9mCUBqylPG1tn7SQQ8+O+GUwwrtZXnizPq9x7A567OguHc1aOJ1WgBtO19lQB8bQndQSiNIgP
pf2njWPqQQYIQhlulDLNjWuJ0uiNNeQNa9K6C6iFHVv73su2MYsWJEAlCEywXjJNHcDPsi6Gpsdw
Jsyig1ZP/kg0N/piRaWRicEqdvglBiUVnXqzZBVGnJ3gWTHdv4xWh04xVrL9HKmPrG6SQ4MlOkGA
4S4psZIJAcB+F8uPue2mK7rL0kXPFTGDhG2VqhEnKhpOhDwTOo6dVVai2xXFP7gKI2d58ZU0FZMh
hRGLwgYtZXsbIle4Rk16MZX0Eo2zupcGJnTFaDKPVNDoEKIKA9QfEKweVtZNaqGYjmUtbzm/4Jmx
3Wu36QmK1ikyIQkyFjEs8bdeEEd1YzU/Q4WMJ8F1rUZLfIaA9VpOmBd7sxmOQsrQGLbrQdU7z1hp
+4w8MV9SppT7QU1BAVWdo+v0DFavuNjKrzMhvT44GTzrZGf7CU+O1lmYG6w39g1PYwnUR5TEF8b5
rwROIIUiDQKy1kBQLjOqZ4mEcLQPTDFNzAwz2rfS6L/rZmL6FtZw8o0XuoTBBVLt1YxA3SQhJbvu
wnlvIKNRxXEvE+103dwMhOzgwoCsDhdBf+Igf8rmEdhzBTx4EDkTi0n9Iw6svgCNV/QQNj5nfwgs
ojcIamaRL6Ur6Nhp/kX/PQToF2O7DJVhP88YtKRcUu6MuL/DuL33ulH/5CCcIWwdtEEqDmNObTOm
MfskLXYX7vDqXwVQ158sGttiSW8mMK9JUuRdF360GsCi/dLwU7UTU26CNslbCCNfBxm/I+U1iX8l
Q2AxtWKnleOVIHYSMibhVwpxPZT8pqBykQPIRWAxfq0gJKrXVIOavAol3WsKwacdUoa0MjniSZQ6
X7FC8TKptOfGCOCVhJNVr25FhuaWkB+bxKzOIq1S+EXqTX/KtmZnhOF7PaXcSXBnAK7r76K2cEFi
5OJouOtaxKGjJIxjEJNNsjjZ9cp2o8u63zi2tsJn5FqZF7cWZcFhxcP+Z0m8zBT4DpWRR4gMwWZ9
mGjZtueiGS2VRDcAdYVkNftWD18mARYXsdqBGevHJBJAVTOWkLTkFU24Eah4eoeE5fLaJD+G/C7N
lPx2ySUktGdp0ee9subybkFGNaLnBEsNFLPNDmrFCDrcKuIZMJei6c+qNRWXRTLOed0FspVx+uHH
rWqJuSEU8t2YoMoBhYhQt88Gj/jmFT8+9+Yc6xIjh2zc6SXGP5QIUx9/gQPnwJpJepP79xGCeKhM
37nS+GbCzdfIETe7cER7ulOy9rAyVLQ6gzg/5Sw0pPwBE1G0PFiGFY0whDUdCaxyVeKGoem9yDoH
611QJS99agaSPLgZotdozL3WUOBXfLe6AmlSQtSUuhKyLdgBhizwf/urAZxt5TowS2yltG7ppYQv
Y8cViEIuaB/bkUu97qkMfNPowegGl/Ti1dxrW0S7hSNaq14wjngIyEHhEjDDWlwQyycteaoS65v+
uABToosVfqzvWf0h/YEp6me5TS94sKx0wlezz9BprzX2hS/DvEpbMLQVkPDAUqLYReXwpsfZHpIU
vp7GMca3aF18uQOZHP4wTXvOwspvEuPYSgSHuEtLnNjcekkX8tGy2YIJmmX4r3TlmMTi3uoybyQk
QLduW0S9LL80618mf83oPSewVDVNZMj8OGRgLTWLjeH5In0UNdXDRbBMV5FeVUwzM7j37WMqmbPU
5msnUpQN53avYYJU9uLwlTF3gcbIGJx9a0YsQzbasEFuK0MGJaazADmYtm7M4bdi/heVP9AQyNG5
nWakXPQXCY1fQkCtkXWBpD5nMSAc5FQTHze2Oxx+1tPI2CbL2A4iEh9IGYa2GSjpTjY/jWJfpgdd
cwnXTMK70r7O5knnoYo37Pa/0lwPNSQxsmxoVlLSnKOdQOOWFG5E1VBCbzST+ZZLp3W4gmSxo7q0
ayLJFwVI/XCXVe02KS+mRQDv8/9TX8OHlcEshhVzS7G56SnMQScD7mnEp6JlCooOxKTLfM6K1Umi
0Db0h1ld5IJ01GEN1B7qTVaeS3D3iwT/hSdqVh6DXzJizOIGOBTCOwXhdCkfiLtnoe3kBP3JITs4
XgMxPdNo0/IAhue9ZIiChoy8oZiU8NCw61g4rBbqG2RgqmLwtCM/Fw7APK5LtfrYY9g8FU6m0ppQ
4hc/qfpGtAi9IJizHv6Jp08WEgmXl2kgPXzMPlN0Srnyhlt+r9BidIiUd60gsvpRoKwDGWW+OPb7
iu3FuuDr1BizUgYUNDfSaR6qHUW2G6mnYWGiYUpPa2Z61jT81jTxJWKmHGdAMGw5lcyToHDaM7vm
DIHkfOyKDxgL64QiyQyQXGCq2xR6yOBtZlOYRAg2R1AH/dMaGH57ao6js/4CVrONjoYnaSAsEk9N
D5yEeJcJhVdaOyaLuyI/o3oyNfwFMe9I5KiVv4a3OCHtIeVBbndhN7Er2pO5AsWXIc+lMu+JTkYE
LiwiBQgA52jeU0Mb81kiUj5cHxf2A09V82bUTzIySyCUtqB8tOC9WgX7EwIzM0REfRDS7gT4ns3v
a8qmDlCVy6oaYvC/lAN07iBIJ7xRiF3FL4EKLx96LspPAb1Tn3NxIt+cR5z5LDMslOyVdNGlryb/
LHhFxHCPzMiW5YroE8lugHyQwCJM/OznIf9oJM2zqF/mCqQIQ6FURtXVAJ3JqbjMHzHC68JMQsxi
l/XtLsxbaMS8ThpGGGgRbbqFWEiPzBT5ciq6kPbYxN11XVTaAevcp8alp19axeikFg+4fx73DHNn
EEYJfrlaRN/6MsrjP6lpbsCC4y4LEmN+bnNpn8J2orvYtX34PqalrWXzRa/jf6McvxnpljbDfIcP
cbIoqWIFPdFiDH8zOOKkILEILEl4NGZAvKHRcIsp0k4nbZLsoHuIwVZcb2OnuOQMf0I2v/cbFZOK
Lr4YkekZksvi/MkccNCF5L52BN/iF+Jo1ZnPj818WqyUWmcq/18Vja2AH4lr0KypTfER5P3LgLgR
0MtbhjBHkr9Gqfoe4SLnfX4pCzpE7tQiGjbGPPslQoqVT1l60+vopn9J/b3FfBZ2/3LhGCrxt9qJ
QScnWI7Nj0mYPXndjsrsI50J++GT4QD/6AaGTdS0Bk/zZvNlHTIClQ+LFvFbditxcbO/Zejf0tCM
sYlNqAqiJHGGCMEO0eC7urZ4hPVDZKn7AdinJdaHhnBpMixYlHyIUo7CeHmb8ux56KonYTJ8kbeu
VL46aBSaPNCxmMd1/pIGUD0K1KhqOiRwt0vwBLq5UrHsxF31bzp1OpxeO3fl0R4I/52KeicZJrvl
5LDGoKzrpxZ7ntyi4B/ia2HF/In+UMegopqjsHnn8N7K6fyMJi+w6sFuTs+TSu9IkyOOwk2XVvxy
il2LLh+BYBAbdi1YGLLTwnBxrGrtOVzYES3fFIYS/bHTgxwyGarDl2MFrq6U5mxYzfbSCiNRSQkF
a7/jGYI7F29kxhrlEH+pnOc6eniJ217E3RKpv6gISqz0KPCk9RpbthK6UXNW0kDsPnLLvIvJ3lqe
kIBTzybScW11eLqSnwLjr04xWoKYY3atfm68b94Sv5A75KAkPg66sReKv76U/O2lGJO3uH5oOHZK
oFZRoXDcXxGqwrfQFhewkQZF8VwU17bxWIAgYzMk38ggPzuYx/UGrxOcyIG7kyS9XsRq48DmxUpk
cJEoHkcjSFTWWbhZyS1QANDc01cObxzrApB1rDAas0sUkNxitiHuqVxL1MJkFTxYDOsnHoFW2wmv
8j+r8YAbuARBiERxUudlDwsR6C45IThhIy0fkEO0f6kiv+SyBmiLob8Md8TCCG+CJRkk9sr1LdVL
X+e2M1pAeW3BkrIz7n2h2j85m8DYFA+yxDeD6dbFty42BzOubdIDDnmFmWqYGIJy1w/5ociQU0J6
1aTIkRiVWCx+uFEYFEy1T7xfTg55gh/d5/OQzrQKaELnlwz1vIOaNG/tMNwVN+Wv/FrQ418r1JgA
RoQgOSyH7nl+wXC6Zo5JKVw7zQdTAQs582h/RO/VM6/bpji+WYfmBnp3h6VlwaT4hJwYT7aaP0fo
FiZucr7Haw5nYCyQEI0LqW85sxM8S2wTqSUXFmez9J2EFaNzY/wTRkf5nFjeNs5qWwFCgeFZPUnc
QjKWZ4LObOuXhsOC0I7ElMkHyxEgJP+KG5I6zHM0fqXwBvuc1a60uGpz1h8VRhhzz9fWZ8Fcc7Pu
WpfoZANnOeqA9TwjB16Atu/Kv+UdKgE6ZXwXlKErdvjStZSPYnOu+Mx90Q5HO9y4pWkifuPZpQja
USvw3POjjSvBPPyA/Ch4zofVa1gR5gEZdX3Oz4TqEOOdF9aOUD3w1CAPwMM5RadcdC1Sy0lQmsZA
jY6CeSziI7dfvRwoiqOeubEv1EdUQuhgBvhGQQWtji8QMjzX5nvl9WdMEnK464x/mHyNX/LgUMxW
UMYmn80JYxT2e5DwmvUisU6Pzo3x3ZpMTgmOHuAROQ08nANqV0m7LMoLW+Uofxa7h1J7WvPScnfR
jEaP+rNSfc08Ddo1qw5Rdu0afoQZzTrMnOEadtwe5xct4k14E1Ov0PweVQBgDKq2kF9Ufwz8UyU/
CfO5gFavIwOWfsLcE/7q3pNFYHxuF+3iJ04iBNKM2TDwUQwmNop1VGxsW7IfCaUiECDTfUFZ0Kkv
NAM9k2njTOGH4qTTOLD2GlTlPdsDszir6PHxIENrWm38NypjMKSa0j7MCESkQ/Wy3MO93cgnjS1n
8iKFLtntaDrVft/kntwdoNpMzTMHBY93iCGC54ykIBYXTMyibzDZYYyCh8eeNBWvVJ7Nwe7TgyHt
l8dU2Mt6nN5kRvIxypSLJrikpPOsI8R2rM+MsxavAR405ZlHpKyPfLtdzx8+h+O+reBYsuzipPX1
+rzyukThWUNBvS/aAw8xKjTG4ff8LUadkB7advuVFBIQ31ai7kxb2zcap2r8pYlnfT4a1bHrfFEI
TCJR84BTXSKb3KH2WTZt4zaXKEljWR78QmJMG3dZyc0qgOyr+yb6WQ1bqrgs6vtqOGaNO8vRF0wv
e5l4oOxQVn+5EihyAGYnhGK6XpveVUGW/PFR8B1yTzaumdmz5ij6BW4LX09/mC9of2sUSfFetajM
wMHGe2aIpXyd5Nt8sUWwBq1D+8UaVyj30urW7T8m2QYEuf7QRoAh3RQUBqdQyirAHTF6o5Q7U3Ky
kA2x9Ze2wvfF5qB7I/AjpQwFgYJYr2Ibadfjo6Ocsf5RDqodazdW2g6wXKvZiVRDGc6oXXPFeBhd
c/jY4xn7FgtvnoDwZ/xcyf/IoGDZJGYN5a5GpSdDSmNxgUAXV5y9MY5UWJ7MVYIRoTphapIH6q2l
HULMoJVEeGHDvmYPfFVyd+TPhYgtKeh3rc48xUF9o78Jfwk3ynoAFUEB7/YjQJZ9zo1YPXhr+NXJ
pRn3zPVLuKE53+BrrXjp54bxe1cgyVkBcj2RKqW30dsV/AP0y3RHHCxfM+BBPl1yblq8sGysUCo8
95N+6BnhcdiR8qU1qJse80xfKNJ2MxUCoC/fN0HJKDwZBEKgH8LHAltgb4y+3J4bREeYj0QUzC+l
vGfllgyByRnMC5LDKSB2k+RKp5XOC6O0RLz0HDLq8lBZZmruzEhexXTjp9W+7Tg+HMAH2W1yPhS6
wl0WHSM+rPdi9jiI5fBQRE6OxHC+gTljm9KI4ADuK1sZtlZtwDzRamzmA8SXWvJe1+FrQzmIebtP
BM3yHi7IcGfHWN2mwCHGYGI3nTbP1upKAHeJc6pE6Kyc2B7euTy+x7QQAHGQ2DjknTfjPvmYLXux
zlNChecj5QxJ6VQdlCq9aCs17k8nMnyQPDX4EQIsMk8edtEz87XmRyK67oV3jAKOTxaEYmNykjpK
e1Lia8eDw2C7eLK+yAUfaiQyuOWuZEpl23lg6y0jftLtfNRqQurHyOKtSw9yGUNgbYMUa6Ivohx1
gs7koBZ9frUqdjPVrWARsMv/nSSHn2+BAceq5jNCJvkQ2ot607CPgUNhUUnMpMbd7rRfpJJH3YEW
CjErLh71negZ6iXuTHBBvfpeVj9i44ztE1EzI/9K607/OjJvqE9cXideC7627sDDQxRJ/hVfVuRn
bCLI+uu20xauiTgdM77q9QYtYlEZQpFCuBtOQvbQ+TUHm8UK67iqPWRhwCJDp4fg0Q/Nq2oFQOWZ
2/aEt/sc1BrBBcIbA/u5QHnrpWzw612PX3bHrm6+cBrMDF0GbN1PwAVZgmLtOslIBvpAgywlhG+L
4SPEUxevU35X0goSLN3X8Q9fHvSAn6p1zH6/WF+mcehAs6sQHlq/awhGmh5KeYz7E2OsVGRyCUIJ
aZmfIShojQeTN+WF42K6cjMX+D4Sv7oqr5X2UxjfS+tPOIK7mhE3/6MD6C/kH0BcIKKahwpFl4H2
3mth47S+HgaNuR9ZcFOro9RYz9gxWXpOXAtFbqvIx7Fv7GTGGS7vEFcs9rIOGgN2JnTh645eoOJd
QQGjbVWivB7xY3GkoU9tgK9wRGJ9pT6W7eydknq41hfjvmEgD/q7EvTEKqWTna8II2E0PAkGD7wL
CYwOirrEAOB1i0zqD/R/Ti5eKVCHkfkPlvAds+Ky/qUoSYwfrBXcOrz5QuGQdZZZh6y+rh3oWxoG
z9DJnAKr4k7sEMMvrLf2QCbHlagLtudcXxmDdjLGPe5tKnrEjb31yNIXGFCxLb9DgtMnpoJH8B4t
9510xq4QMTAZnTZ3tDJoES+U00klSwMhB3FqU3+u46s0Pwkput+ac50YEVyjBjWSfErRpDyvyOBX
mL2R4fGYUVdVtJBAmKv5iLWHGFveC447Xrr6wuNnTHSWPugwADXoxOBe7aP2HItkVG48CR4644Un
K6jmklUANKmtfOWxiss9BS0VQHLTmf6/q9ZuDLITyZEcHPydcQulDC+5rLBKe5mmgCwNFjIHHbMg
zm3DVbb1IfNlW8HDE0FhIm+X0+cEUxSoz38cncdy5MYWRL8IEfBmy/besrs5GwQtvC0U3NfrQIt5
T1KMRA4b5lbezJNasihYCETfnpyDF6AVKfjpj7wdqvOY3YYO5qx6VkrqErDVwKHlcMuKWVXeIjqZ
ar/fhJ66CcpoK0e5DqDT9iWlyhxO8QZiscU3Ui1s1qp2o16nNo/B+uWl3cUdVgVKYeSLlnCmMoe6
8Hvk4sHqTkqHDS/dmMguqCSGtp5NijaYTo6S0QHaygRKQ9hSkETpwEMOw07Y07vLNVeo1dtoKtiq
76KkHsMiEezlc9WhtFvBo80JQbZnGJ/z6jxUp6GXnDMOefFFIQ2Pd3x24aXmyV7k/4x6XOTDZ0p8
G69n/k/w5B3on4ppeVA0F/cLBhntnyUacNbl0i34ObfaQsVe0G0sRLESVEIiYz76lDkD9hrxo8Th
scLNUh1Hnv5m+2qcBjKRuRHUR1kVu6xOO/TpQJwF44Z1CagFjEeUJoPUY22d3RRqEBeC06M5p85b
JykwHPcpig8r3rpFyVYAogdLaeKAm5vVKZLssn74ITcJz/LxPdK/85rWiYBy6+rThOAiymSWtR3a
FzQ+5jg+O4H2GZyF+jR0olhf73l6Ni1gBSwYv4V5QLH3239tab01HtLeuQc2lVYv1fhHNxZ+9+sY
PjB9LClEvKa4jiFO2uu+faZmhdwZWMBApppwk+NOyIQqG8rHBroUrGK0NrKiQcpyqVAwu6vUenvF
wq3WSPy4pse8T5a+DeUyMDkY6DFPZ83N14HHxkXpRcbuq8vpN+uZA12eiY3EytKTZle9uZL0PGaI
9WG6oqmeXcuiqtjc1Qi07B7/RM5uqGn1tZPxVLJHMFfMHrjcEoXtFJwPo4IUULGirGaBVjPG+S6y
GO53CrlHJeZ15SscxgeWoxRozxJrFdppslUgorL6L/e9zaUX7CNXPiKoLoFn+bhArIs/kFew/BsN
FwFGYIXtvA1nrcLdbXsu/irdeYr/GTzXAUuS8uubxqGwk7Xv8hkEakfIkSNEJJ4FVopCZqxkXQ2W
lnY284agobHwe+Stxm4XWVS+WzyVqE8ix7yRhflB6q3lNNQuLcPbpEN9LKX5XSvBhSbYhWf7K61B
MIhGTj9TwGocjHABCIWox6NoSKP7RbNT3eCeaUk8M68M2mYFBXdU6OEVDsLYoHpn6WV/tnC+WjpN
49xYtkO6I4y90armt/EtwuQcI0pWX3nuzLohJJ6gc9TUtyKNP0o1MFi9TKWCxd5vDVw2pUuRb7/X
NUgC9U/PM9MqixGnUAJ1Uvd+qkz5ikuE+4IWL/wb5Hu8pgDXFeB2cW3K/opm69Ndy35hqmm79s6w
t0jsztND3idX1e9iFuDxDswGmU/B0NDQMKCXCH4g081l6yhLqQAP0yzTRm9FsKEIGm/8NAv1PJ1T
Q9ZApMiHV+Hk8V7VSb1LIKflzK5k7VlDktedY3FU8Z8P1JmZtFy1bQ8kiJ+jpt9VM7ykhfNMeiiC
khwByIedzLKrocrd5A5mSK5cjQb1OCDiXu88lXVEpa37IPzBkw6rHEAgEiGEtZrKG5I1ezaAR7pJ
CFvzcAErSjuya7SbsDtYiGwVNVSWz0+/cGyu/myn5PZR9+SvXXP/O8qr96/VMM25zVmPwYoHSP1w
zkcr3tJSv01drNu95M+XLixk0Dy2//ra2jVwfhWnuwgozm9uz1Mlb3cajRsJduKED0+yus2Rdsfx
VLIcijVjJWrnC6AgERYKayB14XAqEuI0yPqJn35Jx38mPHXfQgxcfItLKK53wPkHbVS4b+x8AxGA
/WGxNUSwtLRoU3q0tIQgaREGg6slsbHKPyTPg2/2Bzm4N3KkRtNcAKfTdaGAePM5W+qc8bmM1guD
Ax2jx9plu6kCvzWQmY10zvFj9E7QbG+uhnxdm6u64RU7qWMR/QYlOmNzleW2KthqOtmhDq1V0u7q
oV0nmTgZBklKy3uPNP9QxS9jQkFOa38DtzHhr6yJ1pFxrw1i2A0KRcZxrUUoi/cJtkkXWtzAMGZT
SD6V3Mb4zySNj3RFFYwzlzbL0BxTHEKvPv5Kun9j3MIb3+fGN9xNOFHjm2DlC+Vp3TUUJY3oWmwI
yWnhSM1Zp2e9tSgZQCKBaZRJvCUupZc95UQu+RJ/FhNIqyZbAq8Us/os8Y4Jfi5apMzLPiSzxHYn
Zc0ICI2aTHxaMfr4KOyZVOOZr+QzddhqtLlFP07wUQtiT5yUeZgtFaxmUAfZyghAJtirtWImecwG
SbHou1ft/jPcf6DPqBpfuOGtTD4oPUDq6Thn4chss70QEUZDcy5ksK8jHjBNuknBawfNSZ9qLU3g
RL5YxZm1zEGQFRKtUqXJrLYhxkIGoNlBaz1WwbS0UdxKKdpSh2JtAu3hBmhKOCjDN0yuN+tdyOZY
GMEysv7lOW5k4SH9/oHBpHMnXME1XFB1gofTWOh+ya2GkR00Vg8gSAz7sn+prnfQUpbL6Yzk8D4e
/W1ijFu9b6lFkbS95Zzq2MnpW7PzPzXg0qwg9kUzsjvNqQsb8G2oIOaUnj0lIPPQp05Z27NOWcXU
yAZkCTvJIr7rkJHAGkrDepnMYgQJaGQx+/qm8gRmNzzvgoEEBdiB3FlwiERoAYEyCzwx05l3C/KB
szhFXbXUecW/TeVXmQ3H1jfB5DhnnUV70xDN7pBBOsFZQ2JD9+WGp+YZE9I6SMJVmedsJDjJgpo6
m4ibkct/HW15yPtzVB0tAHNvXqSuAkn8w1ePNWXaPKPP+kgPpaXsKtYfVub+VliClNG9MoD4BPdV
3QHyBXbtQCKaor5ijeE4Lf0/xe6elBHttFG/2eG4JYK6d3BaUncC1Z2WFgUAvKOdcxikegFZ2O3X
gfolwoNfBcvOV475ymt5CxdriKUXvc+OXmaskrE+jTaSNjsbT/OuQ1TDP4X33dr7kLB/3wPpgeT5
nhNcCbDmRNiUDZpuAKttHGjaOYfe3iPsX+yNMQH9kh9lV+NBvnkjVImm+yLqh4qh8bMl2kCiMGnC
jdG56Mo/ElXX7pbsh4962GyU3JxbfvGnNtiGo+A+NOmSqfTEGa/hJNIo+PTR6WxHfTdsDbyLueZr
Ikipf6pwj0M0zJrKAKKmri0AJRaotVjoz7orX1KKo9VVO/owKQl+9QkeZl3fQ7ukUL3jFSnvtuVQ
ZwUyK8RZjf2rHtsXiyJG85XtXEVorKNeoX0iOYxsoCH7gKFzbhnLyar1rzW6rJXhWnJIH3vlq2w/
mnY4jEl1y9vxperRQdLGRP4e1mbyLftzQ8Np0D8UjnFxhYpElh8cc3bQR66g+Bbzw+0DpvQsmjth
eYVnxhonaNkfiT3cKyC69Mk3ySIFQia0C/frEjfUQZJ2SLkNrdD4dnsfybGEFxN9qY14qyKxDILo
0ugevbQ0PVp2d0oxr7NG5jDUEXujT/hdp4oBp+CxV9JbM3qPXA1uFjK4hlAH7WeTac6fKsmQOglT
VQ5EGAkJOndJRFmFGOTdMmncddBKsIShaDRHUbDoj+lCZC9fpDaQ/OjQYivOfPntRFzycFznrHgc
zhN81UkUAjRg9dd+MjKPN2jL1652Hl4dPWu3WpaB8VMLnDlxUbxCLAOUky/7uj5AuKSf2PaOllef
B0ufRezg1RJvlTPuqmmJ4PAO9+sPTBCq6qwtS/sIG/fEIYwnuruvi2LvmJPPog4I4TUn11w2RJKz
1PbeLEm+BjPJJmR9QZlXQrqgKcQDuuyDl9cqJbBh9u8woJ4ltXSFTN+Vfd/VR7dK3kWprbOi4yrF
TVZr32U6C8N+nRQmZpBG3Er/6vvyhwEJR2O7MKePmxZ1wtM93rbihrPpazAPmBLPXVFtLS156fyQ
wLRiJFxV04kNOtXaH/1dMnCxDeoP+Ni1EkT4+48drSMVYKekZYcWRzt9aomwcMqWrcaxILxVqXYs
pDZLOrnq6v4YiuZ3kPnJTJVlblf/WymxjqGPBg3ac9obtCnNbZ/jf+18QnA5G5O24FFGbfUfmiNO
uZYfzAHzJhy/YcC5XnxQNXfSQTosx4TslJvtmSsC3XjaY0ntlYtmqbQrt5imDn9XBHIPHwkORDpr
vD3tissCZbNTeABBZAhSbV3jfKnZp5ZRMsWIuPOmeFPyL4vhAul/BXE/KDzwsH5kuxTKrmOKEOUT
3DzQyEeSotSQiguwYggMA9yyWvpF+QJl3RAgVg1vwYm1nIEh5wD41pViWROvUZFTM1wMImJD5T4q
lCmFON1gtERtYJjALLHTeTDhWxoojeKPYlhGhU+3R4NlCBv8FjwYzIMGJ4QF2rKEoEncEV1CAeKS
DD39YtjI1HDdgVgKKe/rCZiTrVmXMCN1DT9CgUX3GSVYFvjm3OADqiD9ssMqi0uajIK1bH/Keph3
qOUlILIGf1brUTtfsQ1k22R47mwcUgj6NEOa5+Tkx0yNXb0D67HpRMCZzIftVhExYd3s5PjbzMWI
OabCQadheHDog0sKZ6MUF0kUK2nf++KkQOWpY4C2yj8HVa/GH2sJC2cUWdKpJKQnsj00q5jXy0Dy
tzExg7NWxmLmG2CIYQgQm2x7FXsqpfBTbymEKzcia8YBUc0fpnBmCsuxSm/mdFWwDexxcroLOwhO
cdyulQoJrWu2jL0L/yjxeiY8VqY7wIeFLOCkqgQpeY3MRzv7MYJ3dCqseQum835g/42uG5cXp72V
Zb+lH2TZ1GuecZyr+CG0qIyTRZFigZqIf0yvbSmQh/VmYVeYyuBGROw1HFie2u9AOnek5IpHomld
sEsYns2+xFqV7HAIkNWMufxfJx9GtYl0ex+Y7RZft/5Bsm1pFj/Tl+kmuZRYSY2BPzv1MIF0MIg+
Ai4F3G8hOlSOLQfeYf3NK/GtE3v8jW8Zseb6a8DwpAaIx9a3zBn02pQNyMXPuECeiXfDrTGWB9AH
EB77zYR21ZNta38L5dzIFb/TiN8h/3vt08zXevtLXKTSvsjHJtGHJAaXxCf6cnUB6OsKnIln4rIo
6anjDZeJ6EBZ2SEkVEGcs954AavISh4Tt38H4ISNpTwgHqMuBo62oy8Z1w4WhauqiDVYc2bYT1H8
CMxJ2dZBF7Pk05Wn0R3/H7vT9JN73JTZa8BCq5nXKmoBrntYvhxSCQtHzuzxZHNLevg8bewHKJAM
0x0Gijwa5iqW/Xp4CvZPzAosi96Liead/oFOZyn0XgKJwlhLqyzaOGdVLMsQFCCZMtxoaKFWtQaY
gvyqYco2jvDvEjhp+uSIkt5cYiUj3Ympct2mOGXLh0fALrJeCq59Ys+s3yHW8Cqp8SQl4z4kYTKS
5JcQ3ASRaxFqoDG4aMgEwHXht1rzIHSX0wOFmtWFgc+jUruVi7kEfVVCGjDUU+h7qKNs/XighTWZ
8s5Zcwyni6jmPLr3MSm2nb9tQbNLFOyCiN8ITUEC97FwhCrhwLiF01zfc/IxVXsjKgQE5G4BCM/t
+5mK0iTx4I0FW58AqmVF+gqb56CvU5gwNu4ck6+XU6BVsO/oqmTrwkJzJcAL4rAByiiorFkREsYh
lOwrjwpbaM+S+mLDfI0GDpCkaHk+IoMBakuWo8pSFFOuhoHC410dIhNit8XOuQxDYAoRsiChCKq9
CngGA5isllSKHePLTQDLlawHgnczIf/rQ0EXEUqbt44EqkGyFoLKqI6KkwgHQad9DG564I2x4NC4
ygmW+Ga+1HcIaKzJOIwsS5YxYzDOAb1TI1zCxzWPCr21MCsMcjfDAK0PUE0XJps0MVYlf4TEYjeG
eYmX1oUW0AMtXRVbCD+ETpZ288lTGpXxDlrT0vKmfzYRPOFolcaqIzbldeZuSuzSfr1tNMKIAVUW
RUZvSAcFRaU7C3sslmKYmNTUsmuDJ0moZTGCnNbWOR5XqbVzes7nJt4G/BFrylPIWldv/CZrUBdN
WMEYVeYcJ1fgQ6+QQZZhg7+IN33YRRtY2dOqN3YeQv6mCTuD9uJMVmCeoab9T6Axc+cX6V0Q6aqz
Cf88Q//D1D/MzYz8e/QnwWR2lVwq6m+VcPpy7gOyEWDAZf5dw8jhJmtoM7Dyj7a6gDL8P3mEO8YG
dKmanMOZRakhx55PTAa+M/kXJWcX+4oR6/BJN+KfwhkrHO+BclFHzL68gTEs7QYCQ0Fyyd1H0pwt
5SfwgZhigbEc+skeMuP3AR9R2JU37PZG0qb6JROPKLp04Uuvf6kMT+sPp3mVxmNEsDVYu9YKVUrR
ExSkq34UnMlbPFU9K5UM+3cnz5Y8aNGqZ57yoq8BjzbwRtMhw7FS+1Pgn8GOEyB/i/BD27gN9TdA
790NY5WRnlV5G/VXGv/aJtTwDHYejNKL5OTX38OQdtklTcWD9q5RJtvBJnGwnpaQHzQ2tq37y6HN
zNZBVhCFa2ZezBWEMTZqf5tgy1NubdKIRx0bb+FXrGU/FtN+RgK4YWnkwvtw2nvUQpEZqqUx6BgA
AOCl2cqnl2Ng3zBgLMhGXnlEw0JQME5CeMQoD965p9fFUgD6eBCluZSCwsZEnDCCdbN31a9nRAiX
qsfKNmGTiNLBSVryMXhIjHpyMcevySEMMByMA/eVbr3V0aMdXq0AaAeTJeM05xDhzFuU7vSeuRxk
TyNamPZOYM5Vdl6xtKtF1f1F9j8E5VawqJ3mOwf1xsXYi2kGZDZWTNzlmA5HWeI7lbOsYPpoLayv
1nwKW8fJcQRd1OkLAJHuuExU9HaGk4wSIl4ZPpWq3QGoJt/MPg/uffnFK1exnzS4can/SwMgEFct
+hmNm4oj3mx/LQMyvHnj4zTGeyYubfFXDhDFT667Sd25QH7x3/s2WCYWYWJevWLNHyQdLrLeB1N9
auiBmQHUj1ahvApWaEK9x+GjWATxzW0+M8wxAIo6wptNl4CEYrrYOo7JB3Uo7XWpPSwW901xyZlJ
UkZQTz4L5oHQmBXKgHfly2WJbWPFpsDozbYu3I6dOFP1iY8CJE58S4CRjOqjKBi1cTCR/gk63Nze
uej+dRp77Gzn1SeruIw42twA/gdauMgYOXW2uCQUwIYExWRl5C45Jzar6gqjjf1hYQ4vvJZeWmyS
1lfOdAMsouHeTVP0yPDuik++IYLhtv/KlZWXfVa40Grj2Xs/ESiKgpVIGH2jSM2b+Gw2x3o6PRZ7
Kc/SuQTmxjOOYXzmf5NwGRTbxDzhze8VDDgKoHBshSandALXXDx44p0pFmWWLPaYGmOsnnG/IQiE
xjcuhDpsTOmfXMlRtOnWMV5TpyM1WSjHKeQ3ik3vZO/T3yoy2Y1hxY4b9yQnUc7q6y6seeoOByAM
QNLpngivXclNOhJ5hbSkxcNej9ytHuPNMO1tn+yDntq54Z+ta6sKJATFWEvZcdTSDGpGNZoTtT2I
Z+B/KuUEGhgwMC0A1S0NhGJirlxfsinmtFO42DPjM9T8I6Dw7wAPqB+idDvNNYq0C7ueTzOtV/0U
ySIPKxt7yRu2TOUmQttUEZxcCezNK3bRUdQm5KXo5HS0cIQCx2j/odfaFas+KYj+qQY6nSXDEv7v
uk3eI0NnTQlRqIgROPOV0cVXqjq3Q6dsjalcNOh3CWNV7raLZAK018V+SKfDGo+bqS+mdz8KXmp2
ROhODntHVvQqEdfo4pcwgzvtppeW/uqOmJmw8Ynp/oqOz3WGfJXq3wpGto42XrgIk76mjdba8TvS
VvY2B5jlx9lqTKyNz4hjw5wEkIEf3dkCvldCdxPXzcZAtXT0cB34tLiAHQwZ+XSqRgpEbRA5RkPC
UjFZPXXjOnb9m2WTxDOyd13vlTfdah2iz5ugYUGad937WLGZDNj60yJ2aQ2+pJ7r7/bEgw1LhDuf
KwDjEftOdriTmYuHY7/oZkMnsYrU2GypbGIu035KmjgtfTqjVC/RQcnSL4XRtLup1zXzUVXSoLoZ
irm3ZbPSoootnAIZxTjyTW5inDIFK8NZq8JgH4uDmZWfQm3XI9j0KXGZTQujia/VWRyHB+9LQtQb
qJJ6CwRVxYZ9Tph1HToeeAmMp9pgsPDhNXIEB6o/B5m+J9546bQONtVfm7THxGDN2IfqXwuljpG3
BJupKtm/MeciNd1PhdFN+bHBeYz0R1WAPnqdJuIpSkTAseu/3GqXPDJXuVuY83zca3VdnsgyfWbE
RoqM9m76r1gFshYgKWEJ7bv3IHXZLd90FbFYQIvw+2OtaUeT7x2uz7FzurOw1XPInrCNoYuUN12O
X5UMzwQ+PsuXEw3Moqz788klAdLT9ps71P19z3PMyKCLcrJm37Mz3eEqoOw71nvnRmu/+U2ghZWu
8hSqezar9GpxDsQpsLDtdGd5RCztlTWi0xftZbSNE1zJvW3E+4Hln4ADKyRdoeq2QuXPo3Hv1+Oq
aLMrVB6bMtyMgnNVCRBrtP4WxeHLd1mbSknIXkczzsG1ZxzlnFxfkEZZlH29MKi98JyVAWM6xUST
xu6hwcsbKcGqp02XymEg4z7VExCpu4K1KCkDHuwgNs5qQxUovfSSFw+dWsDCm7dS/dOSpYe+SUJ7
NL5zH/BTjjIlWRgUWrOOAwZh5y7BjdTJV9QOmxGXTmyC5YzshVE0y+lsGAJ9ccd3G5XVYpvLF7IG
ba+G5dnItaebjLMxfrdbZRuzXXchWw0BZnzjbZ6oF8P5jIGEgQGnNyAi5cQ+FEwnCIq1nXknTEzO
rfRMks0I4BR+EzyaWxFUERN1AcCQnR06Y9rHvUmYD67gAu/++fawBbaLD1JbhI1cjwIXoamhHn6a
46nHP0opEfbsEMap8LqL5UcXOKFHsCprKi5VzEjt6ONhxQDdRNRBhkQyMrl0FcYoBom+fcWphzWE
zr84JUAD1NNg0opBs2N4zjNEJngoNqTFes1bW1/nkEFDbvrS1c8xvwzbPvuWe04b3Pugt/REwcDO
AvllO8ElYMSFPbkFWvcvpueuKaNNxoZBSnOtK+V+gCagT+hXJd+kBsczZxg3fuTsi+qnwcorSou4
RroVnkcWgSi5ah/c3thbr/BsB+VR5xdItgttCdDbjYsbkpQo9c8KV3MB7q9Prcc4aM9IVf4FfXoO
xLgAIee8iiE5WiJZpRIHJK1clo1AR7A804JtbtVPDpJmCLNoE2H34tDfQgRz7nqx4DTEP+UvAKkA
KKNrhpQQhqX8PDqb0f30eSDlwcpsrjQAF/qB7MlXQcNgtRfdWqu3UQQwjctxb3b3MeehvQZhGiXT
VOTzSAFN4F+D6hnH3yEgNYtfTTap8RH2MRwuwz7cFhwRPPOsZ5saqyvH12xRiCuoqJFaP/NbEn8s
75rxN5TRW1Sf4/iz7m9Ir/1Ly09j9sEKpGe4N6+Ns0Z748xXti/HW2XaRmobxd0qzaYA1VN5M8c/
qMO/jvwm61Un/xDIDW7zMPSnrMEcMuCRE2mUHzBNPM5+CFxhe/1JqDzopm93oHLH/E2r76bEfPah
A3oq9B/XvGpctjjQp2jZEtt6hV0ju4wxMKt7LT+Yss3oTls36TKGK9KFjvqLBYF1aSvSxThJFjgH
E7KIXcpYWT74w7fRHhIdbzM8SVtT2Tn51XbIXx4aGvPyc1IRrSV0U3NaKjyfmNMfWYnFWG9gyB8p
lJsZUMITwZ3LL9zYjL1Q8JqXBS1SyU+6soexIcYvKXZ1++F024DBT/CIQPhTWGF3u9Tf9sMRdEaF
kYtNZHJoiMKSSdX/esmParzp6RPU9IiVMNo7zaFojpoXEI2N3gz3N3LdbUqaifnXB8Hjmxab1Ynl
OqPDkPU87T3Y0iuYqH14hfQyfbxc3oW+CQP8pKAjE7xYZQb9fs98pxJcNb8tl333U6s3fGedt5P1
rgQ87YAmeQT5T+N+jpCJ2+6pouU1OZVjL1PZ15LdwBlLdPzL2QKWZtMfnG6deUuFHno6s+UmNK6B
e2SgT4lwWw6wh2+n+Kdx7ANnYYqvBMKwdvarozkuiG2WIc0mPMHvRYnk3fxa7p8h72V2pdMpLN4R
7DX/J9VvDVM060XuARfl1fGvqcJSSf/MrEPAsbn2wfkNX4V56JsT2nBqwWyZwSCtLUKZ79w0Y0x6
467Jg9Ch3BPqndh3127A4r71x3+htc/cHcarvEFVpTfnZCPbuk9OL4H2GRNprrnjegT2PMWgc/JA
X6FzIfOcTPk5sJvP+mThEipoQBKxNnnT+mRmZr/TeXt6TvDNA9lEpBjOXnEYeNZDdY9a8PhfmfiK
IMVML7ejwuPPf3i4iGkOwi0TLdrskPbL0P7p+6en/8b6n+3cJJdXj+Suu/TXEM8u6dyMOCJ/tR3g
rnJu15i8yqfu7xVoM/Y8wodN4l2ZHNFEGcOza4JuWTf+qW02sj6m484Rl0Y7uvbRrt+z9OyIZ4wh
y7OMN4foiebdRXIG+K5YJz9Z8RcpD0aNZEb+5wdgB9yXC3Ukgj6sIaXDcAL8cwjt3yrd0tGuYiFV
z4lyHvQ7kGeOCGyre5Jx73z0KoET+AcaH4lePir9bgaHmpi1li4JbQ0CX9DB7jAePcLgzzNuCCg2
wUFJj1H+paM2mQQqTTQ3lR0lqhLc3F8hzn1A/KB4ZAilvARc7zZ4xzL+J8aDAbdGe6bVv+kGI2Oq
Ttk3DXiq9oei2BGwGOx7gtgd5G8yvQXG1tQPVbUc2yObtp6QuX6LCA24/tUrtlly9gaMPfNaPqkC
AQ+OMW6nseg09Z3D0K5tNP/E4sNHr5WkDPpjO4ELCFE2EvN3P5bgUKD1pH5hzxMlsKlxth402r8C
F5cyRobzMBKrG/xXyIEg0CM8l1QbTb3LHFMpnRbONVPs9zwPv5Sk+h7SZCEZdrRB/DpMmnOvfSWk
/95KHQ3DZbko6P0dKZBjSa+ee5vxuJfi0WYdvvtAhTgSgBl3HXdOiQg92hmlV55Nl3YZO4uMks6q
yQ6aXoKi0gC1awEmWIDafCKVkrBAKOM55HsTt+6EXlO636QqMRHB63aM0FoUpsCQ7hOjYMvyB+WD
bViYTqgDeuNJINl483tjrTlIPtIskHFNMhixGXOUiy1lzs2Xreym2DDo+7sUBRm/+kqR1dk25Dzu
jPn/C0/qNnAB1hWrz3A5ZhhwnSYMUThsLrQRPh5pVsjio1zWrbpNqVFB2rXPqluyjiqBzowDZ6uy
XzWWOxzhuJoqxH4rRjBuBtz5qYJ/He84Pwxr7stQX1LRPO+LqFk2kgeiHnGAKkfvN9MafZlANSt0
lrixsnEHLQLHIuYyyqBAqDaRSTMcuIevfWvsMjWkoDEV6NWKsjcZoliWZkyDnNLpy+TFwCbD4RxG
v1p18kNv5eYuPSWCJksXUbetqonsE3xIIt7NMHwWCnmWemLjWnneM20UOzfBK1kEPEKmzxtK/8al
nBvjEu+LrqJp3PtxEMvVHICcBVquAoDLzz3adDHQJUXw3Xbsr2cOR7a+gbzs9APvB+gVNJoob4NG
CIat/S6qzGHd1OZf7bo5lU8/ZpZOlI5SmclWDTcj1efLtCtxfddI7DS2Aa6Nan2J0pmrD1MD2zni
Q5CWvgu14lp1dXnVuMBZK4OLJd3VWeW3BduGKh+xY0sitm3BK97k0NkWCWwDBXQvTtZZ2JCKqOz0
nuMKEvVrJBAUGpa2ohuRp6ZmzEP8pbNBFNWKWqPFkDuUenXxkmWki+FkUv2m9zod0ejwTq4uha39
lToKg3Qq8ojIAnxlV5ALHggq661ysxTvBIYlJ7BI71ru5Uc3qyoaMtuVXz6bEVOl44IcjTIz30j6
uIbWVQ4RTAFf1bttHDH6hCSAIfvvhUFWLHVijOQhr9pU7rR6OCST90FtffymZb0yFU7wXknLe4bk
TfaF3QxEeqqgqlBf+CKGh9MTyu4j7lgTdaeo8EwYNZA7/sPMB6G9HzI3Pkk5frgizZejG61UxTTm
DYBCcvFGuvFyz16FkmKqzA1od8HL+TYU/BZb9MxEowFqGRicOTCz61l2XkdURy5KXyUX7QSvPiMH
BczIwVUTq5dWjFjpx2uPardKS5bJllQ+zMQ/MXj5u77ogLA0pEeySGGN0WgofGDOOuc0OAAIxgK0
lu45DnOVs3XoxGIGCc5w2DDmi2LHVa3OlCiBzp9M2WrbvNAvQzYgSQ9tZrPLiIkRhO1Vy+N5arJi
suxYX0Y1IfQEK7luElopfZPArEqtS8HxqfHfyr5r5p0GDwM/7rz2kLs6c5Qzo7cxG+vFZ2106Vte
UCphKjXpGVz+kPODGY0tmI1aujhypDCXilzspgi8KjvnLFXWccUxyWo9KC5sjZIYR70ta7Bqlb/U
keuwSvMxmGnOOoGNsixtdmRh288EZRzUIEaLurVIUXinXmKRF+4AJh9rFSDtdtMOOT7aeHxFIR1d
Cpj0JcrKLc7sd660FSPbH8ozwNXRRB5tuwfwfYMIQnECePWyYsH62JVMAtqPD2HGKshl0MGzwVt1
SXw+4zgeBDdQuEl1pUMlCv4qnQCXGNhK9lgQQE/JmcnJV5XNJc2IEMdZBz3Ou3gZTDfFJ4KFbsHD
HYNiSqf0QlbOI27CvW8oO3Q3xeEp7RXlq+3MO0ihqyREJxJ/3umaDji/oleUH64twecJ1ftOYfuu
TBlvC4PFl4I2gVsoOImMt4imnyO93Q6sPgFbvMc8s2c2IaDANhZFw0bAHYK93oWISQPeFkrk+ZHV
xBtZpaVNcofiTxuJPX67hvpJS8Vnpn13yEjxYFNdD9mBluF6odf933Sfdu1Q8TcVFOb/GDuz3saV
LFv/lcJ5Z3cwOAUvuurBlmQNtjzJQ+YL4XQ6OY8RHH/9/egu9EUXLhoNHOjYTo8SGRF777W+pe60
nzqH1IEo0BPi0pBFd60C7yGI2dWDYiA8uoAP7wO37SBB4vhgHMFycuW4iIN15oibbqleV+g8hGW0
3kJM29wimiMe5CZM1/EUerMloTPuLUxKkWg8e9Cmw8njuOvJ3yncZwQ+UNJXdl5Wuu/F0hUPBinm
5J7HpTiG+fyZ1L0kroX+3hCt09QiJHehjL0d1FSWXsxC+RyQRHTk9M5JjkuRtSpik35xiDpr3DWT
ijt+14Ut/jpqxab9Kgf6tHHS+LtRn5jgouLWiok80ke/jR5nGZR7hOwBOyTZluV21oFhMWTsPRQt
/L7qwW8FU0iSS8MUplTm6/sUVS9srjvjeoDnhblEBjZSAu0LuW1/GzKCMQ5WkJXDCfo5Gpk+6vcB
6wmDdnqddwiY7g0VVxAs1LncXw6bzMixMOz20UDlThKds6lK8KYLctc5+0NBxt55ihamn5HDs2lJ
5zkNRHJrj1uDr10GuJICQ6ZY4+JNYygJSVLjl2sf3InnURrjXHlT9Got9vXgsJj2CUGAvY/Iuq7x
/Hkz+9SMhzrgPo4c94cSy2NtuZLa2NzOsn5vyf/IpgHNSIIb13pUYR/vgM3zlDHVnZmDqz74jO1w
V4OfPTSZKNCDXoaoOHoGK9OYlIqbhz0B1S6vTtTBDUPvYpU+x1LMW3GGPxXiDWN/hXGAaDr0U9xd
lfVcVsALXN39bvUK2Rm6h3L2x43NsTGzfGRGUM1qsr7y0rspVDfSvIE+O2HYL4L3NJCgjrDDIJe9
hEuGW5c2Q0SfdaPD7JKWipyttHnX6MY3+hst0uEmtjeiLj9nbFzxmIFOT5jCjMr+6q3wIsL8Rtac
OWXA4cD1bzLWXYAuyYfusydXcFmGIfru3tsY2WeYp54ja1TXbfASZsBByXn5moM2PswGjBzj8ZXP
HOGLymmNekxBeJKs7N7PwzUFD9D8FBAOwBwk8zw8GENBMGsoQ3JYnNtq0B+D6c9F9kJv9yuJh31q
DQfS3/Yeqholnu0Ww8xkRobHXovvuP/ysj9h7tD46hkp1Xi087VrEJIK2gfFe+n7L0gouDJ4LTIH
p2NR19yqGX7xHPisLMnPGoBtDXh4wDKIY28xrM2FA9t73mFKANDMqGhI5mPM8Vf3FOSt5NVwVHc3
eahVsti8eMTBE0FA6wZj3d5wyIMoM9r4ThgHMIM8DGsKcQFNZW6gFAaWQzc5/AzWL6tGioAlp7Qf
3U09+x4uGiyxCoXZpizyey+ic5mVwuEfjXVdevJucQc0O4KQPzdHZdSwkWcZRT7jXlJvyNV15y+w
U1gkYicl3IaKExlJ5LYdKS6xfcNpH7yS45A8HzIbdSBstRonhyBHUbpY6tX86rrtU9HcsO1vRTd+
BQVc7fhsFkAsg48O0wz9XlbeyVtICm9zs/n+jHr9NkudPUTZ/BqMNVWTadm8HbzzJZKDKQK3D2Kc
qY14H5fwI5bssy1d8Sv6tEtYsVW0GHPnUR+Qv3DBesNdAbjYJr1GNegcsggbtWXJZ11ho3HmivPX
Q2+hvYt1r69t0bwkDUe7tJEklhbNpdVggmzcOU1P+KBvZaTzSBxQVg49IyD2sywxldUmu/iUrehw
fpUz5XbyJ/SCcdc5AA8TqklNttNqwIJVU/lHP2gnKFGV2pEDftBWPx3dJsG6PqDq7nx6mSEyjHS8
hdCNxaAZL2LhUliMDw52GZGmu0BIfNx79TwA3RXLjuJzoagYPyPa83GCaqllKUgs5H4whyucX338
FPmDooOa7bQqM7TsOZPpdEAEC1Aj8F9MLl7DCcdNRUaTDsr7cQ22iYr+TbNG8WejeeklL6Q7vyGa
5oTDXBQAwMMoxKcbrwp27d/mInnJEnqDU9winK4x80P6YcY7WjuH6vNqHhDjRPGzm1tvVoRDPI1d
BHE2U+LWDT69mNMUIgykSAaw5hTBPqFJca2LOLtRGDAt451i6I80IFBXdioMr+Z8deTIai/0Ajut
uZCyfC2c5aPWFKNk1tDT8Y+q6m/UNAItzHt700OJRqGO0lShvEHfWEECyC1scdC/L3ZNDCezCMNe
9G6viDTixRAoS5ITouBRWBkvZR5ij4+TXQYJGLVXEG6Hej41uq+OZdOyCLNWTPoWRCV8BZnix56T
8oQPhQDY7uByEc8ZHYguB89KOlWPicJL9sNS/J4cTsSxj/1gro5pMX5VxFZeh60kTTq/z5vi2Zad
s8mdV7RWP0zaXMxLec+pZKXVwN6fE2RNAYlTNCt3Y4C02gkJEKTCe0KM9Sefkhh/f/diWhq3hbuR
OgA2neUrA5pdgJ4yfLtflVddyS7YzZn30qDfWjLrd9Ahn/b6+qaSKC0WwY7fEDlQpqzQzfjDrum2
Ev4ONqKzxr02PjElPYIsMXOycEleVxaZFyWn6QE+La1ui/GaE7bbWJ79ChrsaLu3rp7M9THrkgvl
OvjTOE1OsePugiaTcIOxEcQOU5F0h1EQYhbpYXQy6vZhcG2cNKOntvDXZp4e0mGc8jXs6ZYryBJW
S5Blr2LELsMGAuu78Ot+F61BiR0Ow6XgzOH0L72T3LLJixipwhAwbHQ71yCkBU1UzKtQzaM101eK
WAe4wpPQ+3RA5hZCru/KSO7tIoFjZUh8isAMr+I4vKQYe8xB+whcLSgmhqplrFOcOp55Wix93yDr
sxxCDzi50dwqf2dqoOfb3g59/DUa8aska8k2PpYA+CdZsVxsZV+Ax1IyVAmWIhvNl9ed2wHUmZ9i
jC9wVOkJtqDlLUTHyuWxLzhVE1HKMCoJ9w7XCUdl62ARlC0mWMI557mqTX/1cfJGNcffkBoqDPZR
I+pD66KOsWwCkpOcvW9caS71LrZJOZljftaIoo0BBBc9LT9LTc+Fac+ZtTysQjwdT/wOFANZnyeH
1LpvGzLzqso7ZnF/6ULu91b15S1J2de1cphiBwGCmWkSV1WD7LbIU04aIZBIr0LU0NoTfyYZU20e
7NkZ30Ky7ozlPi5rvKuSyTMOQ6wDbOut0/ksCRUeNkkqQiCN5mTPjcWxlmSyAsHHsyyTFE1/8pCu
WgOsRvlsj9fB+pNCvG3ZQJpfpKzDF2llMJFKM2zH8Kk1rBGmdQlxEG9BzBbkOR+kEuF6bk9unJ3K
qf/FEoNjLceUQe9gjxtyj6DuM4qG2zoO4utADw+8FklvvYUEgXsYhxmSQmLEPgnoplwbhxzh42yi
SooLlBn6Pm7kbl5jNcrmZR6qR6MxmKTCwbpqv0eJoPRS/DImb3ZtO10Cwozoa7O6zFwsTa1/Yvhs
N2RgfqK8vHQGdu9cYXFIJdFmi+SUkyk628UYbK2hiTfmq6nrB8dSBy+wEO/UxL5A63tUaG1Wd4C+
FpGLeo5MjLEIqDbH7s1N5XI0EptwNYJkAOsKFUKktKHHRxMUe69pMRa2nMj7cvXETliyCXXwUFxv
LCf6Fbo0iMIpfrKc/ZzKC0qKPwRfqO08wqsPNDmBLjrshGyTK4/GiRVT4kbhBJ2peenx7F+W6TNQ
MTM7QWs4X4NDJiazg0neMzfF2NSUCw1mWt3GnshvJk4M6ElOV2aIH9irwF6UAXQOgXyrbeR8XfXh
j2Q2nMRSmLeFULt465AUjHiQo0RDjIozA0MdQWHRESZ1I4Mu4Gafg+O7V9LYv8Yh65CTrUZBWu+t
773acfxIV+uO0OBTmbrs16wxNJk3BozS5LAteX37pxvkNd3nn9orCYhghbeZeBcdrK61hkStjdLj
gyKEZrd7HCvC+jDgpFe+Gg5zg0xIa8Yjts8azAl17SFeA3iANKnATkYofq6FFUEeJAmK4Da8BVQz
RZHdJ5Y7HrtiZd8M14s3/7Ky6t2jT6Rc76AUcsEF7+uAGp2mqf0q0/5XLoJXP02u4QdOaJ64AVUL
1CdFU02+w7A+xRJwBvzoD0FsLt7i6Ra50Yae6keBzEEjeDJYHKWbEzvbhhylObksfVxtIsUyLBr/
ebSWe48QAQpokNT+utc5NxzkBpgmqbur0ORojziEjtgBUPjHyGQ/JYU/UlabgKmR6VToS7VVhIUN
JRLXMspLUs7Sr0nmL4H2/6iIe5CqXVcY+qv6pe8VVnNO33IAPNMbuBBtEZKlsT6QZgK/olpnonj/
mO5DGrV9DByevLGbotyGjXPBD4snAV1YtcA8wLuVSYKc0tE5ZrzSu8kHJ5lgUVTZyiokWXFOMb8Z
D57mqpEhze3PtOA0Q/wQLrDZRYSsrQlFvSPXdG08K7mV4s9U9q9+VD5VJMvLQT6CIs7OzkjsiRXA
d61nkKh5tzw5SUS/J1677/Bnk+Mys0UBlg03bRm9uVP5FmUISeeIFuAK2ivjHEpm0r23BDoVAfAP
3M4sv1ao8VVwwswyJB/LlH0AfHei/ueyFB06f+YxJMOuFDJQNQ5hz/cDNyUZI2/Z+rqFKiLTBTKi
cyx1ZV4c5jNeDRV8MDUi1obkn5Y+0tbt8nkTNsxPKpczT+PBdO/6ult/wV/z7L9pQj1wfcVMfnBa
EHPd3eQBSG1nWZgQ5z+8lqZgoIKHoW7QWFix3CT2fughd5ZhHZ9brfQVp3C5rx30WnmGm75Clox+
EuE1uWTpfiBgjJeS6zNyWuegK1qUMwpr2JvMJ/1ZAbp0sdAjf4WDRCLxzFHVqq5EDqOqmGYHaetx
QPBL0xLtcoZVkcYpT223GRSo8HqQ4VXUmI6JWc6Onu7amulyOIQQ7CQzYafkyx0XSgVpJJOA6dES
kYs2Xtg7DJJTUvTQo+bfDYLPqp5/yTWba7RA+y3+M/fK72H2BUreQm4KxqQl4YH7rJkvtcR92U8o
1MIC5lzlBnRAGjqQ+1bxHdy6SrZohJbua1Ti6AFctWOGJ3YA1DsDWmNVaj4GkJQCmZtdVJr3yC+L
beEyQKgsAuQXLtAuqX/AKHiv6wFMVU+fgGelsRIOsH28eukeFBEFdNiwRpUdKJdO4n5emDdcl4T6
xp7ah4MDkFIBLOy9J0cX/s4NGI5aQN8L9tBru8BfJ85j59i7RhHB43PC9LvuFRE/QTTmYuU4Gdpl
Twv5RxH44MLwmwVTAw/OZiRqV7+jaDw6XmVxqGQiPiz9WVMijDmlo7Emcv0CEFAFTBVIGZhB0g0h
c+11ZvUYKI1cJ8sDydyPbu+/tTE9MNsCbBfNPhnAdnvshunQ+6CA4btWm+lPGafBNaL+iAOdjWmL
EaP1YjWLudNkYmMVnW60Y+1pzD1Ys9HXHT1EbPfkAxJZdu1aQLsdTOfcifZWBuNTEDpQuiL0wMFs
75x0MUenRDpZM9raqVW0UfW4RRaXvoWXdcz0FEnmIIcDhF8rANMpNLwmTFB6IGm0C2vyLf1W0OGe
rE3H+PhkG1o7NaqEtj3qmcTMYhrW8pa7s0T3kWYj5wevJKx6hIQREjVVtjVdCKhZjs0QZQrOhXAw
ybtkgMeJuJQVt2nDIbII1IBFNn/s6sh99M105cXkj/o5Sml6oYTlBCh+Ce4ikZRqhvleBS/JD/xt
U+bVxumifDsWeBZGQC6WI4cHD8f5nD6Msyf3niRl0aPJSC/JF3ubmGLOuiGqTeNZj5nd7BUUtBGr
+jGZq1fblMOh8OtbPwI841geST22Q1TFJLYEaBA2MjPWilvrg07eH11CLVR+88tKQjBSbfSigM7Q
EeDJzjuycA2XQjrNMEtlAKk9/d274F0S4X8OgSD8Gl1nM2KkQWIwBxHA+j6dt1627EcKYcKa5Hhd
YUBIQ4GCGt6osxp9CjC3iL6xfLBUb5A0WwTkFa58pyL/2WTLBKYTffrSMuUpR6JlP/TEPiHfXURw
xG3RY6NAVNPynntA6xLvY8pup5lt0knGezi+jAfi+167MFxDgYNsiAFbDcw1l3dvbgNiodpXApj9
a1R5T7VbPI4WWTIisX9qv3kkt4ouBU8YWzb9WGa0ER0HyEPAgsN8HXJH69OzNL9Sb35KNNJ141ZP
8+Q+e/My0P6CRTP69kvvFQcO8MytBxyVLcpifmwW3VGZQ9hHN0JACq6u5bHtw+dueLPItPT95ZZk
EnlF6w6mBYCzXtHdNcEy7EuGrYlHhGfnYz9pIEZKez7SaYqZ0pMbTHeRapQsnt4nSSSmK7Ya6iYJ
hGKZkAw3N8MCT09eGaZtTjSwYxK5TVZuP803NYC0DPk2uc+8IABhOgwSxXjQ3JQLSEa7/JEwPIqK
rzjsDlWfnVuWYv0nD9m/g55ex8BsqrOOcugNjbcCrlRXb3KG5Tec2jTHJBQbtbUVufeYpuXPqIzf
mALC/RiY7YZonaJdTEE/qIV5GV0y5GExP8K/i4jQq8OH0JKsn1jqHLn10Wl2nFOn6napX6YGL6SA
Od3VL3r0XVTKcFRDokkcoqMjRWwJY3Lj1D8LvDs1ZyDPjOgVp7sM5n6JXMlGeRTTh8kBtFaS/ytw
xFl75ZUfXfpQ9AMNOsysGGB6zuzktG5SLD9k6tG3/bSNsyeyPuEGRwa09BCh08S+luvC1Cp6lyiA
+P5LPW9otlwJUPxrL9CBfK4p6kZK047KOk7da0yszjalVVyGIagBBsJNuq+ItYXJS6vc7ykraVsx
g2L2DRMVJaE7QorkXOj+IiHmemAUKCigMTtt2tq+dtG6lPm11zIlapbk03i0gavwZlqW/mouaOWR
0zBcc6Z5GDNsXzmJ5ZwAYU0mhMgiViis1iO/yQNAZq2e+5suDNm0/X1rvTeYZPUQYPFIdw2hZAVg
u7ynQG/y85rIHiKUnQTFkyqOPT451rZbChbDaxzfxcgPhupDBBeP7mixZqaqkmCilH0OnbTAMWJ/
xZWAd6zaN2V6h+NLHe58p8YuCs8zGmzq6wiVTBjn2zVXdQ3383H9CsAts4VIFx5wRgMTaEBJZV8M
M66Z6pbeM87q9lZ5PxGglZ7ySYVFGxmztGUEkTgaP3yYE02Nm3ddsvE5AH1AJjnrd7sxP2TEsph7
wb00znudhVDzbSoj4CaNlOI6cWitFk3KrNsqXnrX2flWtTGVeTaCGsaZwQK60aqcv/EkqElshC35
uOGmyWrvRRKGJjud/HBrTKJ+DxKBYa71pEtkO1MxLLeLh1J48P0e1ZJrjiUZouBe4PGQ9k0JGbIN
D471EWf9cHEGQDN6pMaZ3thsRD+/+EsWP34/oAyfTwMnuSiwXopiSs4iGLHRIO2/jxU4y6GcbpmS
tKfFhsYUVFF1W4/MumY15A9Mj8MrHcTiRlmdR+wAFI4lwL2ssle36cYnyyhnMzhzcIiHgSTPyTun
XqNQIzUNAQ+8CjRjimPToP3hRjni/pl/hoFUvLTOeAzivn5ZP05YxeggxvWj1S+c5L+jeRG3TPuH
Q0DMp5Op+t3VyZOlHfexNiUWNz77+8NL7vsknbRqmw490y/TtBSeWbIvPQTlmvbBy4pK0VVJPqTT
B8dYcIc4/pK/+25N3lIbnN3OmnfMu+u3ZKmeHDtQD0y72pcRnuf3h+nY0OdvcP1UOmivHZmoH999
/WyKqv1YY9CdAg7oekIgjyk8hK+6nsfmyttSV8OzGiy5a1A3Pdc1fHHtBIYrf5tMiftbTg3NWmXU
UxoiMqkmOmxGp/F9YACqj73TXYlw7G7NgtynIyzuJR1z71rhxHgODIoDX9s/R+1mZ9pthBS4s/8l
6dGZBxF64lHlXXif6e7BkyDS+MlvXQrsWkTK3Br8Wl0xUqjF3fyeNstn4yXtA92/4akt5/uQHdcN
GE8v8Y2GCwK5a3ZuF0vBGrP7p4L8q42yvPemRfBbVljjlqbLb5SDXsdBvUAhZOkTdJmrFATFfkZU
/myRlRjAI0vspj5oaSauHbhHdW6am8yPn9cBxz5wk/BuTvofgWP0qcXaCo9pOgJpS7yYfzHSOves
5DnNxbs5LwzxltNx1oVEFZXiECqtn8Uy8p7PngEbDPVMXNx3IXy5rieKpQeecJ+XgMo151+SFQB+
fz+UARKhJS/VDbXvnS+45EUkx5OfDcsuXhRofK6gh8mVnzGwto8JyR+QQPfsZAQX0kVlSBdEzjnF
YzVxt9KP0sPWj5qC60S6t3XTIAPxxU4JggqLrv0xRWQGyAkq+gIDdGavSmrAvF06EQYgJPyScdkB
woBnbI+/fPvGrTgdXi1psFsYcW+F65ubceDlnIIQfFp2k8wjZqjUfLhpz+2v8vmU+DCQ4aNk1wtU
N3HlN50+OHDegnXYntDCWuL6HNro1DlqA8OxoAR0zMp3trsmdkuOqvSM9k2YIBLqhzRAyYbOdRQ2
AplFdlvO5U9mrOK7yQeLrQqOwGU3H9k1/GOQA2BLAjP/QOWHX65JIX9rGYIYWz6Ekd2lajAhaQPw
11cFLUchr0d61bfzzD5ej6Y9OXAjVRktHAsFpYq0EIjVYCvYzw7tJCm4ZvsUwFnDG3Uf8vagJAI7
P4e3RHKTqQN1BCJRvdEc4xSQmx89GHoEuvSjgXpaXfI097CfdB/U24S5JSNhYa4zYUMuR+bbTKX9
LB2EgzHXw6eQ1X3hZRtrRi7tetZ4l0FbYQyLWFvP1kQ7q0VEQ5Gz49tmx9bdOY3v31LeY8K1ZLBt
eTkOhZsejBr1u3RgbwhMFh4rBAwhr7hTK6DGX63tsAuqgHo6HgznEy9t9zRVkJk4Irvx50zt28ll
WjuIrjnPCfgkG8gZuI+Oye73A24KiFBLhfLuJ/MahP3Mpu+xQLGlFjOEMVMg2VoftGGibi0oy1G+
qKMzA7QmxO+uLpB0pv1wYmZGHdlkHcGOg7hzRfrYN6O7z4I+v4P1aa6Stqt33++6Vp7fXS0uRCiH
m+RqATi56jRpWBi6g1UgiS209AULYfugPGx/tirwj3G1PgSu/UBUN/6lwHQnsz6ItoAEJeQ+bUvv
qJQdHZCgZL8hBWDl6or5SaI5uBm189sI7zPvyvYUhr7BSBIKUnaqnDOJPiScZDfAiMyFkPfxRjbG
MOSD0u3Wfnzno1S40r5l34fSgTdVEIbSh9l8LicJ5kLt9OSprypCNJrL2dp2IRTU2EQkVy3OspOv
qJlSmuCfkjJytLR/8mVZn8eeejacHM7aIy4ugBverYGNmXYUO72NTi6fKvpToSaE2Bcv4bhKA30o
0jWF9rHz036bJjXmHQs5YmUhBrSA8/VdeKq92H1tyHMaKq7AKpqhw2T4NJaI7lYigVf1I87YukPW
FGvx2EerZoSwW2Htar+kw+RlNto40qESOz8ZnFCnvA13fRWN67J2VYnAZ2Lt5qfYGvKTGAq+b0nZ
I5H7vE4eMTtLadd7LqdfBhbMeZJ0V31dgtjP2fiUWxM+H/aHvFb9c9jYzUPkKwrBhHN8Hh8pApKT
XzBoqm/iRotzQ1n2XDYVX0p4FarF+UqNgTwZGU0nZZEkZyB6fT8wQiBVhW6toh1/G9OLbYBkHKFx
Argm5ct+l5OJHk1vnzw3G55X6FGfOD0KLyfam+zUs8jeNfRKmA8O1bNqSTOp0vGBBfe0YJ68s91W
4rajk0MuVxH6/mmJLHBS6wN/DzqVpJo3xEs7bEIZpRyLjNykDsO3uhXObbk+mDR7mfEl3fQiiXr4
0nzs+1+zsQTYlUWPVHnV6nC90HAD2g8N4Pz98P3x77eMXH7OPafvf/n497uOWEOIZE/AdthFDH7b
NiPpkaN9mc/qrCHQ4m7N9rW0t9MwDrCGWQHqioKG5F2JBUWioIi4fZRqHhY/xtK/RMl5qizk6Etu
F1tVrAkKWiRnG+7g+fstnoDwZGsN/ofFI+MIduqcUByZC3v001NUfR3zqN3gWlDskuFsCVpmnl7v
nm+40/rAWHnZqRiPRDpU/V1BP7aNOfZ0fQdBtcrC+yXvw/vKQzGdhQFrpGwvLi62fTy8db49Hq0u
H4/0zQXIp8L7MQjFKbAPI5geWXAXFNG7b/M8j40w4CaSR1RjHIXXV/D7LbO++/1WJ2nlMK0BVcjf
2ax2yLqPD0I2C6hqHoo8xze84NdL0V/EXt7yfYy4/34AGYrHVrunWYiDE0fNHuOoB+Q/NkdIg03h
Obfd+pC1XXcjJKMtz6v+hJk7HbTXZCBz5B83a8zp/z00uFz3KrNJce7UIFbGKVI76AMEn7CsUcYw
Ru51+BkKTY4FGwo20T9TGsvXgAYZm8A6XwxJqw0xuyYN/o1Eqx5JTohHyG6tl3TBdpkmgI7LsXte
FTY9hexkRf1pmIV39/3AeCXduksLVWWJy1/win3CEnqm2BLCYUWQLvvSBlXJjJlsptuBTKJefPOn
oObqNIYgX0XVLkA1cUQFo24Z3h5VSf0ru/q+6YZzhpmAe5rVNJ/wPc3jTJPGu0dlDI/NQl3hFkn0
PKPivJaG7oBTcB4Xllest4+65GHFKIgURMgdHy391afYB0VUuhokUc+WBmzDqgkJWXC1numXEOol
PIinlvO+DLM6dUURooCnUsNhCf4s8kldC+LmLRNOw33DOaeDYFgiQdgxtj8aBd9+whJuUWRt7Ara
bwDCa0NEEKWio+yDOIuwJq/XzcVlzFF4DDSaovlnixrmGl9HevZBZJzSTjzxhW/ZoOaDnCHpRwxy
UKRsi6CE/KRpS3WQWrcRzMxtpW+ZjRLandD0aGBWlqkPSDEQOC4S+4lOycZugt9Z2FLTDKHzMOXk
NkW5LgjdiD3C+By6LYkTPmY1UQ/l1FFWCeeO3icZQOtFAdmnYgIaYyIdeMkiW366GQ2lkRluNkzR
3plaeVcV6jlLn9OvaHGtbViZaQemKX0V/BrbahGkc5OXtm1MFrJyeOiYomPt/RahWlPzVtNblVzi
XL4PXsV0u5CXWkGfSohGPU5rbLAv66PpMReVUtwHKVWbW5EjwqkuuclySoZywYA7M1KTSFi2g24B
eigyIrPQ7e5UiCBbp0pAzuophsvhIiQuetGRlwhAssICRjskcX37HJWFPLcSUd4SRbtsXZIkTbsQ
RTiiVoxBeIhgL8nqZ5E4CU6xUG0Gv5/u0KLUnEnRky7JHneA2I6J1RwmEEBW6qyBCWZ+Lyyxs6zW
fo6jYaVD1RQqOJLPCAsfQWKW+9ruIcP0cXoZhwAlRpvux0jR7h4KsxvtIH1x7B/CH+Rz1dXZCxjg
Uwt1+KoxpFwj6JwvyewiRY/HP4sDtR/VmjwyiUNiE4Lv55XnlNdH/U3YJ/PGKWCbhWFN7yJNnMtC
NQ2wibFQMwp5KRNUolVLq9qrma9bf8bmzk2kvjeFhXeuWBcTTmc3aSqyJzXWNC4TUWATgRKDwn06
Jmk/3SDDyugGhPGrjGA/AHmOd3oM7ifGG0/QLn5EtjV8SrEWtdTr3touWCL5FuqedijnwK2xCm83
oMEBG09MathYNa79gXSXYfoiQHT4z731ewttLOx044j3tlB+fa+rXJOQEFnb73fLuWjuyzcbJOA2
JhqPk59N19J6IFuiAuXgxe8VaUNqifCC9v6Ndkt9aBQ2brxXBBRwAqHAgGEoY5WdxfqAJmTe2R2l
HhZGoLsudI6O6eNTVlreUx08KmRu9L4nHBluy6REtnIfliQUQohEhIIaEkGZrh9Ft7wWozVeWLe+
xAQGZPCSeF8JJ34OrKuFsGnufLf6CpuXwMHXNbrGOeaTxcFvPXROK4cyvFos+F0Qpa2HqI5RSU64
J4PEfivriIluZR6CFnZUXQlrb9UoUzpHoAcu0XDaprFvhmh+zOY+uFXqPYmRLsuZ7J9A52Sc+hMR
KhTE9AXJ8XHmX202fqBDDJ6XodyFsF53duBGu0In+RtL+oksQ+/X1BEmEniAKWamJehYWoRfSAPf
aj8ocVETUByP1fwUW/qAdLzapJSQNx05g5ekQ8kVj6Pe4WhmdV40Vqtxoj5Lrz6UAP7owmA+0+Jl
1poGhHAmKY4kexB743sY61KiX6GCokPAnqcgn1p6xF4MsuE66MX8DqYonZ3utsoSDWIOwWWbZWhY
Upi2QHElABMZfgpt3IPqJr0NCtVurRgcyQqsvwtL/D9l+pOssZvQBYaADYgaHbZ46mZ3CGfJpZ7k
tPHq1xrJHtwQIhxarSEIKWfcBtYQ7mOfqmOZ8WtNft5xn0NbcnmDZpz7/luPbfmJALShTZTS6g/r
B8E1cAjVaivs/CfRIFdAn6n3iZXIu6mEuu/HiXuPZkRuPM9FqGKyF0pfC1ic295ZNXe77DwCj3Sd
3I5h9lmVDPSnBhwunV8wQpqCNFDFM09wfQ5c3W7/+tu//+M//v1z+j/xV/1AkYgLQf/jP3j/k+e+
S+PE/Mu7/7jUJf99f81/fc5//4p/3KWfXa3rP+Z//Kybr/r8UX7pf/2k9bf5r+/MT//nb7f5MB//
7Z1tRfNjfuy/uvnpS/eF+f4t+DvWz/zf/uPfvr6/y2Vuvv7+18fvMuUq1aZLP81f//ynw++//6VC
zw0c+/vJ+s/nav0Z//yE9Y/4+1+3Qzr8f7/k60Obv/8lvX9zpcu2GPrKE4QshH/9bfz6/hf5b74r
AikcP3D/L3lnsiO3kmbpVynkunlhnMzIRW18nj3mCGlDhOJKnOfBSD59f1R2VvZFA4XK6k0DvZBD
gmJ0TmbnP+c7tikdvk1RUozy739zxR9SehafYpLBdDzH+du/tWW//Jfj/aFcW/i8OKbiI7y//ePX
/8th/Odh/beizx/IAXbtv//NtJYvVf39eC+/oCLr7ShT0gluk6dCu7X5/6/PJwS15eP/R+gK7noZ
IflR86ABF4IZuWW0nAqMWwmhTF2jGFhRNaERaHHwjSs31uw16sf26BEc2UAESR8nlimrNoefp4En
tTiqt6Boine6bDZNXd77xMsfmPEGqOlLqsyCKGyW5KUNgPGhcHdyGsV1VNYhClzjGPaBucbOSBfT
1Np7rVhSmxXz0sy5KdeBKBXZxr0QxbZl3r5uh1icA8Hk2goObClCPg23kSvZmFSNR7uUkRGi8g49
HfNbZS4l6lbK/lSCM6+8Ruy5ZRHEG0jr4pzf+hiGd1FfnIeWtEKtEciaZD8BhWkOuFrlZZD8ZMbS
UNcYKdt7bwB0SyQ8sFw8yLGIaV7I5FW25XwxSSQTxIvvJqs6YGgzc9s5Hg9UJaRM5si+Y9tgNqcD
+7SEuvuOMhgRkeEbFy+SzUJqLoF+TdBHYamUFLZlJFeU2S3CYwrFXFIvTO0EuHWgNdAXbfmEobii
xMpnaDhTJJYbB7YUJV8/LSlzhj+kXUmkoxngJOMHeKzCjFqLuaPAM3KwnJnRdDHDEhY+RBm3PaKd
0rNg4rEkwWPuYE4Nm64SzbXvvI3mbMYMox/q3g3WdsFMf3Y6jsYSVVCi3g4RKiRP0KvmWQKTcQoe
hBzj0wQO8u7FNM4JO//iUUJ9Ux52gBrN44QOY94Tp6IxPgrbTazISmgV0Wg20gWTmBGPbau8Eqzw
WSAVX1M8xhcriftdtZingq7CNtAF8xb3PWHGeaTcKhwYZTnm4lonEGpqMh8wW11S0vDNB3UqIEy4
2Qd+OYx5IsoeU4l2bgI84sx6BNIO1U7+ckajug61nZ8FXpBIUTdX8jgo67jb+jz4Tqrj6Lm5jfFl
iruDFVq/LAMkibyWYxwjmQc3HwP2UzOHB0Qm/2hZdvcMz2FDisSBfRwHp0bMcp+RX2NUiMNL0mwZ
SuNFpU1zD/uwwdBGSycn6BdeSuYiuG/NcIzecC6C2zF6e8tFSPfhzAkCW491WMSwOZ22NoOpnLFl
WLTl1hC8obkjatAPySvqzUsPzPhs18phbBhhX2rSk0nVxYYcdXZhO5hdGhtdGRTKrGrr6OBaX4GX
ZIhkWue68+lqqjFBlY1Jk2jNxVlmY7FRTt9cO4yPLsTbxE/Pbtjphwz3rzbYBiTwv8PAU5scQPlO
RoO7rlzvw1RhsnFcIMR8k5SyYinRaycYWUHAZ4wmAamo9p5zpGvi7sVAe+8IxWhmGobtoT0tattY
ZiajFlgf6fgoI71P06WHdbGUQ+QVcfiei85+KZOQLmcHqPSYzObWrObimhf2j2x09YMVt8+TSYjA
mQMaw+oZdF5fJNd59uNrZ+k3ak+svY+BFyOf8eSgNawsbQMcEf4P1hjQDsoTq4vh3LY4I8lIpeeP
ho3YjdEBd70BeYtRtKIE+jYbsAq9sjuaPcty7StwMgY4vt9/69Rg46IMzsR+rOfKoSY3ecodRXFH
CG6Hk5JMauRsbJF3r/RxsJK3tfHFcs88JkYxPI742zBtbnASFa+EA4iGpe1HSoZ/Hebh8FrgoT4N
LVks1DP2+ARm1/CNwLKldrE32jj71kzTUTh2/VJ15nC1FuZeizJJzplGeis1YSaPnmLYD/dhbqr2
MLgdsHoFOAEdPL0kzFMZiuEwpxflI83AqWaij8A/WpSDTr1xDCI5X3VPSbuIHRo5infp6e7edvyU
9Jaztc5ySiey8t0VZnMZqcSsWtf61gXZN8Gy8dCHnoNfss7PMycw86IsPzhIhXseu+RZiqL/RjnD
KSGN4zFX3wtJIfg4v3f0O+kUz2CAJ9/kkj1iHKfmhWjmBfsSH03j1dnmIsRS4z74SThdo9GG9Kpn
Ikuems5W4QSnPsxXdpw8w8vmG3N/gWA2Ng9pKsnLRbQl0J1F5MPeZ2WjbjANo5R2pznSJAGjRhwc
6Q4kmljzTRqKSuBBc29Td+cAldgiuBUbPyUxVA3ZTUTlcjEBfyome4FS+vzT/9kUmMzF5HA3jAj0
+Mb4vcZdtxtSD9RPl767FcVpOSntlZShfcdlleEiwsKSJZLYvAvK2As9TVYPfNno9+hmVRVffr+w
23prGJbfKxnu5k45b6N03EPfXXRKY3SuX1vjKTSH9NmAbrn8qbLZPkrqkMC3wJmzq32FpXs9x0C/
CiP5MtL5NEf0zwe1NPa9qwDYcWMyanHu3emXNZGl9gz6kgj+eqfaIq/RYVaCoA63y9HdPu5DCYMd
I0aX+tPeTmX1mnjLdSo+2sIQlzakEjgVA1j8mg7SvKZEom/cZut76rI801ofIJPnsih4CtvnFIBp
zagxWsre7gn8NeMUml9p9L30jxrRqxsl3B7wjTP3OUhkbn8fsG9V28r7DE1xTGHY5JJncLvW3A5D
Nq0YQkD6aioWlcV7bx9TttCEOOKLaZW7gYRDyVqrpLnD440HroONI5oh4XjFzh2aDVjdB9Nh6NJ7
tyTxP7N4epmxZPRlfazSoL+mxXDhqdvtpNtcSjuitdBhD4W08Ww3f7rDAM9L5qfAMryVrceFKAEA
n7Q6kKkFI2kAuxnE3O3SAcyEy3IhyleW9F9TrFCXwOExYBVxDQQ3DY8uXOih61LWWjb5jkX06clV
rnobcMrAjbblV2GP7dwGH+I0JswUdJADGKUG7lVNuGSacTsluGLj1HMObWQ9s/XU96lpi+3MU2Qz
NyA7aH/YBgJHFbWTOuPd9otSbNs8/9NXJgW2Y/4Z1+C8WG2YRAduQeI6gMKs8B7W0NGwDYfDyGyq
r7tNjki3rm22XHpT2Ul96JsO8x3JICe38aj703vGL3dl6/7W+sQg8NDmzMlP6YSNjBvOqtZ2B2e2
/uKRv8cJGRycEGphOIm3QgfNrvPqHncXVQNmoo+YUXdqxlOsstgjjt52e1xA+BYAhUhZR+9+Z2+n
WN9H9uqHzCKBmQ9DQQcIlSGtD7XFf88K+QRaQWyEKV7NJH3TWHFsRv/o/qJnv+x3+YuJAVdwqMvZ
I6Q/UjJbqO5HVevvnhdUgEnUq5N0PWF9f1flaI9xPJhrUkrjXgH1wXuwt7q4v0vmfFWGT7qH2OkC
Unyqgu4pHTHPxmXiUe9AlDbXzi9TaSTnbGfLYBfludoGOoIxPE+3hd6dkMoJ9PizzKr+1FdgFIvA
hk454rUygYg+loH5I4iax06q6iurICKHw9HtzZxuPRDXAwSZwVyAqBssnH+WrucD4sfZkk/JA2t4
DEY2KNrgW+O+V/l+qvmpGjyZLDaaHuNyiF7NXZUS2jj6aSpKfoknEOCOsHyTr/W18dMEkEqYYVyb
VJFtKis/+eQeS24Izj1xiRzNPC53XYLNremXQiawoDJmPfIZ2VV/1A6RREVSEFfGAQXzIU+RJmcs
w19l2voHcyDyNRNgs9uJ9X8QfFR6AUZQPIkaIz+EO3V0afTLbeFRuvQNYZsGtu3po7aEBjKDKNGm
7c8owjY7VQOZt3HaVsIyNj0gamze8Q48LMfQHjiFsJ3W87MXZeS9rVUNoIQWbszfuenX+0YGr9qw
znyfjDSAPMeh8cWe0N+bbkzlBtxRx8DUHsPgnev4S1kf+JYDY12wADAa2lblCLkUyP00/2kPHkUq
FdS9uqHLpJweRECx1TBW1d7GnuX4Or9NpiIc254sP+XOR6YfSixdgArS9hBPzsqcHXoMurTfJZU5
b9zZhbUeSXNbRFjxZBGy6qe6vYs+jaHlZjXq8mJ1HwOGxMDWPzJ7wS0tZWQWXquJzIy9EGgIkuJy
8Yklwkq6GnW9tyG82C70eyzlmmVdJqMd1CybgWHaPOZpS49nfyrj147HiklZXorbgEDRrlEgSqof
jbSPSWjuUsxdZl6fpCDkBZPX+umGeO0sShgKoFRTc01uRUurZlQC0DNbuutFuu0Kqm4RQJPwmZY4
8iwT6QbnXNNW69Or7ZavJZhmsDermNKwGdKOIYonN6ai1/+xwJOgm9CjgNv1x+h82e2pYUJSJPk6
4cTywWMNLe6pFz1Xl6j4VB6EEYuR9olwBlEF3P1F/y6jdG+P2V5Br1fDO3m5g4VPsgy+3Kp/SYPy
UMcUfJgHr9suhjyfgl1y/by1QN0z0v5ptrekfY5ZPfktVD6q4aX/AKV4b1mv9fwL/vkIaxn571wB
VQvomQhkxY1/Wivqq8xvOcvY+Gb43tY235xm3Y1M25e3qcDHWnlvrdjAqbw2e5eWORus7ydsVXw4
AqLoxOBf0FSw0GWSh7lmJBcdqTSAY9BsI25+swkAhmhUCcLL4ck0Umq6wOGhVMUNE+S0PZnOSxpN
29Hy9pq3W9C4ogbgrvSQpFR6DgrfP7Jl5sUnIoAWXHQKARJWKyDl1nHwaDdvo3eRnFTRzo+aPwsP
3F4DyZvYdZcklwyQhWHchhgQPiuGAs+qF48PGRDD/i4KsQ5JsbPcJM5+76P+0XLcB22/Mo+OvZcI
dEatDj15JurR5LkBd5LH/VLtA578abCIoJEtH7m5JNN4TTGnxnj0lXz2yhs52nXeEzXrFBbW4loA
eJhMnACcUaP93B8KfAUpq3KD5lqGRvS6UgUo7JUN6goWtRXAUuIyEMnVIMuZAjhbrks6eLYmNqMm
QgMKiKdHxnGGi8MEGowG6camWVfGMTN4VpfzoYbN2DmMphykBeaT+VfivCeo5LbCRrj0F+2k9jeu
v+Vi6t12PaTfk8jDC/0e15yczOZotMIwTI6oI1Dg05VaiRWexH1JRc08EUlFXaLJM8jlSpmXscd6
3FDM6Fx6gIONZz7Nqbfzdf8TYZlw6mHOfi0IC/LWw0LBmP31aD/F9G1747nNv9X+YdYUp6JaGJiQ
Lx4o8ADr8UKBp7gZXOuJHjBY5Qe2IM4y8ao+yw3UjBXAXxPZfqEEdB8JNg7g07y7FfMo4iXZte8/
PZc0fcQ1AsiAUFTwEMVXl9+RJT4183ptt+yQ8S1RGd9iQXiMpVxLMugWX5R3y6tseZc3/BccXC/F
tTKO2PQFVswnkyJPK2CEmDndMWBPU5t4bfsmwX8BOTwXHg/aFDfeOOA2jwAPjrOzDtmIHZKmYFxk
7iyLsGZgmfYLYJU/LQzGURsF7wNjw1UsbYlHvj8MCRnZMkyvwCqam4yZ8lT9NO9T5jR3GJrI8na1
aVo4Dr2jKc+bVHqeEsdeo4Z0H73PT00fbsnuS5Uc4OZzLEgREZHwwUeZ36ieFC9OAo6nJvqGmXZY
BeTw1710inc7+F2fm1fnNiWAGy/9NI50Ahi9BLdLnXsrSb0WekHjPyQ6dA/If5ilyXurZiFkl+pk
MWX4b2jg/zWB+/9GKf9/UAQ3hUC/M63/VAXvo8+iTf93Ifyfn/Z3JdwRf1iYGRe9m7UZX8/9hxJu
qz9803F8ZSPdeuyg/6KEC0+alseGDhTN7//6hxKu/uBDLUvhAfOsRcH+l5Rwofj+f1HCXQRw6Vom
PyFgJtB4f1XC64KiZ1MMeCEX2LiRQrno40NW4B7oqalSDTfNsOmfArO91gWLusFgf+PKV1dzxy+l
+xPYy8/GfkBbutB3Qgg+PLuT9WdFqGvddey51MQmeWJPk3fA+fu6fxQtQUGX+NwWByRTLywzKWbk
NX5VDQZG7KjRBinlmXvhZyQHqe9i49hqymDUkTFQve3wjDOeDB4ITNHShmpNzSduPy8r7zXNWeRi
gqMlasCVrW635oB6zm4FXXh46YfIOs28IYwXE8BfyT5wFLsKC+L+cC1bNT/HUDlWnaaVOner75Oc
NtIMSPIbffSU2TiMlTDZ6DHMWLMPp0NeX20UUeTU1mHGHfRcu264Lsfme29fwdY1J2QAuIngnWm3
6fZeXsO3Gtjxk3GLNnoY6k05ssTPAxGSPM9eDJN+LbbTCH6TtdCq3oYQg1vQeI9GxM2WsKWzaCft
bjIzcTAoN2E38SWYStL0WbsPFPVJ6DdHqLsH4FiEAW3iVD5l91lbBij+gaRLpcHh4OhvAdLZuuW3
xr5SjbsyZ7ve1e7N7skxjlFL6aEYCOO6TKTTUKs9zL2dGboFfg8CxV2Y3gbX34kSHbsHszY0uzyh
hq3VK0lPVT+QFzXt5ldnDS9pZ9xCtYzwmSBHkDi8tOvWqiL2DMjtuY/yU9W04Zq5HmSUNiLZHSwQ
1S4/mK7eKUm3azPmAD6WJvjZ+myCLrjU+inJpp9Uov2SnvNYjegnMX3mhkQ/6brholkJX8Bw+9tg
ngJ4U7Q5eWMjN/7EHqHJy23W9o+twTbdpf9QGyq45X63tIWxSuhc53PMItxAgdxoKx+BEy39aCCS
IVHK84j7cmcxB8LsOK69hm0B9QjexvbAmokCzT3z033TNBe5gIiQ79mDhaHahnOwwX1sryBM7J2Z
uM+Q2kS0aWRd9Tk+fFw8FeJ+sXUS55PnNUWtZfQZ+DHZkbg9OG3vnzqfBqAKMEuU9BEHLjT27OGA
JYPRHRT8TU1wKte0McguYsN38wghJ6llv0Zj4u2KiKF9YKoXTkVpcugZyeNTmpHa7RQQfNHkIHb7
4GBG3V314IT++WLrqoJmmNAqFKRoU+ip6Ls6waQ/k08acHMW2U6TX9q0M0Wvc89SwArASdYO2/sC
G2XQiv6UAtnbhqq9IDEh/TX5ickRhEiN8Mng7H0ItflQ28M34aV7UbsOW2CSYUYy5Kco8pp3I/eT
O13Lh0i2dBKPC6YZL8vVn8QRhCDI1jwLz1ZU43hum3vm0fqXW+0PlYZkagpaZl0J+TiIfiRZ8CjH
ZFo5dfgmsuo8hfqEhbv5pnP7q8xydfSXA4+kgjPLIoeYPkf+FB2nFqE5b6voUQbJNhb0wCS1ujhR
BXtU/zLFe2rBNZTo8pJOQW+Yws0wyk/sjvu5c8SxQ8vdlpHoN6y0O/j/NxYCM/Gu4YmQik+Aty03
Y+uCWR26iPrkTOyHKQUiuhRwG9EFabs7MW/tTk62BXqGgR7bPzUz5POzlL5Po8vQo2GQ5k1+jnDR
Yp1y1LYRLjbcjlbVELNFb1GV7cXW3aZEM7KsmAIpuarCCQIqEeKDPcEhD1zGj5kaCNKy06KOQ7cv
LQrFWhcP8Dz0NU7YHLlgWt3JYdJUiGzfTWawlj2+MKaRVwzIilKoiLhcEti0ejTjynHGtyRCdvpt
ZMHX4q0jgQnNDjHzx/nS5JAGbNBZ4NZ5dJ1NClOsHNhNXxJjmu1iK5Xa8XH9plgSQ62XqruTo1ou
m9m4bYLjSAgSoWGLuYN7aSD1GnHaxjOmnltyfp/KZAqMucQ+ial9a6wMrEruf1r4QfdaoRpGXW3u
G1v96bSohoPDoXQLV9xN4qijqkZGtpN0mYiO5lH5U/tcmqQhk0R/U4B2qk65G8cOTkXke49sf5Fa
jc9YzeKxFQ5DCexv+HAtVWRXVo9pJS1o1kcIe+YejAkW+16eTKEZ/M6KmCQqKQ/DU7joxIBOQRl7
PEUNC4uTm3ebqqSVLLWK59KaGC8o6p685WglzU0RntdYFo+y8Zt1HWHDa0vbunzNkepvdWxtOs+g
FMi1u62zTNmKwdlbg2dcKKvDll7lJ8kxXCmmGle3NT6ijIV3s3D4OrwejzY0SFva8bFscBxjE8rZ
NHTzZmmEyXJbPUc2yErLNpOT5whufl1x1lB8VIrQB5cvo+g8uVUGjnsxULHhJAXZlMX3SKMbedyk
KmhVqby9SxVs78r+CfwlawY98NygP8MYpXuurHi+Dym6nYflCubaY1EV2TnpURliPzb2nigxGhck
THNsTSse59HDOI7Rgxm2H/6ApcxaSpMNWuZNewSMH00PMThObsONOpkGRVdcBDuhHiJ6cfi6b11f
gTMzrHucZ98HxQ3HrQN1c2s6tYnvAFzh8UEnb2eIZ2gRai2/kjKU2143+OLQU1Y9JOu1IZP5rlV6
tLR4a0tpX1yTTFdXDe0BBxt5gJM7tlAlGLXr9u5z7K9qJm1S2BWJ8aY4z7r2ybcSx7AjHlZV5T77
YTRuCIqt1FwGB5FmcDHBg4BQQlc+td6yPwMwJkQr6C2l9qRkSLGbnfAV/nF17k1LH7mKuaNida1h
0gApDu6YPIdtY+K6GsOUZhiAQIVnVLugfE3thkRuHIyXkQDWE/muY0GcDEW+vMYCKmw8FsgU3XAP
/d7CS+lOu1qmya2l7HznFExPa9qu/bm8zf60S031YwgNe+1pIomTsRtnJFhP97/CusgZjAIQLm3I
gN3o5zfbmzi2tgOPlxUbRI7JxesKdGmeujNn62YSjd5J4FAMTKPxMisfRGbbfi8nnmppjLApknK6
lRNQG5Y+buRCRWl6hw5Xputxkj7WRoMjO8GLgKUTcM7BH4N6Fw8/0BBOchq+G4VLraXh3cArYAlx
BLPoCeWCyEs3MfWMvJISY7aChXevKixaiikEIXxIrJyidcL1S1/KjZEnxWRuUFCLzTG2vCnd1D0u
2mwK6BbImai6Xbd91ZYsbmFDI8ecOZxa9PGc4i4D6qK8dpfG8p2HHomwlucRs9l9MNqok6nxZ99n
zXoMbHcj4/SsJvmqqmpjM5+8F9y/peeHpLRwOHQ1MTEz1GemsiNQ6AhOVI18TcbFj4dz1rKl90OT
Ao7lpQziq1VhWWsImYPmSmCVUi6H/9Ddki33ibtjCcRssp79LCBIb2uUaqyynYuFguQB8JeRX/M/
Xk4gSbwtw9Y1F/L8Wqoh2GZ8bcwCeALzd+bHw1qMatoGWfZNR/faLfXAfpuj5hTtvPfd6tD6I0+J
XFS7vhnhDHVtegmyGHssDUNASkPrleUF+rfDwEw1BaxetXiXO2ovSLUichjmT5kOwapuaDycl/hw
LrmZec0eaaNddYwpORW6inbReNeDfH+YbJgBAZjuqtWQyaZuAufse3snwJLeRbQjhmFV7tOOXFFF
XXwy8Xgo13PU2pegzsiMI/09hJgFH0Iz2IcDjYMxIec2npvbbJfNLXLgoBcWUXJt1QbjpmAda4iq
safheGpxSpJ2ZTcukSRCoR8q0hCHzJ6fGp2u7kjJgQLzt+WQ4E7wwZ/FNpT6mCWlpQSOus76GeTL
infyu5sCcezMGM79up+uann5/TevLE5Ora1bbrT4iSbye+aSKKg8TSOT73bIyRZSPjYhZ6F09Jux
8ruXTHGle1ZQsWSw+pfQrhf8CpnnsqkyNmcCnhOFLbP33Ful/YjRbe1mlHlP+DER6ueLVUX5nv1S
tElcDD7kkW/ZQM9qoKmR8RjihVls7o0ZiZFsFEtln6ko4ypo73UIpLlkf5NgaTzXS24LIAVlIKL/
rkbVUVx/Gqh1crV6IhFwl5026IQww7PNmVE4tdwaGWkTLXrC30mjOINwy0ezuhKEjLdGbOWragB0
2odpzbQMx5GtdbOyyg5DRFEQvEjzfIVNFFhFKR9YbH6RNNY/BBNerhz1re9Cdx0b8bui1ftB5HXx
YLSA/sg4TAeV+8GxE+MblhR9JgJMv3RY0W3djawn4vIlSWnOFlarqF6taNGwquBBRzNeKGa5bYqn
22mfw8YrNyVRVrax/DNISGBNHqxq0pE8k+wUEmc+jAeLmNBhZMO0c4a5+z76EyYK62OqemdblbS3
ZEFQHzEBNrTPd1SMS7fb1JyVO+KiNOZhYj+EjP9WbT/+BO6ev7f0uKXHCsXvZJgDySWjgfGouwWb
OLOhz+ozlh2xT0CZxVMVwk2x9CXlAYYXA3wYi8aTqQkOpsP0JZl2rih2Z9yGm+YQS46JEfLP3y+4
peuYRAWHxP5g/VfhsnNx/RKE+PtrKYKLv7zkVs/KqKpPdifbg59YlN3xrGlIF/+Uso+uZFfgJZAW
wytFu/OcddlFFZjdYzh71uQ0G5saupaaQODo3TI/6rEclHSXB7VKf7hQ7PRAkCrF0x+Hgl9x6Bbf
wnxj20cTkpv+wIwWbCGZy/M/X6bCPpPjB7wuccxNDRx/7mP8qx/Wuiuf0+kH5whJJJqfVjpmnzlM
NCOODniA3J6ftcuGKuHW0BAEXwdkiYEpMtZz6h+JJ4J126hfpRFxMWcn5fkvtTszZTV6ah9FAmKR
QOqKoJazmQtWyfanT1vpBj7j1zz1qM9F+Evji1gXOYN4ZP4ZsXIzW5mJRj+dhib7lkVOSedC9O7R
sho4E54qjyFQMHbmJvQfh8j/TAO/37WtajA/OvtpSn8RZyBWODM/SWLvY54loZ/+GpGigwvsfNek
HoZo2PQVMdY0MT+rIibAWDgvBhVhFwu3EXWoCFy1YrjSujUXDjDwCYyCiNjmxrJ6YPbCDsKM7S0M
umcFZmGjY5pYrJik/uIdXjd+F2+tzPk2OHBfCgaNc0JRnVTxLikYHOHioEQV709WWf0V1gQafLb7
113J/x8rskL+Z4rsc59P/6ccu3zO3+VY2/1DesIVQtjCNZWrvP+QY60/PBsnDqQ6hWkZB/Q/jcnW
HzY5PN9fcrrKdmw+6X/JsXiWTVNQC8cX8yzLkvJfkmNND335r3LsYsP1BVBCATEGANZf5dhpboJm
MLN4m/oqYjJWVgM4GewbCUmNIKTxnZkC40TcL2777nbjyKRLf4oWhAvVNOwIkpqyGdJE3OIwBCT1
JAFNew9xN4FfMsH+jdRQynD0NmmKF6nGanqawd9ujbkB5ujZ0/33SxKMW3sE8VXV2Z9OrN7qpN8P
2uJCK3V6//1imT5CmUiKPbowl+EPqe1dJvO3huwOTso8PQdpTCOtFT8aia32XlM2awus8N0Jcx73
NtKsoZuTQrLYaY8oMEZUQuNkGhhNzu2wt5cgTzKH7T0bPQHDva13WVw0j6iMjKNiZb5jmlBOScmU
Z7zmvjMfJh20exowrpVV+a+ZKx+QgzXIGzyrGCcN9nIwh22S4fkqGuR8whtIcQW3RG9s6aqNIdAh
26tzFbvHRHfzPVteOqJe5B8VpZ2uONlZzIA9huhkuC8Jy1MMR4gKedTfQ6jTVGCiaWYFs7u5Ct7S
3Aovok7ao0OLVE+XDxNZhrgt2ERZtYuFGrut9Eiwt0/2LOWhQLfgtjXtk+7dSyqLwdMiWIUojES3
epq0mRt3EZPOnsaiWmiInWwJ6OExbp2YsDSdyW3ZH5MbEx/leTIldJubZiRfihCj7jD4Z4kAtStw
0a4TVZDQHg1n5zTFwekaigsGHhgju7czPX9mOewwS1MX4zpk0UyxB+0/Q20cm5cwACnbM138zWkR
HZaTYfYuyurHsyOQldzaPP1+z2pvAnxlbXLd9busH6mkI2cNHa46Shy5bs5R7PpiOppD9G0i5w3d
tRJX9hFvg+Xmu0olzwYwYrgMYYYqXACwLPP05ljvuWlZNHjil6VBDcrNZ2mn/AWY1GHU6idd0Tab
eQwbOD5SpY0DlSZvJH0y/Al8a53jJmtobVp3qj0m9yyZ9aM7kPZKczwLUQxcErx71mKOcSrWd1WQ
b8aGDX1NVHKlZflF5LLZyYwdOm8oupsAeAlgUGBztq7lLx+59R6mp5r+HQztyPWdx6/bT3R6+4xH
VjVX9tGycY3MqV/tXco7SJFWJxlEJ5czcihPhRem2G4CjDt+zmZEwog6uSnpNdxz7Bso5cEiMQXN
HUP4xGy9Tg5Gx0kxFY9Fz65LOIAivCTC1RXRg0EQgyrpZHDAQBX9jbn0Qzhl4U4JIOm1z+Gzqmzv
VqD4MTWEi6y9K0b9qS3nlC/4i8g3GjpK+PxpSPZjHv1yq+houshAUSuam81aCZNoehevMqNzaqpp
XgHlWqw7icnONfP4kJSHidrlIV4cn5MHu7PVl9lDAo/H7mDmhyCOvYvTLCUXAiZoePLs8axbaN5p
05x9oEvEGObzLEbjsg9LNKoCUsbkmAKvrtwXc8QQn43GZRjzi1PIAg98/lnKzjvjq9DbwjDPlpCs
mIQOv7mJ/jVSBXHslm1VQlBhHprxKkCqMY5xkIkDUOeli+6TkYKEm+2kzKUAC2YaIApPmB3IpWTI
sm2v4C7RmEPNoEtHbx8BLAujp2ouSUPP8qHonOQCfmqF0o1F1ISSDAWFo2LSUGZiR6BcoVzBwB12
PoC4bBjsSx+99qTkh9A09gkZhpWMxgx+wLIxoW+19/Rb1jJ9wO/XPlXlILeuDVrbozrE67Jv8Sxo
MPXYy0xF+t53vLPUSmzLLHwQ1nsa2dDsDXwAXmo+VwhqRm8CIy0V+0FbbFDFFJ6ydHHwFh2HbVlD
de3dM8tmmw1GBdglxW1Tik8V92xYZwIv3LI3BtcT2xi+YTtuG7z6a+2P+7ymTyohyhXRmH0IE/EQ
KDFiRwGl7ww2nhndPvdJ8kYMgKuNtuV9xX7FQRrFedBptIfhjYTqx/9k77yW88auLPwq8wJwIR+c
G1/8OTOTEm9QlEQBOMg5PL0/sJu21N1u2yPVTNXUXDSK1SLBnwgn7L3WtxzqGytKojVttzje8h8i
rlZuuvFidBkFVh9qYgfm1p+I0xnEV7AtINuMvgRXAVIP+W16wXf3mKv4Set7ceOb8cWczGIFiGHt
2FZ+LFhNp9HkHYE3PCnrISgDuVMxUoJmsGCoYVtgM3WJUzF3agIK/PC8ClseTaenmmlX+j6TY3WT
aMAjkzZa96WNqh8+aUy05SZXiAQbLUB2TeFhq8nUOb8deFGdc5h7r9bQpORBMltWYs8UicQbnoGx
yIVyLmHqGtcSZrSoSRXJEuditjGGpgBlN8rmQy+sZh/zqKGdtA65ah58V1FbbapDq4pLEeLX1zsQ
drCJEmVd2VQKIUJ+dpP6o8xchOZluAWZcwDA1ayRuTRbqSRRBTA6snkiipBkaFhtNOcrpBNvX1uD
vJh5/YUouWunNDHNZ2SABArxn1QuLGBTR2uStClFmYGa7Q2Gh3E5ktO9EHbDfryMr4ZabeBrFcRq
QRGRAajQ3hTIzUj9M5MgPau0e+p8tkBDFNJeCaNjNzlkoSzbRhU3rtT2sahI/k3N50mSxCzG/lw2
8Pz6EszA6NXdmS4oz6qx6CZsQ2mpsrXGyLDpguDOCdoSiv2kLW2sMtUAYM/pTP8QeQaFkg9GYtpX
npXf5iq/+Pj1YZt9GWayAe8GRRZIDlUulrHuf5oM7gpalOfJB6YOt+drH5Y72lbmlev4G5KwUPtI
LMyhnm5FFl0D7XbOBDWB+xWktY1KYwgDixqOtbZIKmSDdQJbsZ5WeqPJHUluNM6zQqLx6sjiZfW7
MEiCNlLTOuYPUdg9DfCL/EzTVhtqdUQi4MZaRwNLD5V643U9CnTMgIdDkdZri0XAwkVeSfWzhL3e
5PQiBWAoI83vBicwZzkZFQ39hm5htK0pdoGYQrFiTba1JgU5s2bKdBph4g9rCEyxSQCQQbO7pTcQ
aeQG1AIbCvAXkwYuweTCCQ6dZSXrrqGIHDCuVC4Z7Zli0kriOb/G6BG7ji5ID1a6MkCL6utsGu0y
P+gxscCefmO2c8TDNLCNbNinVyMQyBb1ckTn6qGSwxWRhw7jMF4U1wk/tr2i+G0AD65AnyLeSRIH
Iy0vvZ7S3yJBDl+LNmL+FfUxGQqd6Of8OBBhsDeVzqLAx/OCaoLKFs733gFn2VrRVWjTrvcGrV4T
HY+KsIAbos9b4yBXT4bRlCtb0CJu5k+HDNuT/FNih+RopP4KcCVK9zJvbmfBpZW7r5ovrdsWwCor
ZRb5WRgQBOEoZ14/3qfyUw4Q4gwY2tqwil1HytX3SZlc4mk4yzgrD5FOIpM1tvbFaAIkEeFH8DYa
IoXZNEMlapFDGtpU7SQA6tIanXIDBaNl75CFyfPMeA+GU6R/6umIfnBVDTaihdVsNZr6kAlt15hq
vEv7Rxdr/iHLopa2StlMh7dDp9sF0M5hAKxAqkVVgPKWE4Nj0ewJ5dHObwfLZw4YvAKTB3wTmLKF
c3Fak1WYAw6Z7FsalweVd9mh3JuZ8j72DtxUCaEyIy30iFVj2igcfCvYETd2BGu6DkL66C6LjdBm
bY+mGRmo2b3abXvh2WA8TDYkrrtHL3GnvWO0yUNXk5aOj0uOayzoyBe9Kdmw5O+OVWcZaI1VuoEw
U62kuLMAGBwmW8Dqb/VTT6jZfsiEOCV2JpihEwJfyib/OpUMmHmcZlcp+ZGp8+RFnrMXCj+9mlL7
lMyHt6+wWe/9Ljgr+84wInUK03GXcMHXZEUhUO2G4F7Nbq9MQyg5ynnSqd0HS0bpbSsL+9gVNuuq
iPCgymApSIPYPLwdOt/Gj6AHL31536LWJ9S3u6Ky87ULkTkOk4tCcS5w6prtLLsI+FJs7VHszjl0
erMdWw8zBe4wEH6g6tXeIPhoGeUpBVJ603Zb7IKwvynoE19XJGPMfnugdACVCZ2M5KqxIDDYoaHt
7awfecA0VJlQcFYSgTXYbGIYHGLVGDrEgxzjFwqrC1Uh+u+N6MKms36CoORkevuIOYssGWXXO8hL
CDFF/CQty/6gOeBkRnN6LExocjCm0KvT/wEaRohN5xG03swHXRM7DQLcEaWncxUYKaOoQachkJ22
j4YpP0IN2wEKjtbpIGGljsadPZj42dz8xk90/xzNW+YGcMwmb3Nx7RdPTUtqQJd6SFYVcLUA1AgQ
desGhNVtSktpX/j5gV0+yNqqvJvs0LkudRKYGmCVB4ZiQM2m5dJjNZNjpbJp0VSivgvzO5RXOVN7
QjfeQ8Rpuq1chCOA7mhO5sn8rrggvTnEdVxuPZ8GLEuSetOHUbVtW/0jqqT2WtTeE8z4OZmV3itG
pE1FJfqStlz80U/sNfNrj1vBJ1hE/9BCI1u7Xt2yd0l4d9tkHWOSsBo0vnotrlxTYxJnmCWt49rk
LmFoIoLZTEr3EBKHFUfIJoGeKPZqGmqKaqhWpIdX1OoReg3kyEaFew0nrDoGbWosqzrXd2ztytPQ
WUQg+ebZweBxUuTTKhsflxsj9HI047qrCxY2CHnBPt3RrQP2axp0jjIaeK4/RcuwAfxDwM9z3ZMm
6Pb0dcq8eqCW7PPeuwR5ZxLyf935p4A6Ysg6AB2z+SKTqT1+ANWnH4p5gyrI4nO91rhJWbQuRn73
pu+RXCD0EOtGmGx8YEybiGNk3vT3HqyaZdFO7r1BNMZi0Mv6OgwBPgQB3OiphnibEfTQ20b+pcXy
uGDlLW5wBIsdrdt8waInJmujaHcJgpdl0Xmfmin115ZJ3cAlmvYcAO5bOBAMcK9x04RLyCGwyR16
tuho6CVwr4RxikVIdI5s8no6w7ybdMDW3ZBo9P6HO0bfZNdVs2ahS+k3uo5qN46LIXtMY/9Wc4zH
aO6ramENCtepDmhJ1cKNvfaiFcCfZqBIRaVm0WN9aySNsgnZQdhn8ZXH6BA6aryyHAjX0/Qs5BeS
hXYJmWh75hXQzsgLTm+HGMAm5lsO7qjp+6ijpj7LCUYtz/Y2Vy8ZYV9YM6Drjd/19tUbr0sObOxG
kht4+8Y9C7AT0H2GpFp/hdQKRbzT08fzDpWgt4jDId6FtRDbJtghtCjPAa7ghVF6yR4nBQjHWjBj
9t5T6FmPcKDqtRdyxfUemUJfqXBDCy27EG+MiyeMjU0nQmoX03WXB4ADcXItq6qlvivcCze/3FtO
ba87mT9pkkiXfMJvHLnw4SD52/sGv38LIHUJnNS+TLi4auwXt/1ou/cExL5gMhKIjeb+VhTFWwIm
aMAGa0A+1nOcbbNuNA9kj7L+9OjC1ugroH/SDsctPPrkiOeW1+8MgK8B7DweXtEdarZ8G6tJSyJ+
PxmNGChGsarxywjomJ1Ph1RYr6XE/QFG9wqwmX7J0unFteLsVuQ4mFXHxicH1OFzr3dDl0tWCAZO
UmNqAAKAjdwo9pxLyeJ4LRx+L7I+xvem9YCnoWyZxyIrCPEPyPklj0u6CsJMNs4sgJS4T5woUmj3
KHwZVpttG63MDkiss0MQka5aGojzlC/Rjbazyj0kBQu8PIKohc/Ieilqu6BjnxSL3uvIHSAj+tC3
end0U7HtGELv4d84IAz/v+L+b4FAqIfb+p+V2x+jjHG2Hl++rbn/+lO/Ftz1v1BrN6TnMpU5AuHy
e8HdFH+xBEGS0nDhilF7hxHyKwnEln+hHmEgOIFuwM9QVX8vuEMC0YGGUKGgeG+Ztvmf6p9nffO3
JBByqTDpCpuiiokFxePv/ZYEgngj8SNvQn37nwb6FoZ8DGzt6Fv/O4G+LCPpxCMVdP9HA30rso1Q
EhFZ/i8CfTO9QPk6tcMa0cQmDWCJ0myfc8cIBLEITWCBnp41pJ7USt0n23CndZTIfNuPIV4lfGXn
t8OIMlk6obehW6CdaBJr+K21ZtWo0N3JoNlWKk+PFBbos6vMv8JeGO0sMedloLqzyKTOtYqv8Kvs
iM9m11mhoXUF1fTRdf1PZI+iRQ9IsOtoo8Jnc+4aZS1S0bQgRQ3yPFP1efKNr5NNslsYAPfsZt9Q
JsbrMs/hn2rudAM7eWmEM+FKswjHbdvm+u3A1gMFtw6mxNIRsBPTRzRKQ1YZpb3+pOmAPia7R0BY
9toB6QaTDG7Ft8qPo5efIV37W98ANKHV4smf2C/bthQre1TGomY9RZRh+hw06mNhDx8qKM3LxJvq
gwcB4xywCjkHFXpWZr9JjVzZutwGcOKwfmHkc7IG00gViwMzBx3gJGoPUWXRux/RSMWIzVakAuvs
f0H6da160kZyRyiX76OqoheBYnmNirxfyaYWx7wnrZnyIuG4BOs91OoL6e8gM7jgTJfXGYjJBA/e
SVEdgzqoknsq7+0RIvIHj7bpm2R04s1fKI2wBZ0o76EEO5oFM5dCJMzRSDpJ7F5ySgqQxSxWyLxP
E6wruLq4qOwW6llqdMfJKnh+0E/XOpTTIPZWmU34X+ZgBRQ+YIY82tmovFaJNTt8rULcVOiMl1bn
OntkxNZWTZF5ZFu/dvQiu/XaQH9Af0cpuUqualbESzE4+yR98GqzuQLHVl2jZEO2I3qbuB36yQil
IZVFLJt79n9LswbdGMQGMQr1Ld0XijkwQojzJEbTrfpTElMkCErQ0PN6tB4wX/ljkRLImF4Hc31e
BYRame5ArixlmCjryZyVWys3xIsyDoaZmDuQCIjFy3Hl+163sCU4U8oqVA1slsCdu9dTO9n5KXWG
5nMaIcGrjEBjQje+9LiYVyYgp0tE5FWAD8xJtmmULFFZT+dS5qjtjAQWqJ08tH1dIrrWkiOb81kL
h+bRUMjLstQGrmeM170hiNJOGxRzKk7OpKkbO9Gw46i4d8WIQHYRu2Z77EnJPoh6uCustcyd/Czp
DySgPvXanw7ozikEVXnwqcjrCM0bNvYsNsgfrvx7u+x2eREVOBlskmsqdW+2QOzqnPpmgMTJZDlE
TTxoQVdX6LDL6lhMExE4dnnGSmZhQURzCGvVWUJRwH9HC+uu1J4qdyo/FQFjhByGV698Q/SO5S6J
aGLKTOkHv6Sw5NrelQNg5LHc1oMjHkWpBcALdGvtlg56tVFDNZ0md1EuCBhwNdI9k0aeKqLzENDF
F2vQi1VB0CbmkSk+0xFaVilLpyTammQAFdg5Lxr+QcUmBrxKYRw0201xePr50kwvfl/ZCKALl1qX
Yax1f3x1IY0CVNCnfCKxgzIaQiCYN5SGV05K8U3lrrxTAekSblMc8tANt4BrTmXkuewuJGq/4hJp
TfaB/VO0GkIHsb6SX6SP+hWZC3LNuuCDmWIF+1B7sjtKVb6ZWDyqbXgv1ESrIY1eKgvsZ2+4SDC1
5wZFzsKyZY0UiO5r0zi4ZbVncBzk1KRy3McJruNyaAhcT81lIQftRbe0LSbuYe3JvttWQWntOlzR
m4C8ggeRIvcttPsqSB86Q23Y03UrYOsJAk6UQ56PjD3stmRksICvk71Za+bFNZyvkA1LGl7pqbPT
5AaZzVOpt8ar0NDYI9IOYSsYK8eMLlGI8FqkCLgN7IlChsbOGjJInLTshsBFrqZTyjLamTsyzGBh
HyI99mC4SyOL5bhziZyZrUad3yY4mylos9UsuOtRfZSYNFZCGPTJUK6vnRSVbZhZ2Bo9f9FIJKFO
WaabwQn9QyCzF42TkPI+GfvCJvFLSQaFlgCFi6tSkifhGB66mDxyG+PmAkEg+2g76qgr9u6pCGNx
CkO2wLz0BPK59Cmtp6mU+o1sCmunm/Kr+zb6d8I90OMVB2U4DS6sWttXUe6Sk2Zv274cyECZwiMJ
cdBkXXkIPds9VDbX1u72cCAOHWnXCHpTaNer4t4ym/jWS9Cl5SWKG79muiJmdJWnSXhIi2mtDwxy
3iDLk5kHz7Fioi0RuK8TSp07C1K8B2JhnZaWhaeFvEp0EuiTo/KoANQyqxjjRNMuDh8BlzvLMVef
HTK7LiZJKU6qpeu85AnoK7yUaPPLjU8Q8mKo3aVqzWqnRqOm0w3zHZHpLaqxmN2eCQWjxDkuW2kf
tPmAd/0htZFNDgUxC0jWrkMMGlQ1iRxxlBJHLbiXpOuJpENr5AE599CPHoVZBpuOWUfW5auWB/lN
QJNqOzo9G64QDWVV4fTHw54fWtdZGWQsLOOO55Qctvqh6tVRtnr21e0+erqO0jrAWYEcuTg3ysAY
LotxX2Roy02Yt2XlIb7SA3kiidIuq+41ZOMOc20jaFhGXm7cvN3suM+1U11UkG8BxgNX7LZcEmtZ
9jnpR7WFh82nexuzX1sSYePRMuaxjDWh9sxWZxyx0DW7dO3POj5Nmunp7Ssrtm2ekFqeufejSwEq
GohzU752BOUQnN6+ysn+5TVhAVXMOFO9QyNr+Fm+IY9BIpD1iuw0+IFKVvUQDwtjcG8dZ1JrcAmz
PDfnXgK3E5lHm9m6QcMGX8f+mqVDcmKEueC7MXZj5fioZEJzG2rVxjFB45f9JG/iDCZMnvo3uh7h
EWS3sUqMAI+ziVo0gXc2RZ27Gnk0N6YNDNe0eqouenaFqAThvebMWR/JM3NaD30gwgKnD9VTZEXn
GmTrhCfqxnDRjEy1XJHgvsaInF9hC8wUVCRAjqwsUOE4fdDtTJI9rMRds5mlL+fHSAuKWwtQy6wr
G7DFe5BuI++L2blq7WneOQKou5ziviIZQjzOTH1IpUG6NnypqPt03bbFYrIwR/1T1tpIHRVhCInD
Yyg1fzwIv213gzTvrcHTzkQV52DByqZ+6l3UEawRto3NYiQpa0HUPZAWI6iCNYaqcsXC/EM+WUQ3
xbp7rSv9Krajaq0ism1jZyoXehXZN+VdSgLggYrVl6YPd6Ow97ZC3hcU6jZIctgMA0CBoFPGqkjJ
s8TYPJ4jMd7qqTjUZhseSocKWZ+uHTilR0DkwUK3CKwfUtpZAuPkxgfps7L4DgC5QFnZ4m/1kVFu
CpJs0egeXqFmuLEN0AJOKrV1Rnc8M4yOYNM5yXgArqM1WNT7wGJU9QlNDGPr1u9oUkpqRQtnruhD
zcqbchtSH7mJqrHFq4W0G1M25NEU7odLt60mIXMCKl3lYb0rIm+lOWUCYsHhnRetvza7O+FF4R3M
yvBuar+KCSurgpU0tBj2eiUJ29Bt0k1KB+4JeksSIzRq9Cw+2pSSkTQPjgAyCdHNBlijOf4c2CmI
qSxqsYcDR4RW0qvr0EW5/xxHOOnsUZg4vYbubEwuAS02icGlUXyxQ3qUAbxrRhc4wq1M95bsrkGx
RXuPNzRmy4YLshpJUC0L7zYNYcpkSMVNp/CPehyQ/9jA+sK+VlF1HZaV6rMLQ1KF2Y+DUbOOtvMB
79L8bS4oxUWSje2hc+XONxC72FKjrgO0aA23eFn61PETSz3QTEIOq7v6ocrcVzVZgDa0XZkRt5PC
SiEeqVk5RB4flUTf5Qs0bkYRkh/bqitKds8l4KadSU4O8QxaudOq5moMC/tzQnp1Pz0OZTKdGbex
KHfRtIJjBvlMqlsjFQQru/FAKzelD1hYaK5DuNY55ccKnTSdqI6/YyySVYhtrxXJQ0Svizis6BWN
Dl3Xmh4nnVVETyLTN7VrfCU6kIq6KNmkNNsmz25BaR0Ngl9XZqfdOZgaWb3A9vLmIAyJHCcty0uF
bmFuF0xELAiPOLQoBY1LaBzsOF5RdkkLn7Cag4rUdRYy9OaxdULQB5oTgiYy8ityrtujUY3nGHQb
6xd/5wZFtbU1KpSSSGvSJsAfNtzqjYXZmN55aK79ml5rDQOqHRD249fFrl0i/LKqcVpyYu9Eh/Pk
YH65Ulr/EetYtpm8aEsryFo1QiIkElayl5mk7t3SREy9gMAV0vEWYz7TTOshB1EPZF1HiJ0VJZCD
NL3eRWk6UQrUiTgVwYch1WeKiSbWBQKPm470ROhrt5RA8eQU1H6dVvtIataV1Tv+ccjZhqlGlZuU
5nNos4madP1oweEeRVHupxykmImlnQwdcRBGO+xJVb92htRhms+PCDVQ3ERxtvZizDOUkm5wo7UH
j40I/gx1LNU+DsLu1shA49u0ix1XmZuI2g/Iv71j0q6E5g+Y3NdvzSwn8w8kOwRwNEYGO/cJgnM1
e6l7G5+aNbjRGoI4615UeQjKTG5JdULxA/KoSonfiuN4OXVItbMC1ikycKhjBJvp8KjSREOdSZvA
6SQEG4rOscIN5bYoN7PS35gabcIQZcDCTrIPalZ64GyxFqich2Xdmh46SryknXNvT/IKg2uJmBAz
fRc6y9gV3b4D+McWbPoQhX210bBWbzq9vSMc7IEnbZvE3VdE5dQ+hGB16Y6PzTBZixHzdm819Ppo
niqvvWfH/QXmxMHJte1E72BPiCMJ9txjpcZ6Odbhnjo1+C0z+FqaVHHrcdIWQzX6/9fKsN+gm9e/
pTX/wpWGT7wMo+TL2z9Hr/U3OOd/+Q3vwOPfn+AbdLNpG38XIL9944x6/uXU/6j4/vU78vMbcfqb
f3wnUH/747/+Zb//1X/4od7/5y56rV6qz0CG3q7GdwDpVRYRtFm8NlXefU/QkDPT4tfv/UNQNQjv
z28E7z89f5694tl6P9FMfZbmrPb+x1/6OwL2v3XiY/hKczJ7P9F8YvaC+k/4yMfxe6Y2pxUwQX70
Ay+rKH39rkBvCMIefvzEZNTlyctvPrRpWS6w7R/90FdfXuv6uw/Nkz2zS370xNd50rx0358Zxf9P
uBx/2gv559j1f+uhe36ZfVMT3rXftFpYDf+ER+Q5HJs8Hav3yzs/1FBpBL2QH73e969VRiUueT/T
fGpP2nR+fsLN/OcU+h+83vuORHdtU71kcfSb4Qk4vqQ38P73/PdHqCUDSRahjo3ez/XLtXFNaf6E
x/FPnDA/eHEeaZ99P/69oZJ0Ons/+rTckpX1+n6at6H1l1P/hOtxDNNXtiPMCX9kEKL3+KOf/Ri+
VDwt7yf6x6c3fsJrND8s8Uv9Bx/d+AnvP530P+FY/eDjQhRU3uVh9fLlDy4N3dgfve7PL/FLVbw0
zfdDo/ELv+snzEW/vKjh72+tsJyfcPp52v8vkPzf31vXcE3TsH/Cc3n32pHJkdP0fr/Wb4/mL7/A
+ZfP5h8t/f4eTPL7BeF7Nskf/dj3q935Oz4nry/VX/8GAAD//w==</cx:binary>
              </cx:geoCache>
            </cx:geography>
          </cx:layoutPr>
        </cx:series>
        <cx:series layoutId="regionMap" hidden="1" uniqueId="{47965A35-0FEE-4D66-92C3-858DFF6230B3}" formatIdx="2">
          <cx:dataId val="2"/>
          <cx:layoutPr>
            <cx:geography cultureLanguage="en-US" cultureRegion="UA" attribution="Powered by Bing">
              <cx:geoCache provider="{E9337A44-BEBE-4D9F-B70C-5C5E7DAFC167}">
                <cx:binary>fHpZc+UqtuZfOZHPrToSoIGKW/2Ahj16So95XhROpxOBBEiAhKRf38unKm73Q3e/KGyjrY1g8U3L
//Wx/vNj+Hy3f6xq0O6fH+u/vnXej//880/30X2qd/cPJT6scea3/8eHUX+a37/Fx+efv+x7EJr/
ieKE/PnRvVv/uX77n/8FT+Ofpnr377X2wm8P86fdvn+6efDu/zv6/xj84/Pvxzxt4+e/vr3/UkJX
wnkrPvy3/wydfv3rGyJJnn7748//8yH/Gb59V/DJu1+fzr3/Xz7y+e78v77h5B84QRktcEZQmhcJ
/vZH+PwaQcU/UJLCUFwUOUmTJP/2hzbWd//6RmCIZDmlJCvgkpDk2x/OzH8Ppf9IaBKTOMY0zlD6
3wtzb4aNG/3fS/Gf3//Qs7o3Qnv39S6Efvtj/PeNXy+XxymKEaEpzRMCU6QkhvGP9++w/HB/8j+k
S6dWt52qcmo2pqnOHvDsPl2c1J0z3VW6SLJk3IZmNLo/2Gh6ta7IDkXecbZnAz30e5gYycaE+Vbw
psXBHeEbTZnyeS+RkHnlNpneESUPU7eJm3jHP0i2LjfdPnflMsgHGc22RlO03BM/Pg9U+zuzuuc2
5+N5E11cdm2an1YvNdt5V6p0Chcfuoj1O3d3YcFnLGJ5P+60XKifronymO1d97L1IWLzsvrG66d+
isZHmyxJOfCZl9JQc/Sp04dpzvtzF/xyaPVesHzMdoZX3/9oZyWqyUZzlUz9zAbuw3MaOGZmsI6J
TYR6MZl8laa42dWa3PohrtM1JY+FDIc5WotXsVJ3nuLQln7ui9dVI10VfVGc/v51V+ZM1dg95jv1
D5vrvg9YPfNoUI+8F7bi1KQXkUXJIetRVM1pzHjr4Y6vC0keTGL8aZ8SW9LM0cd1GWqlxPA6IdPd
dHxYWdbhtCQWLVcBPzFll+Xi4v6Z4FEdloLoetW9LdGepIdspPNlMG45r/jFUrw0Nu01W4VdDvPu
Gx1QYEmc3qZqS243ji4onsfKZDpuhrjN6nTMzXlpBtUpFqdD+riEVtV54VgitGZQqeFWxfzgkLiR
aRfOYtRROVnGU0/qNRHzwXTDq4hoflxxVg2xE4wgf1DtqFneZROTKDPXLZPyNNFFsyiN4Y7NtLBX
vHZzzsYhG/6aomQooep+WBz1F8x3X+4KPW7ak8dRxEesZOmgPH+OYr50SVrFwW6PFsdzQzclyo7H
W+nxtj6ZEPIy6/16EmTVFXbpC0zP/OVhomVCEEOutc1ckIRxmOzezuud9+mLErso+4RPDz7urlSj
X1m205cFl3E+sqTL0Pc9mpeqN/1Yjkqk9Vr0XZVwL5mM06cwqfiwY27Z0kld70LWfh+Gpp+Treo5
fyd6wqznX4ezW+pkavd6IfRxzJO3OIzikM3Jg6JxXE+j6MoBo551i3guonG6zi7t2dbv8mQ7GkqR
8K3ChgSGtKY18uan6l17O+glqXAydGUUZ2cy+fAwbXdt3B+3aBsqawQ+mELTEr48P0ddWA5FP8Jh
AUCso1Wi8xxB+dBOXVFif23pmJZBUNcsaLElT0JRLcKlR+3Cq983WclsEhXADr0idZhWqr6T3sWs
i8LHNg/bdRZ9yeVMaxXlSTmmx5XGt6Ft7XUY1NrgaPZNkljP0NoWN3LcDryPKrun6YXQRJwNVQ2O
O3/rRuxue9N1Tbd3gW1U5Mc5X84Cb1mTAKwxIYtzm8d/RUUSs0FrVw3pzhkimqFIynKnSWCTJxzg
ZXwGUClYnBUD8yly5VLgvep1ktRJMhnGhX4Lw+rrLudLmdHlM7hxq3TXjQcxkDc7ketMOTxUpPbA
tcFnuvaHyAlV+tRE5ViIueyn5EzFYqtMCtrwLFf/Lg2gio7xwtxEdnmAHePMdu3M1BpNlQhjf5i1
+mw70x+D6m8kGXDp4g1AEI9RacI4MRxvbOiVYkjMReWnMZRWpEWZaaJqnd5YMd2TPcQ1SnU49ZE4
63Z9MSgEpjHfat5DKZJWjqU3CxvzXT301kwskyoqhVeY0VnOZT7orQJu6ipnXkjUMeOhdto1F5eV
0baoBr2byqSUV2qtexXnrJDjvVt4chiHO7xxtq56bBAFxNj3/oKch2p1wlWbHH8tPVVXvGeEeWCr
ZPF7RbcFs5SkS712/RWn+8vqXNKkfjrEiTqkBOkS+0GV07IMTAbeABuruvAaTvIWbF1kamKgbU4b
6hDbAb3LAvUt83A6VD8MNZ/OvLcaaK5rXJYpNnOalYOVa9VxmzI9oCul8rYzua2MMf7692WUQCK6
z8m5G/erPuRpqs54KPS/L5bS8ThEtvZccKj6pBRqeEdG77e9QzvTXscV7NoX/mXm3I6LL0PR/op5
dybCFvUU+/tAUHbecEtrv6RxjSNaWmdrqIgHunT0LFCW3/19oWPw1zExxxCZhhd8vJhlfMvIjGox
JaTUuF8vYc3DZZ2kqhUu2rpV+l254gYVzhzJQMStb724TeWZbGS8mbXvGedyYdtOzV1QOcuKfas2
k5Q6JaYsZnKisYyrSNKIFR0tE07n8+pny7oi9NWqV1ulKcnZEq3uIRumK29FekypdIdBRr9Q1G43
aHXtyBwBPldAi2uR5nAE36VI26PXlqllNpekhwIHGH7GQrkjsrRlKtZuZsXabtdNrWeTUX3D7Zod
B8vyFvCCo2FihpO9ySavSgDS9WBn1J6SFnZZOtIxlAd5EFM21dtaTtJM92pNl+O0CDh4RWxOMZmr
EMOf4jwsVaRlfJa5uwlBPKItAT50/nFEHRxylRTVPrf2bi7iQ69TyqIVoHeDxV9MGMp1nq9dwYfL
kEl3p9SQltOUp0dAx4GpaLB1ZknMJiHqkT7kgmawrvlypDNdbzdMzy5qpCs7FIqrIbwo99jTUiaC
hW4tqjle8grhPalcPFLW+ng5+3F5wTZ+mpa0DpsVbMODaAy9UTidbvwGq8VWy8MlJ+4KokHcJkqw
Ptl+p57LO54l4k6h/Q6vC2qWnAzXPJeK2TkdD7GzQ9kN9qjjvkL5Go7BTpeRx+khnQp5tCo/bFye
odAUlPhWHGNskyvZXMKyTIPqEiK5zm333BXirz2JZDPMETxqTiXQeQez37oTUosGam3Hu3Hfp7u/
f1K9HQ6WC8TGvvdVIsfH4muNBryhq+scI2mkD2Pn3p1U6CgTMrMuK7o3maRR5dbikKXLcCG2SGao
aEcYjmx6O6aG37ei/y1nN52cjqOcrV7N53jl5oasd6t642s5hCiTbJV3dsoetlHRG2ra5bvtZlyR
Gi+hOCd6aqa51QdAHHtPuv0V0fHr5LakzgfalgQk6g3gxf2SFsXF8uyXlVk9+PaQR0jUy0ZIQ/aI
TYnilzSOuhLPRpYbn9LGYXVGMjNV6AKqUdRFF8Dh6CIKjk5ODZ61NG9gjuKI21he3JZlDNsQN6Mc
0oYnaVKRFGb5vy+Fk6Fq8QT7iYS+jZ0K1RqZemmNZFRJ4AVkL3GiDcCt/+WNJBccsjc9RfyaU1Eb
ZLsDpu1Uz9ZdTSLzh044XuLQj2zSMWqiaP5OW9JXUSRKSYq06cQMGryDYlzWz0C5ectTvLDB5b9z
DxrYy7IfrQOZ1+1shbMfzdlbn8fDmQ7xVsXYxCxI4VmxBF3HI/7gkp+LWaPndtjOmeXb0Y0WXMAQ
xJFO43aMyFYwkI3hxk0p66R6ky32Fxyh/mmhnDOFXHY1jlwsidZ70ApVp7fGyl9BFePzFpP2yLMN
sVTK/ELjJFRoLYpaCD2WRHTyxPdQhVm+qly1t3HE44MjRQR8k7RlNizTqVvBSUSZBQWy5Nk5sX1+
VmPKDx0iX6/pgNXkdliQXUpTvBufuJtiGv1Nqix80uKsNGR9Cy3/kcXyL+Awe043mQBD0ryKdoMY
9/krMjw/YWTaQxLpD5sV5CZa5NmgEZfZFKJzTEJa50ROdevb5drl8XJVSboyErvQ+B4UZZ5tO5u2
1N//fTG2cCXq5raUPpQkyvYHa4y8lUW4z3Ob1IL3uoqJjU6YkN9dPnwMU5KVOvfzZZaYxQNPH+cl
Hlm2cf65yR68Z9b+zHM0lsHGtrJDxKuc6GNIcwTO1IL/1KDX8k2xtZ/FsZW6vYtEL2onjbq03B9m
2WVHqCdfUeyia9yK6Lq2Wd6ssQLx4+zN35dl63w9CWQOZo/32hvymhNsq10MN7kB8aV6HTWLBTsy
77ts1m1EFRUI9jrbmr1LN5bufVxz3z2m3pR0TdG5TdEv4bpyDZbUggbDpCJvw26He58mbCW3YYdy
7bePzsyoXFxn2NKuaxkPVFS94mkzuUcblKpwv+UgXs5mxM88yTDrctkCtD3jIT2MhCTlvue8sXR6
VloyM06favGC8W7MmuAuUbc1c+SKBjm+HbKpfdhQro69LHPQzLFWqt5cDtgQw4Iuw6TKQt9nE7w4
1qg2GjSwzNwdBYhgi7vxJB3LLPZPrQeX0e3AUDKZr7S4aT2WVb5FN/swn9vA68S9LdONJhnbJ3nT
tvOdp5zl+X6Kip6BRf2eBIAQao/t4nIm9gRXwiw13bvHcZO/h70bGbq0e8TrFsNqRgg/ihwMF0F1
i764xUKy4de8HMnZECnrIRpdma0gaFdYR+QhKEjX9iXak3LBtmNzl4lqzvqYGbA2LN10d9jGg875
xFpMfhTx/mAi8H3j5K8bMm9Triq5LlHddkI10cNuEt4k2QWWzFVh2yeQOvkHT2hj2oKfRhkPZWif
lnY4g+mlQMCqYK6XKxNWwu609mT7rK0ilSXVmnRgeAD/C9JTZotJsAI2eFhBTunoUem2ZcTZX5Nr
l/O82Hu1ZaFKLAjnKKtV0c+VEXHZq/QwFDacWuHa47qIcsjfRI4ikOD7895HT3SXMetzemjjSFWO
yiehClXGYnxzaSIqxwUsi71xRVLFRn1sxtc8SFOu3ZqB9kw+54g+xbQ/IGNIg/Khr0l2kCSyVaDd
u5vldxJDWVL6hvM5rTyaZWPbxzYKRTnlz1TmQFIJnO184qfNRyPYkpw0a9GWaBav+4QsvDcTkbzL
eipZlHtUrrkBC1WcZZoWrF0GzSRF9CB1eu3p+L74+XaQzyvln5kNxzXMp5CGIziChyJ+BM8MjsIH
x/J0eozk/JnK37TH43WbJzaYoi/7oT2vVBM258ObyrJn3ILMMrAXEpOoHIxJwDxGQ7lvuESKv+tl
2kCy7Slb9xjsr0KsjzGpgAr4BJIheH9euu3MwWKuek4BeyEnwIW9gdSoZ84sz/2X++g8H8qe50fv
ug2ylJCwoZAp896fgN0PZLAF28aiq/IIf19p9IEMHGkdkpSh9G7PElKZLUsBiReohkiPlRr6u7R1
WSVVjGHQRxCkoZudLPMBZCTouB6cy2h4JQFxizEFXUrDV7ryOXYRrQqORaloxhlIkZZMtoGdgmAK
z7wiGAzvTvtyw6MuJ7fBnG36hogqt2J7IWT6PoDsy0gd2/CZgxdm/NbvmWBLtsTML/MR6fSS7rti
E+iyv+8wX4/Zjbxv5faSBwOT8hMvJw5fs5u+AajeWd9vPQvxW9jpO0ebA9YxK3NgEKnWTTT1iG3B
nWy0Q8Gmy80w8jJZp1Mx9pjJNtlYFKFHp9crwpuGc3bnp69wws2uTOLxuRvjnokRqSodxqfJyZkl
GuBkTn2dRTKqdtQWZdSbF5tnXaUUN3Co5FPGNSNj+Km2e1Byv2mah8ZiOFGjJ5ChgS5pJ5UwobNz
lk8rg3Urmi1NTi6a1zMZu5cRL/q+tVm9YNrfWRGuSS/2r4c+xTuUwu4zsKV7KDklA0CWEMxsSw/e
b2+2od8Z4uGjDabiXVTAqs4V5CiCgYjV4Opn/r3NluIkpGxcoWQ1uZ6wSCw3cdr2UDbPvo9f6OoX
cJvpyeXqLiRRwtphfgXhcILXzuApCDaSbK8ex44tVgMekPsQxx+EO80oKKI0l8/t7mC3+PS29iYr
J/SFdWuIGty2joFFr0jLH0kfvUYtZJ6CE8zWZFaXieQfKQ+i5nDfon3M4rWFVC2kQ0l7LQ/F0jUh
xZelULAwZGtLCwYeki3H5oD0MXZ7zLLkqchkKYf1PVniCGK9wATPzoWeD8UaMrh9Tqo5kYxnZiv7
Ygd3Wu4a0qw+wuDo9+nJiKDA42ceuOgt6bCHfNgIRpEdqzZ/sLFOGAaXzQreNRInvkwATCEc3i6j
mzXItAlAGGh9ddc9Mw6ISqgKTIq6aAxaJ7InAkW8Sd0z2+P+QFYOebNLu+OyD79WTMaSZz5nmz6L
IXzqFeuSTujHogXEjfoxQRZXPX6JJ/XDi/HJP6s7g51jVC/gwbvelDnoodLlTcghp8RUd42w6Due
2t/92vFSc/vsJ92xgVTI5bJCEoKOKAEWKPwLUtNPnYLytHkDYf7zqFe2gwnPrRyrdDYHjUD+7DEw
/jiaZyUAocfwIzETiB8NYR23UTg6nzFi58C6eANlQSgo8Ij/Uor2bEkmchiXCGQ8plPN0W2mdctC
Qq7Erb48S9s9acAE2DzRXTgmTT5KdBK5rTXHDZaioUVoj7mICOsGsOMLNFaArfai1sJsFYT+UJOz
/54X0NOIprCyueCfni/V6Nq3ODNz01qzg2iPPncwEwzPzzPuroCyO5WULXkQkKUTX6EkczXn8Qy6
Qg5s1kWt2rUMa+yOYuGkpKG7thNCxxkEUxn7/Shaf8wnYMNB37t29SeXubSK8oPy+1wGIwhAif1e
CHs3bryMMEQ8INvOqle/ZLHcT/t0XWb+GXz8ExxFk/isMvuoajnsT0mRPJF4mVihuxLCvaTEqb2d
FsSGTNCvFAowcV2TOkr3pU7R/jAPHYAvx+E4dPSIoUg6D/I7orSKV1KufQfh1SR+zrx77TCHdxD+
oW+Xo/CQbNA9KiMdZN11PSpRIGWSQ3SU8LaGtsDKQuh65jlU/EZvo2J9HPx0K6P9nu8bc3yFOQgg
ornvTiK6m8auabVOz5LPT5DOAIgXs7rmPQEfg1t4dj5WZF3jr2RCA5RBqIkollBZWVtOyQqvCcn3
1OcQ3xSvFPy2j8jDDoeEFah7XAsQOgNw+oRtxuyo6VFnGqLGYFyVQsy4gab1kPjcteFxyKy4Iz66
E4B8BRnrfkvA0Hx9E7XkIJf0Z98W0elTU+rrXPmlDvT75MEy+In8GFT8mnPgnxS/LwJOej9dCJcX
tc4/AV+aQvcCOHsejra3x3SLP1rwUGC5eJm75R72opujV5pC9hViU854wc3UxaewCIhRyQQoJVdZ
Znw4t5274yNqNmhmjAo85qIfvEOyEjF+GMbkre3i8UAKmIzvx2aa1qdcCF8tAaBlg2IZjfurGO30
lZB/hKl/sn4T5abtj1QgX5Ilj8p2xhAVDyGvo2Xklf8cjbnHUXFK84iy2IAbxZN5KKZZlIkUroxb
8tJD4tiEIW9rE+wrEWg/e6RVpYMaSr4MV465fNrV/ODz4ZiOEzmmE8jxWQ0XzdeUuQVd0xi7KsLt
T+iPHnK68u8RPm4CPWGvfkdRVtRbgI5W7ly1kBXyh0gElhbyLuJ2Llu6mhMfn2fqu6dNfBjTe0YU
2ZhKJWfFELPFQ6xDoIcXRrWfIS2FdUrWGTCyHetk77cSL/weiMozoXJXYzcSRvG6lXqmP7oNIhci
oss2xEXDa0yAP3kPOmKETUIk/t1pCtmp7jyLJZ0rIj8W6BGzNd1+jpm2pTLQCIKog01Z+pJw/tCD
V+d4vygBwWEHGMNgzbyXpxUDJ6Xz9NsuqORI/OVS9QQdd+irLdF5sNCM/DKQkKaTFL0XFHyUIeeg
56jSMRcQVC2nbeyv3LkF3jEDAAZ5yqIvxyT7pKSFgrMlwSmuG4U2ASoqimKI82feDIO86yISznZY
FeSp5Q7zj6R+S33HCpKeisLz8z735wXC5FIPyQu0EX72cf6SQeMpmfl6G1I4gMXUQrsnQ4DfgKSw
xEiGMsHoPU4gKvLxeuWZq0bK34cM37nRAFMXfyHS59U0UdDRIFt2gPCqLQCGdU8e0yK5S1cPisb2
LLLwbhs+gIpb2DwL0vTDaYYgrl5tl7HZ8HPr5V+Q0gjmkqRlfUg4tE1RURdkrRaFIOlve3VAXHzO
rXqON/y7aOEMgmV3unuBCOt5nosjKnTBdEe2cvbjxqYBYuu/LzQflrPRU2B5cHDM9t6yJIt8maJD
Mg6qpiN+6kfT7OMsbvV+cgGalxLF+iQCPkvY6WbNinPRxa4p5HJFWd+xTWS8JqnvqyTMj1EYfq+7
v4otudJ94lXcrsC0NDYNnsXElqmAYC/+var5JWvVdx2HGi3oYVhieYvDpk9RHsWl2cwRprd/x12b
sJEv8Xl4UHF33jegqM1aWk2qfSWrem0lNDq3NuBS07FUvH+LdGffJg2WMud5M64zwG9EXaU9yEsp
PRv3Vb5j+L52/mvfB/s97EheBrK21aD2jok4RHfLvn546V9lBtxDi3Y7maG74LNy2j/jZTqmJl7L
xRvR+BGBrNX7WBPbbxUdU1RqAoJnTGUBibKxXxP8uW3Zq9t100L4VhIUDWBUjD30edHMeN/Pbu9/
wH8ODCwv8vvFQNC9RhxVXXJcZugtKWr47eSgWQ0SHB0NVpr1su8ZdMHSmkvaMb+34rjQTcJWQn1C
7Ikh7A2ndDPqMPPRszWDmJDP5EZDq6R0GbQryAY6Ffqgce9GcLAbbmJ6XqAhVVlKHJObh1Y1NIGV
rUDH6sosCCL40duyoD0wumgmA50eulDFOLKASurMp5ywyS3QJokLwaYWMDNr46Tx3Wnthrle3fZr
LPy7NttPhAGkBzX87tLiEZKmX8uWxUx1A6qGqWcKi+EIvdInGyxMQbe4pAO0NTW0XtJtfPHrEfOv
VvvWdTUu6t1+hiI+pw7XCVcbsPO81xKnTaSL7ZzjscxR75tW+TdolQz1QAKc2WEpixxaKvE2/BgB
PYxZoDk71/k+jkDrGtTrzO+wJfeF6TBzcgGktm3HLOJdFWC5IGAeG54WR7pgXtvif7FzZkty41qW
/ZX+AWYTAInBrK0fOPjsMSsipBeaQgoRnMEJBPn1vT0rqyoz+/atW+9tlrJUKCZ3EgTO2XvtM6zR
HD6xsea7tsy/uAZtWY0zNCb18l7BFx4Y2RkZrgeO8pIPw2sxisdwm168iiZdvx2MW75KAd+gUVDy
nDlg84ITSdqfWbacWAhVT8npM7TbfDeiP1gq9I2T5w6Si2Ol4YsL0eTRBNN6rXUfA2NpoMTTMPYW
6yLxGMz8rc8hgBEvy/dbKHboePrTYN1RhCBTaMjaxP1q8kLEhYE60sGC0fnGT94Xz2wTtOY+cZtw
+5F5B6hyD946jfEAATGRckzA4MAQ8OZrsUAazXxAOzClnoRizW7KyiwSK9mxYptOrAlt1DkUE3LA
BtXOmiRbENA4LIcxIWiQdn5NRKLEUEeS1WO6NcrssMIclmnXJBSCXzzODnb62uZnMqGS7dr7ue9P
4xr2Se1srLTD09nUQVyUyxTXYePt/AUCrOLBfdN3kCCmBUABkRBu7mqfeUlV1nkKOuIFd0/ugI/s
aiFtUhYVFOIseOSTi8J8ABlQPQEPoXHpuIjqWqKFrGK0Mlts2nBXccFTAx02YUNWpUttWmjpY+Qx
ah/Co17W4mFZQ3oI4apEIRRGCEncPxAP/oirlD7kU+g9lsQcpHHJMnrspNf2lUyNPdYgTngGy43B
bQUswZrj5vy0Mj05rytxcd573yHj/RqbcTpKbj48rbaz12df5IQdvJtwsashP3oTlkKBI3bXUrFf
VPFzDhzfa5//sMKnqGnz2CzejDPh1yqyLSrnYk3Dcjss6ILjztAlbuE+Fsq/DzsgAWySeL48SDIu
q/CnhByEtdaMuzqg72jHv5lycxH+VMnWj1vULCKCteVwTtB3kAA61SsENnSH0m3vVThcex1+d+XF
rTgmmV7ueY4CKcvv5zEApqP8KaptXsTCSuyG7+Hai6jX/Ws2ejwGlPTUBfUjbOQg8jX5NnLz2JQ5
JApcMEgfEGM13WWQG+5XB2tPVRLiVHa7PJv5KML1CfAHDNygfVodzvd1s9C+cnSBnHyZw/qIAj5P
iF1gdXrFPX5tmV3Rlkd5u91sZWgzwfbYz+p5sG/ewlMwNxfpIMJBt3PpIJZ4lpB2J7HZQ8O6SIft
GA18BWLB+JmS9QSZKY8MbccDpEW0okN2mPnZu/n1sIfx6FGd9husPGr2dqPoe6OJwWPLLE7MEarX
kMxu3XeAfEpgIqtrcUNARww0nurlOOKhhImQkOarhpmZ1Z+5Go7tXN712IrHX5XC+S1mCB2W4FH1
TtTOE1S3+uzM0OFxodseVduIMiny5s5L/Sp8LIrmW9bkb7ybEs5txCp156/ZLkc3b+V2qAUkMgoO
Bb+CX7OcRp16UB7F/jmjoKUp36ZoQJ3q2svWfXGmOnB/y6Kh+zIuPNg7Zu87ZfeUmS7NJLVpXTxN
rPtWlyglUAOF0xI5667lBsc9kBGpLErhMYIJF7cU/5d5XJV9FDbfh+Khni3UuTxaR5RlqNkDrM6C
oDp3P1o7/iATO2gFf72o6l29zXPcF5rE9LYx9RLCZYfiDz8BHT2UlshvtuQmBDLuDmMBazOACoTO
Oi+COFl6lhbQiRulUqdsQk1xaC+FhSwAnZwDXgugWRXURgt6BtI9FsGSFHgMVfAxB2VsPdxSNNBu
qpMe6EJAcF5Wcdh3Laoc/WMKoQG3au+2bY7WGjpeVeGkQ03zsJRb4ireRagAbTzr6brAiay9PoyH
GwdVeTvUQnugHji0+aH33o3M9qMVhyArdqYfD3Uv99WMBt1Udx3eocpF7Pz64mR9mvvqhL3tgoZl
wj3Or7mcIZF998VLWFS7muHklA2ddgXOOchv/q4KyWfe+kAfZP8mp5mhfOnUjjPYfguZkswCdGqz
qcPvqdKCdXEHZIz36Py7Pl49Ea8DjjgXRHSDzAk92q5JQ9qL6Pt08fqLDL8V5X0TSp4OcJKnHFtb
GfIXNg45nvQsSyjEO2zZEYXQijv8sI7vxExfaYZtsQrFPZ3Ye1eqJWIEndGES0wp2E8GXbUGxHYD
Hb7MAdtxr014MTxnUN89QBKnIsiOsC73HfAqiHPdKZ9UF/0O9f7Pf6OK/wLP/sCaHYpc/4EV/8eH
//ula/Df/7p9z3/+441L/s+Prv8ONP/Tr9p/djd4ePz7F/3lJ4Pk/ePV3Zjnv3yQ/h2A/jOd/K9+
8l/jnwknnFLQwf+MgT6vhf0fQLnWP2PQf/rOP1Bo/zcOnpn5fsgE8RWT/45CM/83xqQfykAQYM9c
4jN/oNCh/xsYac6AseEHoh/Ep8Z/Q6HxKSYDSoXAV8gbC/TfgqFBdf8VhfZDHuIHEi59wiQDc/1n
FJrU1Vhy2bNkCH4ucw2rGUpoa06kD3s0gWe/T0EFoorCAzMexTGr+4QEAH6ZDxv/nuv6sLUw4um6
J80hZwlIR90mI6AOqPF/urz/iNxm/B+8WglCnnMeclR2f3u1vC3kOBceTdwASqDtp/IObMAp5LTe
L0FDY7DW96S8IS2yuEFJCY4JeKiUfzJmZFRn1Ylv/DqFdTRsP/P8eQIaYQOU5ObIcsCAizr05XPp
f3qqjlEEJx7Q6TDMI0haoCPz7zSPJeS/sHtvzZbwYU2CdU6K9t54ZzpfYOREC6qUGcpbsc2g/s7G
b2N/fFIzmMIzUUdt/TfXPDZjuBO0Rkcz3ZOxOi5Vfd7C/GJa+mhcfxL99loUFizQvKsa1Ax6ak/B
sKioE+2Vgi2EXpmsy3pSfAHTDZkO/hpEVpxCSdnh1J0A1QIOX7OUkp0q0RBpCC/1Gj4I8pTBH1nF
A4DkqJgYjJ48amH3zuxnU26oLTjUiSZZPWxVYk5E9bl1fVpNNHKjihSKX+K/dv63Rbc4ed67xqbw
szjTSUVgd6OUdocZLKhUZ89/FUex7bq1hg9PYZlcy4qfHWwUwp70Sg8yR4HvRuhUodojOBCRsoGw
2sQl/ajwRnFSb/syL+S+oQMOMw57CjijwdGTh9pCTILxsvDNS5ZcrgnvwMZuB8BL0ykv+p9rM60R
fWuaclcGa4PPZ2sEHT6PuC2falS7dhu+ERveq7qBBR+SH/m4RLUAu9eWDUoEE549Ub9JZ0Bm4epM
gFW56OBMQm2eFDC39r7qX+Y5Qxfnz1e+FJ9B4b6S8t6ZecDBW6ZdRiCzbf2ZdT+7oflYO/vWFk1K
h4ngYnIeA0b7hLo7JnKEXBQCHoAsmcdzA01e26iiy25WEpa1e/Urmu+LjqAa8b7SEq+m/2mdPcD8
FmhaTTzAE94rET6ULY9H2a7wZov7jBdvhgEbHGvkOwpcHnS6RZbOeKohYOx7Tz362tyB/YBY50Vh
VZMEZ+e+VuN+HSqwXaJ4L/hNGOnPa+hOtucvA7CGCBBxEA8AFudpfSiZO/8Xz/7/ldnARiXRnBFs
l1TiQP3rRtWjEsmIgP4RVOE3xaHqW8IuAdC2uJHBZ4EjlhEobt0SVVMfU3iMYOchN/VoasmL8va0
+SThx4TyScz36HUCcYIGnkjbnD1vQz2aqj54X/s9vOr9UKnrf/EO6D/avGCzU47ICcOb+es70CrM
MnXbam/dX3fV9bd6MCn0IfyqBf1p5vbSYAN5df517a/c7uFbRNty3y6HBsXC/JT7T4G+N/rzn78y
hjTO3w8BEXBOqBJMMKL+dm1b4HGu0NgFQMbvQJmHT1KwuOa+Oq9wRqOxAd3FC/q02GWITKBGuKDu
Z+hWgf5wDaDntId8Hu1etQrKa7McRcP6XYu9PHU9wGQ+lQezlOZcATFOgc5+2AziXsP3I2A0nnfo
jgnoaDCz2dVs/i4scuB0xv//Bc3nvxLoIoIp1BD/70AX4Pbm8y+Brj++5Y8qhv/GA8FD1DFIhv05
0MXob4H0RUh8JpCowrn8H1VMwH+jLPSVEoriawKOZ/qPKiYIUMWgHBISGQSKsij471QxRP2+RP8U
6aJBILF8Q0GwfJUgt1rqz3WMY7APmlrbJKsQyhp9tUVa+cWe6q3GNibZsW9tGWlgYlikzasiXX2x
VbfLqjU7dP6LnE1+Nnx8ERUW8zjLdb82vY501hs0ltdtAcHSGCDLulr3qkbLri1Q5bLNJRoqsB9e
vfcpnZNQd2+LNNGsRpijfHrIlfcKvHU86LH+AbgeNthYf6U63HYk656dCC5Db9391uBchzS395fc
wXTbl3rK3lsG5eKHqml+36wRC/zq4lRwGRu/O9hSyZ1eMj8aw9WlXfM89APwtI51yIRk+x5RGp2v
5lllNYn7JqjSKXgA4e2dts6disG8ldb4MfpKXK8yz/ekXdNg3bzDUEC+nXmnIG4tMgqmUR65vrpl
ejfI0R3bYevBT5Ig7ReJ1kwzMGfdTbDU1UlOCG6B3n0AiZ6dhgCJhFxAqRe2kDvfYLctHJgU3xp2
ghZz1yNoEKKA3qm5wfHHw3UvOACPLrT9ldwPCZt9dzcohsOt97pIQHU7APN8m7BxIPXQHeZCxYXs
+suENrgPqX0kXf5jgFQIUdmCz7/9OubmlLWoFXIwEnth2xe3tuM+LKY8Xvw8T2wZ4OX6aNH70Z3K
GakN6Q1I3BTgq3rkRK7F5Pg9tevBV+JuJmw7hE35QBHeShlqKPRsy8/VgiScFvjt0yDaaELSLjUe
iRsR5NchxEnKWr6HgoIYmFxgbgrr75rsd2u3ONdeFFjTHYoqH9Og3Y/Vcy5CfcfI+g4C57jCw7gi
ljD6+Nml1w8QDg4ZI9URRmkHxyggFyAVoKzK9uqanuwBurc7IW5En6kJDMEa4qwPXrRCpQ7fLV5R
MZ0MDzZY+GhwAcCgx1zDKq14+Fi2NYhu5nZLRpu49SdIuLDTQCJVkDO61j+sEBqIvw4gc4p4q1fU
as2SwebLXwoC8zMo9VsR5HHOKm8/CfCTuUwnNUY17IJWQKzb5hFd+ejdCqERxXM2PswKQu0ks/6J
5KDBYHigHMwhA01ec5zarUg3CDm+bdd92PAqqZ5CXarrZJcqCj0U4hAY3pS6n7FlpHAF2MGMEAId
85YTcBeXdAZoWoj2B85YxVC+c0T/BqwEm7vuDt38eyZKtataJBsE9HsP4UrY0Vub86vz0KiTCe+0
da28q0dIHn0Oudor7gJZrQ+FyD7oZtvLMuZs7xZSQnhBkTVsOT8IuJypXH75rR8gsOcX8UzL+or+
cceEauKNTd/XNQOzVS2nMQCNU+dncAU+wDnrHVrTq9gbgVH2flTMSyzH5n7zeHF00J1B5CHUgqQa
K5bpaGnzpfOvWfukHWrKFc4OwjPVcZvojWTF/taVbL9u2YVXxwnOTNEib+pVywsfJwS7IBjE+YS3
edNnRs++GKOx8VG3rxakE5GTRUBlJMkU8LtNrmcJNnMba3D5xABdU8F0xKYwA8uqTOLroUpFqe9R
Im8nOOs/1TP18/FsmN7hGXOn0U6JLrfxaBBwQ8rprmm616UVPG4o/FLXikQPUx+1EAYPNSBprBfA
rJkK3tFqM2x8/DibAuxQtaa6dxXoMP66FPlJ9ewnAPitF2/jvP6Yec0i280HEBDoV+cnsZgE/cSy
B3KQR+h+U0vnl14ICJGkOol2GVPahDwCGvcdImePlTRMCfw5FlGDmISAIs+8IK71982zT3zS+Qmo
4r03bCPuRf6GEPR7ZVXUIBIITDsoE5+gl6DdC6JyTUSUfqB3oYWrC6YF/l/B58jNJjs69LERSMPq
piKjAZPFimIR4cIoNOlcVScVpM2CU282iJ45rpD7LCAocy+LCm2ftsHdM7BNVYN73oziHPRw5MNh
Zamn2nI3tX1+KtAOIu/zVIWQio0Gl6JK/xwQvV6yPHPpChwFUCFSJrpn545suFKEwa4ig9pDjQIn
b/x5eqjLb6uS4wmNi47QsmV74Nc4RYcZXBUySERlQIzCL2sp+I1TgTCo9AKIfblu0+QngmVpsdXb
lTcTmhCEYzqAT6SRyxHa1a4M57eAg4LJDR6mCYgMYlNtgn0CmJbQ9w5a+q5a8jm1fLtT46BQxhYA
JiRCsnT+0o8jTPUV7u5QXFkFmRDnMwK7cCq3/Iugg0yacQtivYhnz8+wbsACNutg0J465LbqBniC
xHaOAHOsrDgNSKvfL7KoU+llX/RWTidfwgdruO0icCkfTs/dgQcSvJxMw1GxY20grK6SrFjBskrq
oxfY/kSo/QpPqDkFLJ/vZn/6KGA9h1J8r8iGsBzx3D4rOx2rFcQWNVEhuiptKTR2V5KXkPTxFrBH
Y4HVzUCY46xl+ijZ/UI9BxIILTBW31uYhV84ADpgpQDlkW+EpA5PPMVmHRygnDxX3p0AxBWV2m8v
ARioUsE6cT5Soy3+JXNmTAafQnPUw0s3DEffU9ubBoGMlDaKf0BoXQIrW4O0UEVsNPbtatI/Oo8l
zNy4MHm/zAQecFh8AP2V0DcAsYE1OcKuB+PAnNvXK0SGoml/0mERBxbANpkVcF1IWODIEaArvRGW
YInazgzGnWi2PdGxbOPAiXXXkZCmVug15SDPozW8+fQoGXHjcxWRGdgG39pUDeBhkJdWezrWiQT2
CFtpo2lZ0ke2rsWRk75IvTwLEYwN5kvBfA932SuwkFeL6gBWcoWQCfLK8iIs0hiLd1xn/6uZFNjW
cqwOxewQ/O2zOoEwDDxXF3feUv6YxTwmPMN17ReoNIhbD8eSYWUgxBZVY04vHOxehD0wONdgT4Xa
LuNarV82uQCHrooHibjzqfR8xHErmx99s3a7PkB4c2HPXe+VD6XqkEUMRbWvu9nAqmmnuOgXJG27
MF0DnA9hoOe9b1CoGlAuEa9hlvAc8Ue36G3nNhz2lQGQ3c1kAl0R3vUOa762sDbo3DpQEd0RuKy/
J2H5mXcsO2pn3hbSHn2wJw8sdN1jyaqd8PidYHlwrFmBJAf0epzgLvXb8LXoQ/8il+fRWAuRAjVx
RQTIEeACZhzRG/PxgRbmGZsluVbdoE+BWs4At9idf5MtelEhhz24zz4DEOsJd98Uq76ubCF3upY7
BJxNKYuYUhlXrAZXxDPxUPt4irGwyGn1kJx/yMauP1giXlftPcBYNQnvc3fC+XYO2foDGBAA5aQN
u+pUMvBai7Fn2aEZqMAKVIP3fRNF2kvepl5fy9j2BrWXVfWh8JoDUijBBe+zSKGlfJoAt8HvLlWw
qmdoqm9TxdQBD9c+RFIhWQqvSsNwvsdogOW8KgpM2bUDYo3mS940K2rG4waL9SKH4pb6rc5yBJDU
EfcjQxV8HXmIEJiyF1tX2UM9eD8WxICwZnV4qHeN7aY3NB2pLJESyfF873G17jy4wCC/0B/o47T6
cp9nEFJ5SfCUoW9HCiLDSUO24OT1Jz0gr1mHh8kv6gT1LCQLjg3Ba1YARayH57lgtASgxVCFH/Br
wJ3ont6y1zY2xH8jTk4AYbHtFUhurUNrIktTHwMEvqBm3VtWH9gMxozNUM0QW4AiSIFAzaiIuMIv
Ghn8RQ+TH/rweel0n+oWdJjYkP5CQsBAGnNXDdduAkuS9BkaF5r9bDLVpY3I66Mk45aOAbbersHB
jXxydsKr8eKxB+SBPRaNjhVxp8Y8XRBNazS7k15Xx+DoA4jFZHDHBTjneV76mNEiO4w+fQiG7eYI
AZhptLdC38R2VY+/7wHAQodceGkJIgLi3PYj2LotGpUfr8vtzMDAk+NETGo9aFdclh+1wgIu+ld3
O5NgAAznphkWWIbFcx4YknZ4CNNSDX5UOsQZNV0TmPhwnk1989G7D4N0cOSa8hYZvw18cLSLKfC9
BqX6mQrrYE5iB5jQhQTDGezecl7YeLG5vmxjwM8+LjyK4q8b7C4AhV548Tq/iSBQXQfEQ2H9lQ+F
6oJ90fa/fp8rECBeMVnrJ1SPQ4IkZr7BFuZx7oRJN3LbUQjoscZDIY587pvhDUKwPTrTDL/LYhFc
iuOI3iF1nWwSWyOX2+gCtv92bT2CCOzg9ug72EtdBoch6x6p7sWZUXZUut8etQQ3EdomnZgoYnjB
XerA5CowPwHWxTSs+mBMdoM5rdm5+TvBykkoSkHsHWEyevJstgKRJYtEf1uWb6O//Wjn6Shy3h+U
wM/z9PZYdmZLOckAFfsgMYYghk6lz1Vh52jkfrII0A+oH2iNBTuVMPq2/eJRJLlksRxtEe5z59ud
WmAU2PxS4UTe0y37zha9W8Fq4267R4CnD+JlNvXH2AtAVaz/hfEJKl6r2xdUDLEdFAJRN2wofSfQ
XreZFSc966jCMXosYGLKBqHEddA7nht17EsUPpv6kAii73HbHsQyI1CIjWgvZhx/Jfx7dLdXaH3t
sxo+9UBnQO612olsyJKx9cCIDWBdnb8Ho/7cIA2r0TnvGjNS2BqIR1II4HOIcSxrU6+pHTB7hW3q
MJbuACt4hM1dIbJqF2Sh0Zu1qz/ATAlw4vnQ721F33WD+pl5CGUaFo7QaEo8u9xByFWw1rG801Uq
wFvvtevcfT0u8ThmMEXbq4cr8nLLigddpjA2Yp1u4f2TRaRVhupWMZIdmq8lKg0ep5bxOl259zbk
OBSwk3y4YPYvOEpYqnxkWOYO0exM2wME/+ffL0JWjm1sfQBP3o1ba6ssrXOgxKbi30tE/31K9B3m
bbx2RYcHGJ3+sZ8xXiYXEAZaegBsHotiBrWFQS8QNsYgnpf1u5nbex76+4atwbFfvQ67lzbx5pDo
MzRVGsVKHer3BTNKVg+UEUzeU57PRWrb2iD6k79gwwJtZXm/G5ouWSfIPs2Is5mtCuRFvb5gKQ2R
56MlWANUTHIVp7CQdAdt6Ml1KMQC5Hu62WNHeClA+X74jfuUZd2cVLbcDehw9ELY0Z+9A634V4Ka
cvd7QZ0DPMHch2PtI9rOuupjy0iL1itHLc69FOAervfWb5EAe6iaESaKxfX2kGEHU+BddPCtIAsH
R2YA9oZQVRocxLIVmLJAx3UfINV4y5/fWMGsj1Z/6pJxTrYMo1p47scgDU+NZYdx9H/5sr0NJprB
qW0ApVQNdmHJQA4Ko1oAP8uD64Ih7kOZpzwM4jDDMz54lFwAsSeFdkezLVeh4MUtFU6ikfE2GqZg
b30yXibMEJkBwCgA/I1zCg6NqhIEMB792tiIAFbLSY0pKZiGEeVeH1tK96BuVFxVA+Kp03RV6Dyg
WwwYWTMXENjHX0NVg6foFqBiefAahJ06Op6/+mX+MGNmw6Gc1MPApvZSOgz56EHkxL9/2NXhVRLd
78OQ7yuXs3RruweHxuo07Jtn0wD16AuynUHT7PJFZwmUzDfhADAHF4TBk0BmXaxb8ULkiDCeWD5U
Bk0Ne6a3WdwE5lI8YOpcDKcy88BTwACLGy6eGo65CU53H3TWv2DOsku73YfNx7T16N8xEKlZG4za
6O/E6n/puju9VcUZYyue6YagFaH0U3lDh5IALu3IqD7WTfmE8rHbrRtC+1vepT5DkK+fEPXXHDez
RxQqriPdUMgdpD24DS0owwwDWR2Q2UIjPONG2KY5NiES65j59MGhSaxZOVyMRKs75WBLCf/OsEgj
Kn9uFg4KsMejwRO5Z2FwqNqxj3FxXhTyO4nlrEpneXETw4gD+EYD8JFTfeO1JGqKE8XAinkoC0hW
fnFkyJyh1NA6IvlYXU2byg2Fa73OYEWA5rOyllgmqDBsUD73m/lGtqa8NJec4nV5svg1D9hp+pmH
8GCraS8n/I00c3b0cIQHCtHzGiAwGbkGqJx/AU23AlF63eopAUDTHAICnTQLp3M+y3C/bJhZNGj5
lajOXGuCY2bagiXWYJ/0TbDsrP0661vQDmmac1+70zZIpNKMksg1t3XiN3W+C2U9wbetoK/6xZyY
1kDl8YcjqiS534rmRfhmJ/KlPiJsvoQkO0lMgWF9/z63mOAEKQLbDAKkcjAGMhRCRS1FWZUDP4hE
iy3NJ1BqR9CJrVvKHUxXFgGMkJA1GIRjrq7hjLW1+HavixodRAinvke8bkWKd24YhAkf50NgEfgv
PH3ESdpdibC/ig6R17VLAaFtV7VCnNW+uh+J/ZJv7My8hiAubfu3skL90E/yqTQ17ouDQ7rPRlak
Ras+KkhfKcRLVJKavslgvcw9JKUMiRVLgPwaZBKgy341xVeeeQfmb2ciyhe/xfgfio45RZchozIw
CAggMbCSbks73rf3dfaAY/YC/hs7CkUQUu/nYH6xgUXzjBw2VPYSTe46IM2H6mIpsLHrFcUS+rUj
Ms78OtvpeTPVuhsJukhtgvyMoLxG4ByLf151lFW3vXwiHgQB+JuZ7b8idYDAYF+dRwedeNnd9uA0
7HuZzl7dPcI//sgxaglDbOyJE0ufO39F/bxhMgPVLfTUAcueFwZKST3DGW4w5o61nxQu36Nmw25i
IAxHqcOnMEPV6fByFw2OQhqUQv6GJPNszqYcpxR894SjHGkO621VIqS6lHi9EfBJiXlyt6eLgdkb
xK/K+j8RmRsviD3u8wYWDAblfaEdb/Yeh+I6Fu7XhNFtaQuppxZIkmW2Oq+zuFhHqxOGnaDMLKHo
4TuOc+jxM1NQCEhrcCqVP5XXIH7PSHASHDyLWIIq9jeEX3IM9YonS9QpcN0rcU14MuonpkzQkz+V
KNNJ1yEVyJGQzCEydKu7+d0zBglwWhw13WCO+tlZsuuyZU2ybIgA38JksfYQJKqwAdVmFy6i2YlV
XiDk+wnIMJk9LJj4AGnCu07ZYDCxA0VK3VZgIJb6kIesO0+TBSjyc/QxbtBiJ01Fzh7DXtdPQVF9
VDl9DDLfYqyYQm9j8I9TdmdzgteIoYNR22KMl6svrUHGu6M70WUIoWtcWxki1myEPHYeOAK83H6a
tl29GCRUlDxVAeZaleWMAUUrIg1IGcWGYooOTuLFIn0b2GaMb/j7uODBr1vWH/sGO7zFodsVOLln
eN14bsE74PPa4PjD9tNeFx9a+fJrYRg3N1ejvSxuGlKSSY69fqK4OYjiBNEg0BM01ou1g7K4YUqW
h5F5pj3M4DnDDSEUI74yrV77CfOSquzqc+hYKyZrvWqjo6CsuuONbxyNd6iaCiMAMsSEEJkAt6PO
NDTTgVfFevT76TrlMMWQ5prTvMWgCPV/yDuP5Ua2JNt+UZSFFlOEggYIEAmSkzCKZGit4+t7xe3q
tu5n9gZv/Ca3qqwyL0EgcI779r2XD/rfJMAiXE8APtZQxZjU1xJWo1MEApWrJD1EU8YpP1XuDGhv
Lw7Le5rHtzRar7A+UW09sPa9RqJfKOUZ+TyyzVwrt5EinzFyJjtJ1nBVRcNFN8vwdSo+mR9su6Bl
zlhqjZMZ46Od8uaSaGJtN1IouyhdbwS5572i96cBmWH9Uor7oBkzV1awnVdwMDZWhURgVYGwaVZu
gCbZ+vpt/Kd3MHAxuwSQkD7SYHT6dOFR0hnyy7WOB/v5zxwpb56FCBMi0GVHL4LjsBAMkQZGJJjY
3DmX6fm17Dc2+GGYjt0aDcwu88ZrRKShNs+PyEz8QBGFbSk9Mc1PUp1HTiiqEsVYeCpDumJB/q1N
MHz0qEBlML4Q/CgXJ9LTfZshUVs6HnRr/p3p6/ra4NEhmoKGqOq2Yoi2EpOXrtQWn9Uc/sIpwx8K
eoQw4C6rQRONwns4QI5LFERRxo28vti3REzs89wekhRTc2KmR6LRgd/rxmp0eYkWAhlNpj6ZgV7p
TXQbmqZhD3Bq4M1xrZWiyRhBr/Z6SYMbZ+2fyMibnaYp7zlEQl61PJckUTQijS0BvV43f1qlfBvI
nV8jOXQs87cpVe1IfsUZlaixSwFoQCHEzL0ihiYYLj5y9Cw3xlfkJTHiTNroT9RRfexcyBh1RDKp
Nd4FmqZSrE0bWU7cUzMoyNbZNpOqUxtLr0PCDDARysGR0C2bAMRVJMqPRVJ4KrrmhJc8I4Vb6E9N
SO0Adog3FUu9GzIDtVmPrGtldBAGQiABoHrqSyMVg2Mm+ONaC9dcFcs7ioVX8i3ZLuBbOeDy8tqA
6BLWAQhpHWpbynFR5l6hBDjnrUq3RXonoC/BJihJRIR4wzspElwlhadSdxUgnnomjFeinpdLu8+6
IrXzpak31pi9ztNqwcP2RwQR3SNKm1WKyk6yPP7IAn0lwCblqkS6L42Kus3bmsIkAL3YxQvDslTY
CzkjCHrOm271Eh538wmX9aZYHcpVwUm3QF9IRig5kird/ql2tHo8a+YS7ngAZ7cLDfWUijW0w2xx
qrlCxwyahm9Qp3ByFi/yqKeuUI57LR1S5D6Gy2Jk4bneC02OmKkEnloNAXeiODldXt8siLBY+IM4
+TFICzIf03+MZEKDSC6pblJGNUerYhomDsoRTp8DxtAn+MXcRpafY0FgWaNWaPotNv+KGU3BIwgu
aluJDL0iy2DGGT6IzHbmfqk1jHmYCaN+V2nc3LoMFPJPXjG0LGec7IE2HmQT0QVBQBvxuxVSYnP7
eFGYu1QEHlP7a9ejlgtS4hPLPBvELzccSvyAVfLgVwEPB31orIs/EA/3ASlMlIrhrZYDwQkVBajI
clbotTxMhibz1O6xJJWvTRXGCmQMBbBIOEsHNY+PdYYPvo6rrQXvwcwKp0+6Vxz2y2Y282Os1eQj
RuViClrha5K0Jduc2yqZf2eyPNnApF1IvlAm4U4W68Jf6o0kM3wApAYcq5rOi7KyRhKD6r2Ryn1W
1Igds7A4WUKoKVSlBaFepentm9PcWdKN+4AXVNEZMHTLT23QXUfQkodwhpY7DA7B5fapx5cpTjSf
kC/oOsEMmQeEoa0LnMBhCUkhlah5TaFLqa+WtSUt0p28gGMDa3KUM4J2/T8iKXKTDKotwUCazKjr
ZZedOvgZYzaKr+VFxMvLWQnQp14iAAr6eBCr5U87C4GnV0gTU7UIHjMOJyMhfAz4eJaYcVClcRNj
Epm54oZwn3rlYDS7fyxD/zZk/9uh+5+s5f82f/8f//P/T7u4yC1lShj6/u8Gq4/P9LOpPrtu/t8u
q//+q/9ptJLVf+kyYhtEIxlHE3btf3Oz5X9J+McxiWP+NgxF5Yf9Fzfb+hdmE7x7vAZVM0QFV/R/
2ayMf5l4+mRDlRURd5So/L/YrBRpdWz9L6egivdG5iXjwuTnKeb6//8PcrZowBkQUzGwFZpSYj61
4JJCp0HbxDCCkurFGO4VAzmddrKjcSKEE2Z0OAPoF7namzzYDV/3ZFa9qq2dQWbGiyLDBMSOl93A
FE2S/s5oJ8uAvbTCi/tiRUdlxYvCaq4MYDXio8FLw3+M/R/qTrzdx1Ad9qZfyu/0cJ5a/qw/ZiSS
Y63hpfhjyi/TQGGLoyKAk5tRS686ffHKjU946Vs3IOO1R10sEamPdfM1Cxz1WKc07buncFzpeq38
EuR+njxT606zvVQnikfYCtOuMDAXEwTXv1uBUxLO84uSPMTct4YnaDZ5+Ktnp1r6kqbXNH7vY5qs
5KIOgMfw15MSdkwaCbRlZy7ImLQxCN8GjHXp4oRodlYYP6S6P6fm9FDFguhSdTLu4J690JAOCjbl
YbxL4U0UCG9JzIL6z7b8afO7mu8N4ErMy83+spikVXOiXRmwJhun3NucyZRwtzqmHCkRtnBymrNr
9La+XHT4QBbaqA5IA7sBxTv0TqeIgQjSsTXzs4WJ1tWMYodHuYD8yX5DzNS5+KjGp55HzNJBMZK9
1BkpDtWpsLslxczS77UawmtpSxI96qicU/kV+RogWfA29IjIUwWRnWyutR2ybE8M10JoiLU3OG1+
EZWukdaupsMEG05WugDhk90FbEhfmi6zZq8lUzeNPDQVfnhCgiQfGHMxBtThNguLizIHKGj0TZLT
SPQ9vjdFvETBevwbnpr1ftTUPuzrba32jOnAUDPwFlFxxmA/dLPbM/ItodIsxGf7QXfwSjAamM8Z
jbQkHwkxqiKWY9LkGQi0tutJGFIq1Ayw4Psu5QjEWkUwge4FSgbjexYojs4QW+XnFdmyKaG3wqTY
mxSwZk/DHBh+uBi2QbtVRtOG4B3aw586x3fkqfGLPlWk4i+KEhziabElswC3OVanakWPpOY1HmHr
pFiMvChnlpZ0QbZbFkz6osGkJRgBk63hOwjeDc2sRMCzYpLsTF18m0tVfC6RUe/mmnDqBBpoqwid
SaSsBzwQ45xvA9ncw5hglB7q6i5qrb9TF20Lup4dsIQExFn6p1bL/FSPNz2Woj3pCHqphi9LZRxR
+760zAIlKbmLihUqXbTyTHb8fekC3JCi/NFaRfshJgkj5yGqN02L36DUEvUqWfWrVArjs1lfoRm1
10DNpD1KgMxX3CYUWBMHl3m4w0A5GnKhHs1Z++3NKPbo++Xjkpx538XmhfpW/kLs5XKMsZ+pveWb
IfaEFkKH3el671fLV28hWpGn115MAmn7ufySjDo5F9mlMSrhPJnWe4kBCwxOdpl48j3UmYkoozFu
64nMRVm2IBvRVTZkpEXIsLg+A27uIGwgVE9ozgHtj12Ca/SaVJlvSDwqOWxYrqmOohSJ/ejJhUHR
u/4D6AnaD47ILgcAmSRS6pl5TLaPRQWzkfXHLOi/xaLOMWIqpSPESbdtCqPwO0hcG1HObjTjEpHO
Xj5U1qp2avUR1k2PsbI6k9Egp4LThIpXORZBqIAJg3vS8/AeZabLY0GJ09e57MWigMJQ99phTqbH
UqjaSVbUe5403VGknvHwghGNF3oJyQby+Wzg8WyU9Jee6iST+yfDHF4yUD8v2PEeLdcew9yRaaqK
tyvpSycSmYdIESnB3py2XZOqnhgxsNUFY3DlPs/PQnNIpeqt7kTp0BBfwlEVMd/V0xXWtCpHKQa7
bsxCSJacQhBUbSVC6FS00tjXRtPvF9XvhrgHjhFq2yhorKsxUd9WQEw3QgeGSdPVwE3+uXZyU98G
rVUe1KBK7UFXi6dgSRYTKRIaIkykDe+O08vm8ioX77UkLTsoJ1GG2bL6FFuj9AeE78NgyZJtREb3
tiQqIyJU4MOgjpUrCGnA3L12IrLa65eZxG+Pz1CHBU1d3zXnqZOTU8KZnRUdT1ej30fOxg1czeCp
0BxqWvXDgEN5VWSqQfAIDCeU16is5a0yYW0CNaBuq3QatmUKKcWMgJMFlVf2sG9r7uJgLIDTh/3u
H2j3BG1DHTKiyeSwrXR91fT5tW2cAXvolzj0++luTCeJKzNY7uekjW5l/TSqmzxNJFlloE7vDQd7
QwMKdQHVC2czx0N7DBeIZfOfhPE2VHYXBWqjFj9JaxIxEjZRLG7kD3YSfAoKw7C+4+T7ENbMTUYq
HHTLNHRrfB+ayYDj56xLn3X2kacKdBB/aUTaUEKuLa5n5rNVjbD+EqOkZnwmmmeRm51KvnUafYsM
J61OdtqqrZvfIkh6Yky+mEZAVGLSys2+HA2v17CMgpFvkjy3W+memuKhzUtwjs2hBkq0ME5nVHrq
EuPc0TwvYnhUuYajylOwDZaMZsW4wSsIxFx6sAzgR6oRllLQ/+k+NiaKEclPSEpD7KRT50ZEadTS
6axX0c8gR08jSTAiS3BxYme0sN5FqFaMD/pf7BZqnN+FDB9BcDAmhm2BUXPqIAXrE3OCUH3BOsa1
fB0AWPSF+hEky0uHVCZ0ihudjdD0DAlTQHgze9HvmaUW+OQyNbNxJettcxjq6ThbCXHbsYCFktlD
s5qX0V5MfJMK9zEdXW+Yoz1QImUM+OTPQSq/Bm12si47Y5rbm9z6eUhsbQ43ohbvI+VDlp56FV71
T6l7aQr9ELQ/mXAIlOhLbcV9K8f5pjLfR2HymJTb4O/fkyk8NLwzo5W/t326tRbgZzJxLg0vZrAZ
dChIeWOjQF0RJ1TTHrWSkrO3h8i0c4GU7Mr0DKt9YKFRVxXjrlDfQRP0+4ziSqx2NWn7nrUQRfAu
SpkfJ/NzzNLXvi1vAqXBWoMVyif2JIxKPbqEeViA7LGII1ayH+JHu5gBd5ENDux3vFEb0Jk/47HV
XdRm1Dpi0QyVRooxiQE/pIHdwqaKobo1SXeUAVyGfXTJKXpbvdtVBLGk+iCE1iGn6gQi+NqaGD4r
8uHH11GNnAbjgjgIV11aXiZhNWG6vAWCcZDES95tS2JRZPgOZaW9BjNwmvmLqwMEo+h003sF2KRk
MIs1W+U2tCIcq825EVYKD8Ag1BueIbrUiFibUKXU96TjsNTrurUHUksbjulP/WsCW7OqjYGyuVyA
2mPhDOuTkuzF9j2zzBdiGNZ8m9QLMJtYOizwyCZB2ibFsi2P0dK6kdYSQfhmmBl7c/ToDOjacHFQ
53wh/+0Kabt+KYb4GVV37PaYNNpNmCuUcRdt5Hxytdml59delvCU54DGPWNysK4ZiD1AIAooeDsd
2aCbuDKmDTPBXScqXuhoRPS59HCtKx4lbpTxEG1m+hW8in8gCCV/UJzJiguw/1XX0HBL04fbOXsd
QNbLPCOu3u51CvCNfuQRYPmB8Ef+sWrvhZfUhz6wPBluZHq3HhM90rHgeZA28m7s7eY3UeRHhhlH
sKZdIBNrsKBNmEx4eqneSdU10QuYBMnJINSxafLU4f546XLV/s5Mw41McQcmGzAuWD62f4hrHcRl
q5Y7OIAEtKgHiEZCXdvlKfSN1U0qAZLobhBOHWPd8CJgcttihc86grKRb255P6QT+Qj6oukBZ4e1
JpqTNTYCZX5VfovPeR39llASmKYK+3g379rX6cFAm8GOScFfOfV7tgIYXVLp7+Fb+crXjflif8WK
cqVYwrBuz29pdENLb3KSYK/hiCcG7yqf4yWTPXHIe2cY5ouG/7yCN6kFrtruAbBwlklfcVBWzjrz
EwZH+RgbUiAOsQVMmHb/qh4lbiFIDxLhA9v6S53A/GeAErJsRNy7tT3+5NceZij3JVkG4RmELl5X
icwLgbv7OskzYRr5XbqfKps/1QBYcY2ZVIMjLSeGQwB46GmL3/nNlGiNGOhvIAQsC7exayEGI7Kn
29DW7ABCdCs769iTPC30YfzO1mLz3PPShsWl0rH+8lIAnvWLh988yfYNhUrGa/Jn0g2KF1SOUN6L
zBXzU0phER7ZtGRJaL2KO5JpCQ9Yl/IIN/a5mneNtA27U5JvheqgYAFU9v2uyffEnABSQDetuDbf
Sg/LQreTyfQZP4LmGH/LzmYSUYqg97ZIZRG8JT7e3KmXs4SHJTzVxleDSVScDnq/L0yn9kTG1LAY
NZYsPNr0EmavYntXmHDVD3rFhrorvFcfJXw789hrF4YxYXppa17CBCJjnNz+EiBfmaeHFvJNeIqJ
l2MpzNh45Klysgn4RfU7mQi+ejdhOrFASdYtW5S+g8wTfqvOkxk0ay6FdXTjJEJtbhmTb1aLeYwB
ngEszZedfoOpkZfjYLoPsbVb9dGMLkix0Ti1pGAqp9U4sHyt8gjGIL3mJzVwQubShassAKccmjLO
b67lIPV40paVruaFoFDko8a+ARpzqsJ026uu2vmkHOV2V5rbsX7loODxZmge8Jwxbug8hSRC+KUV
ALOZjfHYe1GLPk7qzGasbEj+fEcinJfD+JQr/pCnJWd8T/8wJmEYtY71AX85HBgw+Qw2eESK6sCn
C3vHkE7B4DflgSJTQ3UA/YSoytclDE7a5MLabHY8xHhqCAi8ZE8S8g07kJr1V4L/0j0X/VCYtubX
zNbD6FMTT/p0MMoDcqko7M0WQtSeUx2AUQIDAyIGzgA21WDPAxN55xcSI7exzgu82bxgV4Ffh9/0
rBIGZLV6WQzHrF4mDqMZR6Iv9/sm3RXlb6bsFXnPiJNcXLdc6s5Vp+f0y1vBZ8g9Wbs4CSbNUfSz
uDH4eLodWz2sbQX0NvJVnOb81hhnFVZ0yZjcr9PZFuFhMw+EusVzUvjS4lbND4ByDJhpt2tAlBdu
IoHZw9C9YR42GAd21kwAvqmNWOiwRV9S+LyMZtM+F/4LZWi5AWxrlsy67Gq4Y2bKrB/KQRWc7cgg
xqlSx0ItohqiuYBPdjHhvl6y7lIMJwgjdbE+AcH38LGoEM/pKO0JsjaYD82Z5AOiGZ4EJPelYArt
JCrdnGuN+0GAxY3m5UWJ0yQZdzGREa+nNI0u6Z1kmdwe+HvABVXcwdB8UIMdqC76U/hlrRYBuwGN
JuBiIBEZ+Rk3YolXx+FXZ1Aw+H0KT8ZhtJ3OfyrFSz4W/Zy+KdhyrX2NRZkqpbPDcUUf9tkxXWl7
Nh/zpHu8uyOPm0HVw3PgpK/dqO/gnqCQOXn9qtV/uuy+mo5y8ap3UC0JyOOXKrDRCTcjORALMUuH
GX5CAI+9NKc6PSLGTeJuDh6F7Lf9Pu73JmcwX5BsK/N4Mcg2nUY6zWZC4XLuOGTU+a72/swCsdbj
QhTSbVL6Tcvx4ag8AdfReYfURuSB4BRv1huLsjiI2WSTE9GbXH26VhkoNq8Wvbh/WSxXMyG97+tq
YzFyhXA0P8jP63qE8+4wRny7j0HKpgtnXoD/OQazz9xjVwdX4chOFnYdYKEGJ+zNhIw4mkRYZLKf
RS8RLUSEuEDSTmY8PPjxOz6ymcR3TIW3tdgFxXxAdcLO6ZhtVjbDzdBgiOVWqEUwclMPQ2b4Omib
+lvKHIt1BmsBxzuLUbk2OUnBfx0VQlU8ONq+z2/WZ7FOyAF9u8J0melr1/PA1ht3Bmqobwdsgck2
MpzEOncJHh53jbfA+gk/NTwlClLWvhK3/Gpl5KaqWxLFUF3h78hyngrYuR1Je+UjJKZ4F5qzetUK
pyKWN+Mk2kQad7vTfKbxjYwoLRTss1w5qm/NYlMvcWeqChHUt6L8FpF/m9vMP/kjBBd+WiZF1Cek
8JHRIL5u2h0PTxxsss/ovOROHvq8LSmhyM6XJYrPQ8pHvVzRzGb1RqWAcak/Cukd4wtOLMKbg+SX
zS4N9gl7vegh1hmZeVGtvWUA6Nh0mMK3HNQaYqDwlBV7IiEQekm9frLdB1sANeqgM6cBU5O+91Pt
xiqlEqCWmBzl1u27vQZtSggQXbZYYlQMOsrfBYk5JkF/GX4t6p1a+y4bx+z82fo0jV3LhJNZl9hs
W2a4oHeV4hB1x6nxEvFEHbLkLpJQimu/QeaFe/jguBgv3Mx5jQS7LS/Kn1L7zo2vudmOJmBhJtc5
/9LeD0JHWEVv0ED4OloiW9uWZSzm+sP0YA9YaWC9CrV6woF7Uhs2mdhYv1n1ZauXWcKJvZE9i8pE
drhiRewTsWtAhMG5j3pPTIXvCgkbtlGFXKsHYaJoY5MDD/V621L9RdTHDOrfKKn7S3U2XlZBfae/
KfvOOGSAT7PFXf3x/U0weODdnrAiMGlKI9OOr6FJ/UESkgWIFwpUeFkFp/WyAVZXVH8pSmLjO2Wo
zAvsaQsc3CeptUury9J6Y0TD4Bn6IVmweLpjcoyDT7RFuye0fIlBWRMltbmrde5kgdS1S0U/z15n
3dPkQfwhsuW3JH0iyVUwbxhScN9JJ+JIYQwBhlGeoxX7hqxFMR5VfZcYr+yGY7HBqYou0nQDKGuL
gHJ7wU9jMg/USPIxEdzwdemYZSw7thp4PGbUVSUtZLZiCQ+Kj4o/8L3guONLV515/IyRznLLnok5
ZJkh6R7LD5kGiBdSOzyHPHTGgydrz+wFi4Lb5Wv5ymMVkeXI2S61ia9YBvs3wqHDPj3CYuHg4J/I
LZQyfMnl1er8GMd9DSxLpC1iugqDhvSygQrulFyAhs2TNHE8UC6nR5yOeutLqVsmXJvfMH2rwVGp
436mM7dDfV3y+8xEZRavArPkRBdt6MM0tzOUaWETQ6tvgmlHGB8ycbzvl34bqjVkt85RV2YHKyFg
cyBAurqaeHon3lqekVn7y6U9JqOz8GClPdA9harMsC3tNTbxiIwXYew2QrZTkV1QSRRpa7dNawcV
OkEZnyoxdogqu7olvADYtHtmIUXxnEIv4pnDQLFZVGFT6K9tNeIpmjysS6ji0C2FswxdtOyhmbE0
qr7ONdy+nj7jVCD7xiTnIPFP0UvDyV4WHwrhuWL+zBR/Kf25+Gg5eWfWXiXkGQDJQ7ZcnVsfGnBc
a6o8s+R9RvCGV76BoYoohhWfX5AdMTSW5srOVhF9GU4zsBDq88Lprw5vndGBJVHBmUxbDSBBOUqn
KZt3A0PdRHsJMQknC0qTovtWo11NwI0qD4IxITxmxmbsx0O+HDMUn1F2GuL4lZDYFEQ9qjuj8foS
91hAfniTgTcyrnnE8jcJ/02PK16pP1VWL7TonfmA956gUEIdx2cHiHIMr634VOSPWP16FNlV1S7o
/eH83aqnqn8Nho8Bl09nIe1dp5YNI/WbqHxMhOgs67YAGG5Q74b5xnAbF7uib6fhmalEM5pQk0le
tmfm3WhUVKh9R7JlnqSdxqoRjBn9QDxSA1w13noJ7prJGgEJ6imjS+r9ji1yUe8RmsFdkXA6MxzZ
hhbbT9isR8a6gTuCEZY60ORM7HosqtNbHYjAfNKJY6akRmNbBdyxhNWCtfasGvYiRCCuW/YeAPuW
t3BQgw1JwqtE7VE4EjEAwSxeDAWArV77MhiaUMIVkbEsAzWPngq6vZBwXQUCzfic/hkX7Pmp5kd6
lu6FcIhdlKDjpPPohcfY7P/EZINCwDGndNJegll4GFpwx8AQkh8XTHpKbIM120d1tgC4o0y4GUeT
2N3m7A2ef6AqJ4TwbWDyGYTiyEIvWoi4fZaRgPUfA6doSls9lK7k0nxdwO3KfhaSw4Obx9VD41QK
gp2YVLu+VN8hmLGnQBo8TbF22dycq179boQQ7LrlWjqrszoEg3ih+8lMnZID0qaWHiRB+lN2HaV5
2R1EM3wlT53Y6o1CW63hpBLbapzWQBibRYvYf/6rt8YXEWjY3oo3zCsd3dhJdfe3CzSPh96TSfK6
BeTbEesrq9ZoNWWsY8l7JRK3GAqZkrg8BoMygGOAj1FOrGKVjkXzM3FmapjNVsxfumGm/lPnwldS
mYilaWDhHFF5MLsS3GgokV/XjQejpH0gsLiwYQAVZjcCpkfN5CVn4I7TmxiMyTbOkkMHIQWuEkUD
gwiYiwh+49SrzHpwYwjQAySNgarQIdh0WWITNaMWmjidM4Xtj1bJhBPk/aYzQQ+tEw27hDhLnO6Q
GjkpOAeeP1Nqne0wDCcLFJJpO1S8j5L8KqrRCzySJ6GAT1Y9cGAX7YHRyE0R+wNeq5QiuTbJnyR4
YqaqYRNbg0Inbacw+mF7c8NtJF2QCDPa1mTe6JZxTETjXIfcpxaHS+gHCrtwlGEXjSc8kdTs+R8t
4N0vDZ2nH4BSoZ9lq2fjEN9/Q3ibgls9r3Vud5UTywHcwHKSYbewKjPHHJhh7YOhze/HlBYZtEj0
36nRDp0yEeMcX9o6b1lUyalSDAcppE0ZGgw0zFF1ZrJIu8tyqWTCTZLit43xJVq4EBKZXqvHv1yU
ZNgJT9ppkH31RvBMOXWBFoQOL9GrQ+vV0NuTxCpih8WKOwOP76Yu90obejgGd5UFAYBldwnCYHjT
eldQ+18kzxM41VM/m+A4HKXrXuoIuqokXJcloLeU6fF5jLaY2hA+MmtrksgRW2ILyMwK+WIT/ueF
ud7dxJ47slUBfECC4ahgw2QOIR1k7q2v9jXgScvIT02k+elwaOYBC2vLiBfSp2Y9Yik41QnrpDQI
nigtCkFswJN5x/BReW0U3ZU6FIqcdm1AKEtYCdWxf6HyZooxHd8RiToi3QPdzlfLjKuknHkhSIHm
uCLx3qbkKx0/lmRgf9mRNS1W2DtzT2SRdZ+TTMnZMa9f0LUIQGLhXlJUDJ1wjOZWFCBxCz2TSnxY
twbjksML7EBAJxUxOTUevJ4rRa0/KyblLe+LFAtONcHj15juZNdRKd3Zooee/jErLK1uM5TCpAg/
b95LgTPHP0b43uApJ5BNsRt6QsUisgyXR9J6CsxssD5MJumoUkKA41tjfoDTxzlO4tw1o3uVvscA
68yc/c90kf2QH8Gg2cSySBiFxybmgOmyXUYCPewucjnBi4bOHLQQTTSv0CTqArRK8hU9A/MhlG0W
vzrSYDm6otLJl5sM36s8dVtVuZR8Aboq9+L5m/DxRnu0fXeGtOvF2kcB8YGIKNLvb1biIYwiP4gR
fhSw6BzDDOT4qmksUgA+R2iunY/V9Caa1kmCtDowfdWSY7IE+1RZ9vI0sJukZ8Bd0NV1h1jeq2Pw
KbHGgxEEpu1lBOnYONEc3lNRP7YC9nX2n+2iIH9W0pFxip+Y/T5MWGrWgxsZR2QkcPy9or2p1GKt
B+4eeaa5i5zA1VgzVZ99YixeWRguTSRCSwqrPAR4JFPvlsqCOzxDXdVEVix5Uz4dsCafh4BsqG5c
5TA4d51xEkdkELYGeCJ7NMag33FqXlW93YZp5FfEUtCR6SrTioSttI3XdYpoy3MxXeP6rEno1FaM
l73H+BCI52YxjpzRV5ndYrImHGrGH1pukg3vbsJi3ihAAhUgswwtWtn06okYlC8I5RbbdlYFvxht
nxa5UmmR73q07M0K48AkOUz87WGCmyNg7Teka4GvX2Yfn8E8OhS/2ugU1CFwHOFcYPnhFi63RtK+
yFN+tnLFT5eGzWRI2sxsGBTf5rjZipa0zo6PUV5d2O4sOEKF9jH0DstSrmxrJANd7Nqo2hkk+gua
Xtax2VFJ5DvFq1qc+5FwNHHNxfKGbvwSdR6yXuK9Dd0KTjW4hZ0ymujKPz2qrj7iz43PctTthEJ1
iGv8il2HaSV8BcPvUZVe6PE6OpGOMGCFToch6qHo0iHiKONnIkiRtGvN8xzPNr4fGHriVptaW5uM
e9LKz2as3vq+PWtjfYisT7WL3+CLnxJZPnYhefxm5IrsX3XNsGWjO8aR6rUDX9pleGNQRGnu68at
jZRtPAlepKQnVieAQ+crvBj3nOFkPQS3Bl1Wy0N7MSJHsaq3anjvBrhcaX0vhuVNlGMWMC/Q5Fld
lqXf/XTtZnaaTX8E2rikRkWa4/hjTvKTvPAEAfnkzZ1CqvSc5TRRdSN0zxgnHJgftcdY5y+NBGS7
1M2A/7bSC9/XlV586ltAEXwNtUj5ZpkykmPFMqb4S+zY4RO3XhjGL51s3YDCLtB2xgt72tcxMs3Q
CLhSwOgghzNCaXiehOzeLdYfFpbcNWRwCaFu7KtdLhm/IiRH/HNUVcVTWv0pK5oAY5b4UGNyuL3y
KrPTyqIKzhOWu5f9pUzYocVmuDLTD60anwYRaSDovw1oMJKeRQ4jHoN+gp+6ikLxOdem2xQ92B1x
Z7P7bWyMP1YTP1m56FWh8tO0rKlLyvItYt9VDXYEVwSb0nBYkdXCqNNcocvbMTN4sYI+ZSyHeh0i
GNzhAet0RmYuxlbTpPeoM9ctB5CBzGNTlrg7OgzHEJJDq7uYqreCh/IMY5fWT8iDvb6LGF9YbDSA
GdaV7Z8kmf5weYGhTDiHHlMtPKucOEGfPdheOjZns04fbSVtyVXylKrbpZG+iS5FYMLSUgUT2rX3
KrixbfOHAgkC6OCyXgQYqtA+rWwiX13eLSv6mtUTq7OuY1nvNSl9A5191gIDoIpfrx1bVxjb/2Dv
TJYjR9Ik/SotdUcKYDBsh7r4vtOda5AXCINkYDHsO/D0/YGZXZ1dPVLSKXOYw3QdXCKSFUGGO2Aw
+1X1U3/yj2rkYhv1Tz0WOy3AUlRd+oIJWgd8pkNDi6OjiNCJrJBqsM7gWBA+lIlxgaVBk1u77avh
EtbN10gOWCbaJrPLVdrRN2GyJeOHZfacDOZdU0IJ4fhfOe+mbK/mPFvwgNxakEWd+o5k5FmO4iD0
7jxS4hblrxEbORGxR59UfHOxS7OvCIT5Yk+FAXOGmaXWbd183nX4xzxoT1YOrJenTuOBAOg3OZPN
XmMBSvRjkOCtDjH8oacW0MhAUXLn4R8M1Vsak9gRv3ISfLnHFRV/tt2m1o49u4i6eMHIv46jZ4Wl
ThNsm7Fi1BgGuGWN5KfGwpJz7Ay3DU/BOmMjQYcKB8BFX9SbikI7nXFqiouhjlCo3OeSyRRljovR
pDRF4UZPDrOlLyirpdEQ4K9/JRTOtPo7PP9lxiZs9DE5AoRjV7T0QWIIWn3CeE7icPjDfwkqL5yc
Y6WHu17hMQqYIzfeeizzHZwAis7wIxD4Ml8ihWWBH84NXhMf4TgcsYBSvlkEdJx9FsB/e6blRZBv
G7Khnafv2hI1ELUJHCP9mMl2Ehtae67qzo/ZNfbVse3kHigYZzJ/VRXlpmZ63DrZh1XI9YQ5pqR8
h4j/BnMQFQUOGaJbi19ddU9DfqfBvqri/GBobw5TPSprNha8Oxjjm5b61GKQm3RsthjClqMYlo38
smdZmRSTb77lRf3g+Ew6Bn2HgQQCy7QNZb0FT7CZOCDq2bOsnaWGOFYK0FZ4zsOUoofKBdAZ3MVx
t6NaksdJc2Dbu/YvLWUZimVlvgN8xQcxV52Y9Z7HyGqy08+/bi7/n4HGH/8viOWz1/3P3vY/vO//
T2Hk3xZx/V/iO++jLoP6+jsLdP/5978Z//hDf/jKnd8cE9K352JBxdIpodP+4Sy3sI9L4XnYvfna
bDn/Dwq58ZtnGa7QTce0gOTOaM8/jOWW/psuPA6Ckq8bwvWMv2Ish/v5343lM7TTAeBkGQ4AvH82
lg9trlwI1ytdMR2PQ/NIF2+yS0vQC4EorBMlfUsAmdreEdCqFSOrUms+uOV4eNOZsTDTBlliJqu0
Bzsrhh3FV591pBt3fV64+K8CpjYlboqQwJnZW+lnMIU/RnuVuMYsgLJUxHpob0ZO2FFYFYR7NcYA
7DLP3y/SAU9L+ivaEnjehF4Md6scwdUV6XQ1AvbJg9snwL4ZrNGK1hz7ZLTv0iq7i9il7nHVI/9o
WoP3jLkKS/nJS8cenuRVhpmBhZ1upTJM34aERBvwreTo2Nl1lJN755itc52GbN32EWNkE9NDVVDm
WPnjWXWaeuZ4jdvPb7e5D3EnH/0PO4dm2uQc7+c5F0dBTnD4Nw+J020zv7i7MScqb3R3MdIYsxeH
3t0sNe9rAs9y1GGQmLJcTwmybcdj9dqZfs7zoYa3aQxXs8DZbObY8iRG9C2hRXPLuadj8ISTwY9+
9BXzUo+zLbxUd9OXNpBPR1/nDXZyT+/QnTXlrlThoCHxxD4nkK/ZZOLaF1qoHbUdZIVoNQSVhVlM
3vdRt6+y3j16I5MmOu1IOGXtoQQzcK2d6IHePJH58SMAqPixbTSeu6nL8j7H43OwWiqfhlPRMJ+p
gN6uzTHIOYhTMpRrycmyPOiFlkIdAA7WpQOHpJprqkaUgEsEgCrrt7YRFF96p56tfAheKIE4wXN5
TPSGtqEemKPpzGNZYO58CO9ZVDOBhayxbFL3x1C3OE/c/n3SveziOqO98QeZ7hLysmrgoVDxfnhE
dqaPxi38O7BuMfS4MNzB+TpQ8YVSWT3jxdq1hapXeimRGdy+PbQqXbOHsohbOsU2JTm2oOIHLVn3
7ybf87FkpvcxP+ua4OrPkIcfMkYUHYKfUwXk2l2eJ21gH5jk2rMTTDfLZzLkF1yegG3ze5VHmN1H
9Y7F9zqpNv8AOYn7KaPPdyBjuvLggS8MbdR3RTbShuwhWEoBASzFRu6yh9lMJiU9hhHXmOdo6mgc
ujYNtPOhVMZVT+HxWKsIM+A4GfU1c0PwH2A9M0evb34JXjWgxKTthQsqW1ZbZ9LzbclShf7v0GQX
gdOo89A6SMvcj0b5KwooShZckWuc7LR3d2G/cftxY0DA5a0+axK7GHcRe+n6MXTJnONpTrrmpQ5c
85KG4o5RFOSMvaBb/qcDCx51i/vBmahtTUpm12kWEYYGdU+k1NzRJopuRcBg65Qe6oClm9ueBQLH
acRszX/NJjoURiZJCz+13oOMFjwi19a5Y0gtB7L3kU1X9WwCzhlp06TlNUdHwxVb6mwMUqnHW6tD
HdBsVDHJzb/OQ+WcpNHg2WGthMqFZ9xm5lJYUG9MMkXk3OkQDlpn3JryPmkdd6dTJrR0JQK8nZls
V3HqZ3nZndwcFHnazdjgUaysSruGlERutDKtTl1eb23d3Msoio/oM5tJj/v9kMf1dcIOimQVsP/K
omathFwNJUbEzvOnx7TJvgon7Tkg4PEJDEzvBncrn+2tHNJuz+rhr5r2quU+Y5K2WdHn2C5Sd3CO
ndbGp8owKQJIKgfAYvJzRIAMhHDueUBdCM3fZxZskrZ+Dgftx1R6+k25sb5xBxQOCOWsWnFPd2Mn
/GUOFu9ODiDNFfxRvMJ+SOKXciMRUzVQeFZ8r3fJU5jo16oIio02SZoNptqc3y6T7sqBGVTdDAcr
QQOKibfWVl2va8eSp8Dp3lKcgK5gxuxvqE7LrtYY0g9hVe8s4yBcVE9WkQOyVGwvxw7cWhGHuzDx
cD4ENsfIwSH8g8QalHp3GPhbL6UHjpaE8LoRk4UoB9/QxQLSm3Rua0VJpLjML54xHXx99tNxta0L
awSd0Njbpk23AW/KscIbrHmVv6YumtIxyjv8FD9UWtMgi6WTXh+CGtcpEDu/fFNDIm+OhvZC/AGs
vuyAFqxCZT0kfviGfZ8uD7vYy6D3wW0aB1eXH6UxfVJNCqnIcxfWz7LmfABRZdpS+rUM0rogEzw+
jBJnnO3sxxHtv4UXmqSgLAYU4z4m2cJQmdYQ02NS5LVgbDjWWkMSnzS3XYkBoGk5Ode2IJjuxbl7
yGh/RIc6y0FkZ3NoPn1HhztfJsjXMWhgiLDJlnTMu2PnR7Y2jGsKFwEJBzkuPCx7GgQ64mzgQ0rq
jWjPmri8Mw+j2qDiAQyovgV88CR5PhG9ZFRn68On5lGVHGiYy4JEx7w5MmsxAK3lKsamIAB4zaUL
AzenuejRA/YsXoTJE+1HYklJ0o3w0VQK6rtNWAuF6FmoRalR1Kd9+m7G/lmY7TpxcLRb3sQojfPf
wiBeLBWeS6p6qU1vdxAxdlXSKRiY7WeZJPZ6iJznaVYEunBYlpp5LzLcmr5DkCzx+C+ExJ6EYe3q
gLNCjlt4zSk+Iv9kOSuubfgiyRBtZRh9lZFeXnwgtxlNSWYYMzqeEzU2bA1PgKWuQMdsLIKpcU9T
nqnUc60osIVcs6G8dIYasG1IYxozhkQPAN8aD7YI3KOfux9NJLCcTgX+s7RGS6dedsGs/RqTRTm6
0c+sGzmDVgAFyiATZzJWssA/7IvyIy7wI5qyau9qQV+3w/itNQhzOBBlLhF13iSfaTZpSfQN0XwE
DDkkpkmEuOVXL3OVNZWO1nJqNf+UjSH+roiS2jHHq69z+HPa4D0LGARO85LoT2gjSH0+mHQ8jYOr
v9O66/D4j+F1t+CYikCeq9x4px1tHVQcC0M36bbO0GwbN1V7OyN+T7ooKMDDkmQGPMBQzzM9oG5l
TUFjh8yvlcHaolHdgw4BCIN+w8yZD5RgOmjv2hnyzqC67CKNDVT2aVGwkUgBkq3Z/GVL4Q3lKuBS
WpqD1XL63bNukpIigtezfzRx50VVsi/cHH5TRozZh3S4zMJ+q2RIU3RtHg0RTAz3LYZLuTy2GjtC
v4VdqG0pAYXdnQEEtyy6xboxR/03/eeMJ/muxw4XdSo8RjrdgYGm1KZVxakHM9+mAFC1ZCY2QnKp
gCmus8lcdwV/t+XELgV3HiFzIzpO5PmDiiQ7tJkvsD/pPsPFN8ooO08WQQFJ+6wXFv1BNDTH6cVw
Sgz/o23YEelXDpTsYKjIZhPbVAA8IyI2J1Ml2Yke8uxUxEl5LE0LB0ogs3Ph6P55iLF6cM9HH8ls
LsQPW4mSELxc+SVVNFH/2eWavwuqIH/sPDk/vd8YPGQ3xUqZe4w4J4vqVYao+Us49fT4mUm340Y6
FQnyVd9X5S1ua9IpRjdtR+UKfPmEVSi8foRUgXxWQ4krCEQxT8XKKm2LvsaAjvcuDZ4aU8vvZS7X
LTfOzNa8qjQEZUEdBvZdl05C93G0agmdD8GITXgbaLPS3NqUMsc4IfvKhWD6A0EftBhJJZQlrpWj
YWXlxjYhkaZz+YrvjWtIicbSKHPCjwl4Zknt4rUGJQ1Q5RzNaxTrzs8cX5RNkDUzWd/ye5AI7ovl
5Y+TdLqLbHptGaXGA53g49EKgmsY5uREFLXvowYgtOq7TdK22sEIBSy3oQfB3eKCjJpMctUw7UTf
x15jasF6NF3sAmNlYqcdhy1l28gIrCAQ4JJ9P2F9zSzzmrjiY8A6uqMILlj1TdY+kqyRZ6oQXsbm
0hmFd0CDemm61j/WxRBA7YKlpnfjyLhMZ7P3jbchogjguHqt4PMknavTUYM8kEETWE7NnWdV8S7r
J9QPw9k17Kg19r1LrQTWATfY2baduSoVsRLSYKu27A5VN0o8r5kEnuo2q5auGPNsxN1LoDn2Jq87
gzrkHCtLDrCrIak5A6KZz/hrfYrym+/AEau/ommyDgPErsP3r/yYgT3rKty6MLefQCQxCqoybedb
xjpMxv6F8k9q4cP4UOv1C+Djmj49F8/0kN0HI4GQZG6U5xQKPzDNLDJjo3cai9w7pcI7OIP56Zhk
iOl0JXobzpA8nV1vP9JxpyjV27Z9j8mwHPpDSDj1YKbEqnqjMvHFxc7Roh5KuURnzEY166Luf0Tz
WyG87DQ4yn6o8vTqNjLeGWXQcIPxIrEgQDa17Ys2mBvqOusnCIQES7r6jM+oPkMXc1nHgqdOb+76
yWXYWHEksRn7svy7TsHMwsrntJx/lrApAb1ZMNL6vjxlaYTEESNjO9aRSoNyISJp37sZamSZZpth
wJJhxjXHF1yfpa7ehKSIZrKtQ4BauWknT2NWj8YuckXMF0Qjhvs53imO7Ml++ggO56Eh+mHVOK8k
l94rDA3wr0IuRefYh9p/K22XdKmrBUeziMy9SMMNiGm5C2xxdcaQVmO35C02OFh5jKtLNvi2hFSc
wQrfNhrI27QJ9k7TLyHoOi+9OxwNe5bFJv1Oq5P8rFh0z9hDYFs1nO08d5wpy1W3NnRUExON+QCQ
hTgT7vCK3cNtSD1obnOgcQoGiC+5U9yxW+IJxeakMqz82Cv3y55Cd6/xhFwWkvBmEbn91pDmRyyH
aBn1uPjyCHIPt1o/817VPmnoAWB35b4lOdNoVVSHpNbeu8weocKCfk7bcY5ITCxAI8nbwUr9RdZ7
OJOKTYZC0nQdZ/U0ItTXxNWy19igWEV5yLiDVzbkFdV6fOI59ijFB1NhLbP96OH7ZeA5vOpN9gwM
I/NDCGjwXGOL6lvIRyHJ18P3i5vm9trvcLoupshgH5VPcmuXYXBxk1IcghpX8lQb9Lg1Y7seKbjY
ey2WUo4j5tNYG+HK0W3nlmQe6nVLjNkpi25haZBPSGG6BxEE97aaOL61hX3wvOKXghWM0Y5jbWFp
+XWyNsKXT/qky02p0wxHzy09R2Pnbcgr1l2ZF5sOqXZDxnY6F2Or7V2QB9tUb8O9KmlSSFPtRdW9
8Rhl0G5SZ6Cv3nFwN1mNtjGNEGKJ8IxHaUgkHGXo2KNCwPdBre8Nl3kFzLfuPEFefizHce/XUfIq
lZltq9CzN46l+qWN7seZKc7ZquG80JKge4pNNExf1T/+d0L7P2tXsg1bsKnWv98vJsjBVz5PjP+Y
x86tl3//28NX9143OTiN/zKn/c8/+vug1jR/Y8wgcK4ZUurMZZ3/GNTyFQn5w4EAYglDUob2j0mt
nKkhlgsYZG6atG35JwSI5O9jSusKk6Gv4TrWX5rU/lOJmZDSBaZm2rzYjGrnMfKfASBQ10VKgTqt
slC2cQSGRnpb9c/xtWyr5VRCnyzi10Fd//RO/cGV+besTa95lDX13/8meCf/zB3549s6vB/fw2hj
bjD7E3eknulaY0eokrGJ2aKBrBrnGf6IJ+BBhhsThE9IJc4tErcEUhuNYwU4Ye76LPxVjFjyaSG3
Dv/6h/rn2rT/9kPxefz5h5rYQZSBk3Z8v2CZU0qC/HUuaXqs1xUuNZIXBFGnt64aTl4HEiPJo8vs
D8ufiMcNuEfVElesIiRUBA/oSGZ5YXFe4aEO2i83p+O2vhPDfZhrq8z7pTubf/3zw5P5P72rQmfm
ROExqsA/9b75STyqCU8UvUcjDE8ovDbwpg6I00zFqlMvxYBMbF9LTZInM/MJKtFl8hR8zoKtAlio
BDxUBCaKSt1NDjYq5ym/qCjb0VeY8RbqM8SVU2AWTRCmS9oRo6s0XnIOHCn8Maf+FWM48Wp6U8Sr
BRWNs07VPGejucMS708/oh4nEu3nenLVaXoxu0tRL9NdSVuiu+SwM9pXopiG8xZFx6z9jJsvV2JG
Z645ZzJ7MjlptAjwGvDtJcMRfkLxQroQZc117yJ57aOrz1YdL+Oyw1FM5DJUV388GSYA3eFGp0AH
FhkTfgyCg47kgn8f8GRIk/VoL6JXS3KSo5rIPibMQ6dhqeq9PV2JNGnzUQ6V3tv2+n1SbI3hDanc
tN9sA9ic+JDGmTJyLPDwcOqAcuBdbr3SjiyJU8oB+4b9MlZP3GohhvpMP7EbstS9YHfk9b+M4uAg
TOaOXNkBLHrqOxvnIQoxPHOYfAq8PXkPyzr6Q7j2y4NG/1DxKHwGSwxsmDBP1plNfKiAmQB+p4ja
6C+TAUblfaCeJh9eCImDmYYG8GIWJLoOFg4b6wQHAaasYTNW2xI2q8QtCC6xxuUPMIV3fLSWxfjh
20uZrcqEpxIhyFc/x3EKabV/cJl8Jt2Tl0GrpEnzqFNyPPJOkrdwuvvS+tLySy1OQXwPGI+oCXkf
gbnnuSiw3uI4ywKKWKm1yeGyIxuoS0eRxIYUG4CWMDkP5blj6LLWi1Mxfgp5M60d51fO/JuG+iH1
HBTv5vALu1ZY7HTKGaJ7CLJ6fJD5L406UrM46Bo5Qo1kxSlTD9iQdKYoUJcZyV5L8dVZ6TKIjxkV
2sl9OrzE7f30y7aoTfLgh9gvcJLN6cz/IxW/2no956/yq030Wzz0PTSkHaK2bR6F/ZA0R0u/+dlj
zsDD28eQj8cZhCYhoo1IzFnbPaUzKk3M0LQYeppGQKWYcWrfq8BfYnb9fymresL5l5IqWYevplZ/
flj//kf+eE5D3ZrbC3ka66bJY4nF9XdB1bR/s/ifruumjpjJ0/w/n9PebwKlla/YOiIoNc7/UFSl
/Rt2YmE6mL90WyJa/KXn9Dcq7M+PTHqlmTL9viHQpYet7b8+nYou0aNSccLka4uqre41C7N4UTC9
zQoaNjTMA24BMMuws1/NWOgHywQ0GDb2AJ4htR6YibzEJUZq5cqnqWy40MOzFccWXlJprCsXLbFC
f9ukefjIETHYmjwCpUUbmWqqYVnNnojUN6t92ZW7uFa4JYSFwBId3Q6+Zd+RrFCTt4raTl/SEsCA
cup9ODk5jW2RZpxM1u/G7J4hnD6UOWxPy30dbfXTxTy97LgzPc3dGGOEOEoq0YN9EHNswYVNjVAP
YQzOJ/MIgh0FDcAXmMBFn+R3g3CuvmGgKGFsHvGb7NoKQ6jWeha3tcXyJtrr0JEBDor2yzRJIqkR
k0vseRdCGhLjJu5bBHgwFgVdazXOtyY0p6sVRU/0HfLoh4FVD9ad44+3XIKWNUygl80pLJkbx6Gj
XatGade+nd1FIz2oJX7KvKNKL839nRyRLehtAKyR9mQ5ExezGFMGhzHKY5Ske8UjyKVNbqkJFWw4
4y20HrsmNQ1Y+GjYeFCkO0dlL+IUvU/21gsoSagNTAF3WEPIsnmAXtlFgrvujp3ouiMNKi6CDqJN
mEaHkq4h0ObZRUsdrITUCC87VRAkx5y8yg0TZ7gaYcpTJgKd9rPmSQ+rv6q2jVQ0eeRblbbR0ZDj
tQFpA8T8LdOt59qRD1llDyvR2wRrkxZ3ueEt0IMJwuVk9i1qPYCouz86q9knia7DxWG6pnFcYZRG
mjP/NZjVS9wZLJY1o9Smx+czw5izPPjU2vZmIUmroFoybL3Y8Tmt6SGXZ65NlPwa01HvkSTu0shf
MVGgxzBuNxbB0qggHVQZxHL8QrwY0jqYCe1YMmSQSsFXy0agzHYq9p4KH6kqkXfC1ic2S8+isRHi
CwNTls8xOeAXdkNoIKK0MyvqiueHcfPd/mRMdE47SZGQjUCnt407mtRRkYzHybCbZd6fLAPrcx13
w0KF42sLq6N/zMGcpo6FGcq789T4hTLG0bKek1hGgDM0cSmcCvpVxT50Wcn3CPsfPniYPgwU+PwT
/WCaIfAKoS6DXST7IFcVVoml1TKWKVKs/zVxNfDw9OqBJEmJacY9zB8kL5AJXvAmIkV7nTbtRvzi
ls47OGGlN4htjnYak6DRfxRT8hBNdAbVlAWWJiEd5jgCW9alSRJwy624synuWE14lM0ArbEKyesb
AoSNzDw8eHPVTVJSFpYafIBFYUNSouqmYLNQ1EWFydvOGTtFxeH7V1SGEFnL+8rbW9XaViCFM5Dm
fAwiRaEjP1N7T6Oe6GBVnPe+YEbkiVcNyRIDWoiu6p0Us5IlwQcKXQPwrpZ/jQbxPGn+Psd2vE+z
bq18vT34djQspCi7TaGVpB9JLo9FrC1Bzcvms2qid30kC9c2xZMia4uO+eip9qHnqLiQXvkwaDr8
idXUi/dMgjimAosLHOgPw/j9QAqKbkz2lWlp7uNAj3dmwx6KiNdIS/KisigIc5T7g7awOXryqwG4
s0fD2RjDAxDDjR+O+7Zt7/uyfJsi947umls4l716fnSixOLUB/EBP8RRsfsJ3OYEAwoIg689WG23
BSb8btFWipv/WbJ97Krwa2iCr4wrZsF1fgE7SNGSCHctlAzD8AhNWTEQGJOpvE8s16ETal1V+aOd
A1wIXTwUwgcipef1sNEL8ymkgw8XpwPhW+cTsxN2P0LWkHIDUp5JW6C/JUfT0u+mzIQu4dt/ehFB
ToePpX5SSJngjJHTJTBAPvE+AXGOpxVVpXibGdWUjvpZ4BhEh7xrOxcrc2ZrG9k4IBboVwFXEM09
gVn8pIMiOjExSdayp4oUIwAlJXYbnvvqV5bE4JmsxI/3ssGD7syzKtHCDs91Cre+XyydS9P+fi17
5zi4tyAW5o8KKAnkoVmCNW/fL7HdojYWlrujYsS8OR1BXd3qPpi6D4cg7NGVWempZvN3ohH9Kaae
9kiXzSowGF9XiBpeM8F67Rv2m4NRo13b4jLLcwf9oKLwcezM9MVN9a8gRG2XjR/jPwG2VYkCw8Oo
40sKVHrCEMm/iQt4bxS4nCO8sGtKNX6M3ri0uql5GytkMfCBwy5LSRQ5ffMTkhdQk8jER6jFDAaD
wKofCmovoSNy/X//toHMzaS7zy17PdKTeK291l7Vs99XKUycXOf5I+i0H5LMJx6eFlWfCfOx1Ydn
5AofIEg27hwn6ul9MbJrhoXyWpbJS6tILtax82pEUJHdoKWkZNA/sJ/YV8JCSJEGWRWNFjn01u5H
hSmYcPZAUnDAlYX/1iA4jiIV9jhJaG1yzhrP8TyGKDrofCa0qCbrXJZsybN4G+HrOTKM1c6en91h
Xnbue8yO/YEbueFya99Ki8kCGlV11HSnRAIpKUQrQYSJuB9PEUUd6zbU/KXjQLnuHVvfdoM/gCDr
qSbpCrTK4JIFU0HKDeqiX9KzE3XOBMU4awDDjZeKLJzIdfNmpwGubrA6JePohlV5rDFIw/hqIZSL
9tEjE3JMHa1ZYIJqHqNgalcl43dALQVVuvUENYE2YQYzZom+MPYEZ6q03UgnERcvh8kMR+7szi/f
v7ImG43ENrCLeQ0PelA0RSO+Wo+5JsXHM91fW02eYbBoxgE4eNtbs+BZC9PlICZGfCy1me2L2io/
gsoh/T04z6GLKcd1IBF4mQNIMEPsEeVn7Tja4fulnH9VVmlFnhr2icHs9VKbg3fxYo6DVsgpef5P
FABQ7Eex5Dat/a1livIhMW3YdbE8ViUxgsAa22MBYaXOGPEHcySguKeyWF6dhtkx2xnoHlGsbmH0
MSlHnQatPedNnW78UcfAJVdmEubbASM7lA9LXV0fYtj3Sy3FtWejeOw1xdDBRvNpyrAAg1Bycwu2
bfw9Tw7cU01hnaNJxD2/J27un1Q+sqPSvSW77ereYBww6rH75hQGqWMnOVqTUBTLpO7ORM1CAqJ9
uZEAp4I4X+eoYwy7481rO78fPh6BI+vDibaT9kHKQLvXEnLX/EYp7FO+Khk1NSCAGtQOs6iIAYCu
YyDgAfoyi3OvIufmhoFcuCPJCp5G9q00zWRTWxjQ4W0CAXEr7ZCxN8eH3R0sQuyr0hyhF+bsq4II
2khg+81xioZ73DgMnW1wjCG9k0X5xlUVHbpBrIwRA58mxMGwja9EkYSMJ1CUlSm3QTnE+7wkviW6
qNlInJABEuTKRgw4WHH36TSkxdlM0xDgpVe+T3JyMhBZLkR9FV+tmgD2lFCj1ceKCYVUfAJSu+Ko
i0/fvyvTvry1E5QpnamAyMwbdcYuumIvuN61F6oaaVxTFbVfmMweam+Er9nlNsPv197vLHKLzEiM
OrpzUM6PBkYAYBgzwixEu4zbPj9UcYCV/WKrwj0SRXKPVZ2TuyZxvTByqK4eyi3RVtzYRoAZCubt
ji3stmHBXMGZzDdZm30UUfMzZE6zoB6A9cGDIlf5WC77nyiozrarJu5K24apUwS4y4KAdBc5/Mrl
6MbOCpmMZx/agZshTUrjUHf85WyNq65KdzZxUvwcz5FW0PEZ+WqvmB4syhHXPd+iYIvcke0z0uJE
VNwkkbMLBPagovO2GbWS64QGACQhLtpFmg32Ma2xTJHNalHhYU4M3YrCh/LYC9LS7lQI+pYJjRuj
RYTPzpPXPOegN3ZKv9NpmezFx9hvMZXEayTpofLcU+EUf7x8/zaZiHGw+4q2XaeqTV7F92Yj3FuF
A5HKaXH0Yss91mpAeRyGYdEYSFx+3OFw2yjbDN9rmZYbi9VuUfHhQjVOmzlk09zZbt/cEVVtI5dO
hxgSQdouEp/Atj0jGjOrvBiA23jCwZSub0XWhdtY1y5GV+ngeFKXxCQYyjqB89Fi2K11AZjaqPCo
tTP7RHu1RlS5aizeixDwhtdg3xnMwOAYwRjLF95Jz4IO6ZuCGFS4A+R1LiHgLiK004Pf9vE2t5IH
ux8+g+aGcGYsYj1S22m0ayxypMxgEYleZIepC72FaZdMo2KHA9W+qWtxZxSjSbqeWAwtqUTYTLbU
k5lsTVAnPcna+z4THvDW5MX26DWKw/5DI9N6p+I+O9DCcOOOHjcdb3Y5g2tpKsnh7tvI1LELhL71
rr7jVvtBz/qVEfr6Yz1ED52hIJ04o9oZA/7lUntuXPhPehvfN045YjcMqT5T7AGnfO8PtAlwQYQ/
MnKpTmVIDtVGe6o7hyALpKgURqqi5HSj4cu5eBWBliEO/F3MZjXGFPHLC5ptoYX6PcGsZJF1w3Se
uHPPQ1u+gs5IL5SkaAvNAAzbTKSSJjO4eKNOb1ylnv0xPXrlRAW98nRQl5b7UlZga6WIPmtRfNQq
sB8Tepy3WmM0e6KaF0zz2ZXdaIBkq1unji6FR6Gxy7clfu7J10FZZQDJIdppTedhA2GfxZhvnOVW
X8Z3xfwS78rJI7LrlR+QdLM9/wahEWwHOLudkn7X9+OlceqRpMhwwx0wL2rNrzTqSsylHBcSF9qD
kTUGvKN4emlU+dxU7lMfmP26YM0gFZRmZ9cBxYebYp4t8lvloET2tEcNdJ2u6qmlNc31e7BkacTR
VpQws/Ppwys0VnAn2rq+I3dgMDxoFK1k3jsigI/KwpsyWp9VZws6gIDvDFZ9LuzG3PI5sT4gfh0g
dyKpBnFIAxB3uVWCTxhdSjt6M9qrSoHOS8E31BA0UxGtJkgZa024wznQ54DL26iTydQ7b0aWeslN
5eVPU8Bnrym1OA0WcCDbIao2JOpmpvLaSA18pxPad+0utOiC9PuuA99SxFtX4whq9aZ9nTDXO1DE
ypF/QdWgp8PT3Aq7d/cMZNYBZVYrL5bYsnOM7ZR0EReMS6AnVFvugr7F4EJISy/rX3Wfeo9z7Ije
CLniPIN9YuRNEnoFSj626DBF0dVEgENQm/vnpnitkmA6RxPIGbPBX2NHjnwOG3nsUj/b5V387+yd
15LkxrZkvwjHIAIRAbOxeUitS3ZVdb3AWhW01vj6WejmnUs2zciZ9/vANB6SfSorBRDbt/vyemUR
VYKYgDurbYr3rNXsGdwKSGjNrwZjKx7oelLiu1N74mC78hDo9L1Tzi4djc8iRZ12oUf5Ha5dU661
D5eF+w7HmwIE3ohtrHK6R2LQ4a333E+2rL7ERVSe84pqO+6j1DCaUJycpd1vjNzv2u8/Dx0/skmd
h0xyLhzzcx3Uq/9RlP+f1sC2/BdJmU1n+6X/8mdJ+Y8/84em7P5nEYw9ZRHTwa1toxz/oSnb/0EQ
sTxPSMI2f03pmMjNYql5MLUjPLoj/ltT1oR+wOqSp9HmLyX6f/+vX+vpP5auv9o7WFf/8b//vIS1
ftv9ImZT++BYLr+ltjxnUbz/vO907KKmFSaXmwi4Xh/AkG36GW3ZpwVnkOrbNBF1TvQ3o29AxXHN
bI39MCTDv+wtrd/Wlj+fBzI54BfFK245v2WFuEQo2kIduclD9W0cIE8rorPTe1S7MHG/8xXgUj7R
Wt3StLQexsd/3ptavy2jf/1827R4sSnjsMVvy+jRxmZpJZrW4+n7nPrTfvQoW4vz4FDCcZ6MkJ00
OeCWfT0ebnX95x/PZ+Cvuj7vAu+1cJkmXXI4v+n6zpiHbclhkRCr8Z4XlMqlBRvDMczjE1rYOwXD
Rwo51v/8U61lF1ykRGHyJU6mfv3SEmMC77tis0BM7M9vvoKBPQY2v3QloVqDHV4co+zHnPYrwBK1
nSvrWVukybnVpc2dQtFYezFTxiRxMjJqoFkSG0B0nJ//+anZy+v921PzTFdibbBsk6KT314R/Epl
2alRbhzH/MxkeB7TeRfgauYk7YEx7CuU7gbQmxc9WKGDlYc9GlRKAI5iUV/68M5Xz6aTUsqLM2tS
MOoUvj3QVCnDZAguCM1xOPzz016e1d+etadZ9uCosNn8/PUFbaN+NnN/lpvZNoB10q+5Ikfx5C4d
erUz9HuPLNc//0jLdJe36S8/VQmEZLpgsG5IPkO/fXc4ZKTpTHvqxvPi+Vx39lswVvPByHJ1pSsA
9xJpht7L6lXFQWA5JQbrnEqGcERqY/t4SG08oT1WfU57rrFWOUXwRa7BhQnK5BOSzjdwNLk1UUwl
XHnr5qrbpIHXPQXx2JMYo1V8LtvzlGDwLf1DP+G7MsMIUmbQgJZNw2Nf2zvUOzTn7COZk/GBNjMa
49BbxBlL6hVV6tB2fniMliw2wQ8UWGFPSDoD8T2IcnyAH8oKLqAXc6JmKDXwmA027/ImChzj3PjA
mJQwNUWUWb/SffFdLAL2VHGa1CmskeXBj0CupowSuMGimHAu1IVejjPNhPa4KxWe9InFhParR+0W
D4DCAb44IO/c2QRiCkynTfCjxcZ72GXBbTIHzqkD2JqmUY82e+n9Qu+npeVhAt9lpfi3E+hcdhYP
V5Pq4kPA+7BhbaDp3jibLmgqdIjyGBvDp9Sv7P24BPwHB9wUVev6mtupd01xkDCOgh0pvZiJp50P
KkD4d/3Y3s/ZrOlUzD7T742FkMjkNiMps0kLDw6P7dOH4GsEb9AZZ20S5dLRndAwcuF8dNeI36Qe
iTa5dSFvWVEchEJdtVsSk7ij5n2S1k/anqJLFh9ShQo1ekl1VsLYYIROjkpRg67IE0xu1Wx/nv7t
qRO3n3/nZEmyhbd5NZOcxi+nn76a1r7p4YXVzoiKD8SUdVi3jtTCyyTpgKEfecjuP/DQyXMUQncO
aVZpxyzZMtYAVaGkEtsg/mN3mtja9XzqqKv57jK07PA8Gg+5rY6zVVLwSTlK26vgjmQd8FYKw/Mp
a0556UyACz0bg0xc7RWu5ps3gtgnVd/Ha2OsccBONrYmqizc2bp6CIQnsa7HnAbrDESMYzhqkWL0
tbTt+zqamJujnJJMOfkbP6L6wMur+1RRUWSW8UDrSEA5W4kFoiHLrh3KQtysHT6bBExw4wTsomkR
jzwcpiBicE9Leia37hhQ2m6F/YWjJbWVy4Mlx5feFtO+IYEG3ho4bDCCip3GMNh7JUfX9LsvcCRG
s/0aePpoTaN4HZiFTk1mGbAabefVlj+bfO/7iQlwLDRqlImekHoEj2zvCzu4FFp/exe4bnOi+nTb
WJkGM1ccdEBBb+87n9Ml8dH57ZFdtH3UVdlenabYe3b15ibdnjCEufVNenQKeBggHho/POkw44qI
NH0JRtKT2sdyHTXE0Vt2fPRnt09NCVzMKYA+imJsn5xYPNMJb55y1jB8K9thH3iKbabmoWWcxoJT
eAAE4BR6k/fkJTGNOP6wLXoASRn5H3jHfIT6W1o3FeOPW++tthxulp1XQLg7Ex5mARp0rAF/0uiX
l6xVHFRjqql7hR96opKYj+bKNXGsGCjeq46t/N72WcuIoj+FAwI/2aFP5s9FtsU+uS6G5O7nwzDY
3a6Ou30gxAthIKoADWsDCGurona6+/lQhwUbObaw21qwmkiT3l2zoAFbCyx0HbnQ5TzQGpkr78Hj
y+1sGlibC/DFJhEL2On+cGqcmcthOHyR6CqbvnDx5YCtbuXw0ley2+Xto2c507pkauWy6APfZdDD
QbCqRZ8/q0zteT8gcrXpfCoI7R6WenLsSB6k8rorbvAFA4K+fVgWn7qOuhigahmp29zbhlSTr/tp
zk8dPvuTDeJm38BjW0kyhpsSICO3rfokSi/dOQXhRjnUkKoUEM/Kh1U55/iZ2k4TwEiztXan/uT3
QbAlwTUT95gsKiIIDYctuut66nm3jdYbDwbBb46HPVpo4eyVk+SPRTZ/CaLevNEqc4eAREHGLH8M
wzifMp+S2Ty0rYVjRJxm/irarCJIMzQ7w+NHFjkO+HEqPgUGOD3GTn2FwKY2XsRQ3NTXXCTlhtby
aoEa2qck2BtT6rwTkWBB3nI0VcyvMefTxAfUNxXFFwLO8rl1wuqRow1450rc7KjU69EllNln4hjL
GBrSPEzHwC+JRHjFKx4Lgatrqo6Nkrem7gCvFiGH8CJATnPn+7imkLTyzF2z1D7NBqv8IfCCHdU6
ksRphouLCMuW3OuLHcvXSnXWM4tImDa5yZJ4saRpVYPmCQ4Ruj0g4xHxx0v16ritujx7sSegW4E5
/qixnqI5RJc4GCfM9gEIQT3jcMLrKJYHqts5ESx/l00EEF0YHLPBoVMEY/gSo35MhWMe8RlAK10e
ShIFvx6Y2cc1OAuDJpqGPDn36Pk9LkHmG2K8a5pmv9RbsSQz18zIMcv38IURKqVguyRYCUaL5Wl3
Q5qH9GUNtE5Vbn2SIrsF0iJDl/iPUoJ7Vi42ADWGSHFBGVerBtnpILLxqRtTg94YsI/1YD5VhoIG
rLroGk5Uh7kqBdAxQnpxemNPa4PYDgm0blnkDYxRrjQqDqIruhNoknl5xYkIDDV92WYOrE5X+y5y
hk2MGnK1Jkn+3bOzy5z+MEIbKghX5lVhhsDfZlB45uJkdJScd6OpPubI24eNrD+jP3/u5nYt/M48
iC60ebkse2/MmXvH+e9lyqc3MXUgkN2qYNtO/PbamTYdd+2+qcrpaqfE38CBsS4kZnLWRv0qpfFq
Th211oU44myQ68xGzWxU+pWQjnfn111A4MXxgYTMYJAnmW9lz1moYZVOIocHgvJ83LEV4QaQxl3E
x3ijJr/aMjhZJBHpdws8Qo4E+chTR8FdGdYgf8RcX6T2xSZtIth9bupczKToqA6y+pMH/4DS7IJd
YTY+kHGBg4jH/QRTTcO/tz4X4/DZiUp1ywf3yUQKv0p3zB4jR3zivt5GIXHuxkKknKNZH7JysG7o
3ZShEfL2ulOvYWJz1QIGRJDSpoEkldhaZ21kNzvJH2KNaENNzwPgSJM7EZktg0p2oDszVx7VNE+t
sEYo0A6JRCdonn499M269iaivMnw6CZptbWA5OI+5NbQciq5d0GGBmyI2bbuVMJ/3ajx0eRMchfz
Pd7MNQWhXhEQLHLmz3WAtpnbJxioYPai7FPUquCc1016kWhi9MXTD+14e7lg2LbNaJaUyzVqy4qn
X9d+futtBsXCIGuV1BQBBX5a7EVPhDQr+ms7zPKhjYfDOFjADL3AQkV85fKKHPh/L9tjDFk/mX9M
ZRM9DGbfHwcr33E1NiimmHFAhBO3ZEsG12B4J7EvToFLXS+2FXPFqaI/ZOKOUSy9ZLoFn0+wcNuN
nXsperJPwLPAR48GceCB14P8B/5e5LM1fT3+IR8pZhUx5KwulNGpoJ/v6kFxMEJ317quDSgzQMLW
Yh/nNZFQKWEtWbX7lLv3eIL0s0mz+rMGSeQV/S332/wUsexc6TRTV3wg1ziQG6CzoOrQnqMwqq4z
jhxu3sywrDqpXoiuPXg6UpKAUDMqv+MaGEYcvDhdsrXSVjwRJf8Sh95M2Fr/SJzsh5WkER7W8NTM
ut+W1VQfwqofeYv4JS3ZH+hOf7ZDl+i3U7xV9YA/FFhWODm34a2jKHvCpxNQeBC3szqFNbAg7mFn
ZHACHE0Lk5CUuYldhRNad2QjQr63G/WeMy4GhCIh32tOiLt9vy3G9NyO07s7QSwWIc6Z0ry2Xs5F
LSA2LghWzfHU3jGs0M9T4QV2dL+bsg77Bpa/wVu4j+2pVVzF6SYzCPfE2E8cVnxDK/luhsGGXddH
NzlHuDE5E/jwmhOgI3TefNQDYTRV+asp9Y21WwGrqJietJ98N8LQR8XmCQvJypvgK60ZVJuv8saK
N1jJFC99w5+EBDFNxUlVM30Yprv3hSvOQx9+ApBFst/bmdim987y7jicYkQTyTtVDxzF+0XDnm/t
iGuLGy5lY54+pbzcu3bwMbKn9Ws7mwCuvEenn2lXRGijs8VqIH0XZKD5gdaoyNBXc0HlgtvfZ0Ls
jW4eTujzBBI9dZQQyY5tURwhPiuwTsFH2mG6ywMTnKDaBwWGJBkTVBu6hdPtzyd+52g75slwUrOP
21yxBogkZqhIeZ8azF3MLDXhhlq8zcm5xIb3+gWEMz7nwEqvktDhhX/HOdJ29qWYw0fEonuvnpuj
CKsMvCLz+RyTlQiRIY4DWwV/0ueCmPt9UlnHIPL9S+naxy4dkxsbzH0d9e2V7vCTO1bdQdt3aT83
W+G404W2vIsqxviub6LvUmJUTsleMvpVjJYD/c5EK4+OGelHZsmUoGERbzUSxzH22UrOgaSXCqeU
RbUqlcZus44qSh2M0unO5sR3PzXxCkzG0B1gKD7YBRx+F+voOuPUkmqdrkJllVS8Prd5WdKopt9t
XE4rE9wGflFc5ZbLGEx55bqf1RMn+fu4oh4jnUC7D7gkJsNJj1U3XHunBJVp4i/wmVy3aJ3F2o2L
L92C9OtClhlE01EzzOYT4g9OOUqU9jZtV2u2Y1QzC5Ma7MkITmYLV652TIAlScvx50dkeNnVG98i
8AbricUrB0GozAJE6CpXw6PvsYmA8FiflCFZzLCWpRyPfDqwW9yn9UOG5+nChc+dKDXyugkRf+KD
PcfYtypr7LdtC/GvYTmxhgTA7UhO72ap00swPE12rK72dG8L49tYwcWHOUJPoFPFWz+1y5tfsm8o
k2w+JcA2+/YpsCAO1wGWmIFS1VgZGycoPjgnAb3rcNxC+mzsltURfy5E77uLErSWyrvXszPsONaM
B54Nl4zkI3PFR+PRWwXgoN7JXm0mK7O32QzTWWQT3LP8Ihy+X8UCqIlxGNQOF9XcmTOsb/KHaXX2
lpJIBVr91ol62s/LWzu5VB2llNq1SYaLNBDOMZj0szU2bN0NRnDsEVc3pU2BxS32gJIiMd1Wy4WO
/jAXypOmHpcq1ZKpqJwhZwbJqVt6JQWn4Cr28EdVSXr5qbH9j59+ep5KYmxfvmdRzrTdkshs/7zJ
cJSQKPX/1IBdFnU0h3P41wrsP/7gHysQ9R8b57GnKeeVLC/+tAIR/7GVZM8hEL/ZhCze+f9qwNb/
sVz2APjLkIEd4Af/vQKRi+Oe4DuuXW9Zjoj/L1v936R/5bqKDQiWf3hp3MX/KtqWjcwn2rY9Pvfl
UzAbJ4lxLcFVmJf6OSYKZnSAmYE7j6F4+NOLdf9Lo/3L+oVf4jfpVrooustyCN6aaS3rmT9l4MJk
yjIv73yQuuqZHd/GBd7aGndppw6D09+rxBhYqge4hTEWN8FZVtlFJi2xmPntX57L38Rr7bCAwXIl
WWARkv0tOVbhyI+CmG2AXQWf5iGFpwhWuZHHROzqYDzUrbufg+TiyOi7CedCemgFVvnmBGJfBO+i
oYwmhMD8z09L/u0l0o5FKtH23OWJme5vL5EZKB/EWkS+p4OtIbKLRVIbI9P3gVQy0LeX8WIO1btd
21djwOHq4kgdMgtna2mta7MHT7a2LWp+Zpi1m8rm7Bu1EYO6RQdnNO/ySq5qgJVzgyJu50SyZmbm
kaMItjZjpMOKvuWa1MFcZw4OPrXj3OFSsAauzTuNNaNkQpUQW52HNoy+c1U6LSpO/h5qtDxPGJ9j
50m7fbC10V7Xsigw+uKdrGvqxr2zbClnzib+TUrYuBSIOMrnAJeVlNPMyVdbBy9a8XM7QGEhB4l/
fnn/vmjh5eVMtXxhlWID99vLKwBxpqr19MZLaNQiN+jTgWHheqM1foHX7fvK3qaDe1C1ixxG5ZOr
johQoALISKEyg+DkROD0O58887J5HhtYCVMdntODp+t/WRTyPf/9K8MT5skKoq+uox312xOecrO3
wpy2GZyXX5uRZ9tHxalqm5sKwZWHi9hXTHxMiBOsKqjPjBoQeGBZ46HOV32b39sBN/zKS9TK4WsG
c60jnxhStBgpQz34Ecqk6ZE+acqFLbPWUfqhA2ThUeOBcEgO5B9OuQx4LHm8qe1XhvK3Ed7mcD7P
TDKrPMOsVZCVE0jCLY1TIL/KLfHPeWfF4RNZIeR9eaOMhF49+Mde5z47Gf1tc0NNFOnvJvrA3Nav
c8ysQUjEu82vo/CNxUqVbWoJDlQ/g5mGxRycrZiWpFbayOd8dJGVKbWbxNnJ5NkIswdvFgcREJid
QnKWyTBSgpDkn9XwQp7SW2GJfPdMkrUQ+diNGji5sVKGSiE84z90HyJFzaYZ1E954D+zU8J2BrhY
ekQPW5AbqPKhhSVeZO6DoEenWjpx+uJSje2Lcr8FStzjUgxgkHYsTnqmv1WEgThyfEo0+NuKSt+l
tlbydkUe3zWBHrcaBfisWe+QLuhDulr9gJ0mpD9Uxd9HTQE1bIxt7IX7CYPhXEePnPYncQBL8Ib4
to9jUoylwCxJZIZXhDoqCic8dlcMqvfwTrje/wgGg8GDQoQRfW5yHyaai3O1F3EF7dv4Vtd0CYQt
+l9wtiemG2ZgIMb2g+tYACcMnz5JeQMZ8cAyZ5/41DuBGhh8YJeOHTFv0ZEWJ8mxiKYd3b1vY9CE
LJGTrylHIl3HH3FeDhxk79J2fIeC7p8Kab8CwLjPSA86GcSwjOrSNs3fhxSna9Bfq8k/BYyJbe7u
lw8QHAq6g+EAeEBtjYaO7QTGdaP957g4gJOgAB521ypPGujshYAGFTGBhGPLbsrM5V4F+XZoEtZM
tUbx6MtT7p0pTDE/hWO5n7ltwxpKi0OKH3Mf9x85zmvIQE1wQaVeaZMGNHNQ+LPxJN58BqHHdCkZ
d8TSMGiy65z6mtZAkIj39Uy9nyiaZROzOAsFoSjwcp/DLYPxkxVJfQkd98MqWmc926jhvSF5GNx7
h61HmRjtyaytE6mXfFPE8y237HYNlP1aNNmL7xZAVeZsOJsJJl4iL/GmKqvoqxDfk8x5qOf8az7D
88TQ2rCfAHsbdc4jWmCws80p31GVS5yImfDgj5nA14/jtIuqABHQYPnt8Y0w5xBvJZefTaWodzQQ
trswZJqBkx1JFHQ3wQjlVNrZm1Oc7LyS4ZIrDknwjD2ko3k3LIPamEznMD6XBzCdXF1G77NV4MS2
Yt94lg2I/NEiKmMC/dmaSTRezW/g2l5wiQUHWQ5f9OTMG7z//3In+Jm3/8saGfOFbeFUoddAm65e
zkl/OotkYV/7LF6BeJKITaF3Ot1NYxXTGTFfgj/1cG2KZazBYN6H1A3BtEg861+ORD9pA397GkiF
y+3I5qb02zHElT5KnU9CvdfFuzW6Bxrfb5prGOGWnZwtaE90HMEU691bOfBX4h7wI99PliSDJY/p
HL3Gz/LInuRgJmC3ij44g8DdNFGH85hiYHJnhAmMkx/O9zRfdpy5knlcsXrappG+IWZsA6zOQ+3c
5v4JgiPbInobKK8SuXvUcN7Krtv8830Y887f1vga/6Yy2aB7Uirv9xtbmE/NrCJBbQUBJY6Lxbch
9fZllKZfojC4NKrZugjf20k57tE17xP0p5WRhfMeHMCtigm/Je1CycZYdjDKhjBbEFNnyJeJ9wp4
d9BwtsXtfexH6Z+BUWRgyhLjUl9CAfyZBSw9Q7Cwd05GiGzMTVZ/YXNGiKGhBTrYyq0ZyFmmg8Mk
WmUUMF4KbNzrMB/tnWRhvond/gWDhXuwaROukXw7Y6kPyefo6LrBj7n02yt4bXcD8Ib5mA1b27nd
ZcSHxCz3Xss8eie1TVsKdvUppQ/QtuxPcHvi/dBa2W62029dWh5zn6QrGtnGwCgtIYxt7IcmU7iD
e27HoYUBFQnhWkQjlKS62pCaVZuMe/MWrtpwkl703Z94QzExw5FT5v2UtpeBYZ97c3Q3zTDQcfB/
hUAJcYDk5+yn1Imyo0UWJ61XxF/dXjXEpbznfuxfol7b2yBtKG3RVr0hkAfWQIywQ4Elhsz6xySj
8NqClNan9TkWHdtD/aIbv7qFhlFumgm0RAYmfK64lVp+CNjOz3Ze6gfXNshfie5sUHzNlZP4n1M3
M45dcm2b7g1sYbKOusyFdGUE/L+3iupnVnCtm7/0nVlfdWZccfrw8jj4G4MCBABAd9h5yxGUzNZI
yj8Iv/p9d+XA8wSLBhXlXrbcwZyEmzWUo+eJoRsi6FfbLN7In34Eo75m1WcQbhdyUEc6mdKUz2yq
bhw0HiMWx17AP3ZpjyQw+UYHtsuV2/J3aT69aB1+VTjOLQOB2eM/kVTQA0pax7Fu+HjBjZKKxi6M
xsm2ow4L6QBne0IFjByBo6ZUnUUhiWYnyJ8qOozJVtwTm2EjlBrPDDZcqhz6qiN3XygNJHmtJFTi
5ZC+UFNTJ4cgpON1WlbPM4u7taSCo8X4tPFsjJjcmbiuFC/LvXY5604591tCgH1DOSu+zhBvKj2g
gXjU5WtFZ9ZKJpzel6kEI/3JXyig+mj6xVkadPtVAacZI7tjN5qs4dP1ZMiGdJX0/TUczBc3sfKL
wfsZ0/Xdy9hfPtH60vb+PsjaDUe8rVkXHVZbePRzENK30zMN1Nmbqg3/iQiPgjJRTrfOLF16UXER
z6kDfK4ym3NrLxVKE33pPtagQ+G5P8IF+OuD3WXFVYOQnDuXBpG7wdMst6DCrsw48HAA8V9FXeMd
s7lOT6Z+Au32OHu5vhtZDpvNYAOlYEXpq4kO3XwYd00ofUzfE94sbe7ab8KdXRBa3nW2sCNDsz/4
VnjFnNsfAqd+gv74JVOao7IhzG0A0J9Vv01mZObgktr5mlc9rdqRDbLcQZRib5Fw9IjsLzHUka2C
Q+JyE5YLrTC9CPHVI9yblsmtS+lelDXO3qxCF5qWNoeOBWVo5k8yk5yo27fOmp/7JKC0vdPxNf80
aeMRfli/t2yGAK8VoIjBt6oE21ODv6keXnTn0kQ6RJ/sYsnUDsVbk3FdMBjbObbsqGrbJxFomIVl
7M7TjQxBPfIflHC0J2ivM41YWQ1QpkKlLFNxKy0f/31ylfOPumRJaFI7/4NvzcF2gq8ta54o9ek9
EyiILoxY9ay9/F7H6ZMLMmUIqAny+Ya2brIdfU7OhC4aqBqsRfvUexYpX5bRoNkv9uga4FPcCocI
a7xyfHkUOiFKKnec83cy9E+qG94wfXJRGNRSOs9uU7ZbkwKxvRlNn6rGevfrAic/K80VbRRUyBEV
iGc6I9RbOne3pm3FQzcKZojSaPYD+gFRooTNStlCeaEqMu3JvZIyew1kWH+pyh/USHwdxRRcCjuG
5A57dKVLKz+60/AdS0Xw3LvlXmCXY2CGDefK4KtdwZ/U+gms5Nh7WxMWJ1IFV1rVsWSLuWtw46M4
UujxONtY1drJ2ZO+gzapuZa4/AUdQYZPdKeIF7H4u+PF6d1k1cwKNdnaDia12cs4JodckhaHuGXi
FZeLaxxconfi9aUaCkt5u3jLLUzmLGWYWKrhtvjWDg6NKkfbMEn+tJHYltBUV6go5QYReussHvZx
cbM32Nrrxd8eMU6cDE0KtCFEBSdupRY3vDHgi48Wh3x/cH/65X8657HQw0VOHhSm+mlx11NjKC5i
cdynWO/nxYNPbxUz5eLL79V7iE0/cPDrm4tzP8fCzweLyQJPP2AbLkuLz79eHP+kaPLtiN9BeDkG
kSUcUJqGfWKDshTjWM7eGztK28kROHno7Lhvfp+XjAERRTjlsA3ZLmxm87VRsXso0wjMdRs+9b71
zRqHYhst2YXkZ4yBSw4hQWjMG6+tqbPF1tCVQ35Fu20QHSJjRVIvv7ZRxJJrSUo0RCYaohPzkqEw
lzQFBEOQRUvCwmYpD5O0/2gFjvoxmR/G2Jw4uplgZMaDJnGzr5bMRrfHAUUB09R+m4xE7vtjyyH9
rl8eopzL0IJ5IgQSdKRBzCUXYmN2rpakCD2OZzteAqGNsp5Dq3Iv5UyFQWtP+b1D2CToSJ1kS/6E
3J58bomkOIjp32tCKv2SVkmW3Iq/JFgMoizur0yLic82uIVBsxgVYhvyMwkYqsCym2Xkn3/GxzCn
kZNJuRVWS3bGJ0STLGmahFjNtORrXDIwVC65zs3ke4iUxXfJw9yD7w0VnYSOXrI6BaGdcknvGEuO
JyLQExtiLRxoE25oTmc9pI/dkv7xiQGRnmF0oa8YKaQ5kUZ8spfM0LSkh4wlR+QsiSKLe1S4ZIzU
kjbihGjcBgJIQUJfsnaqh2TI6dYFqU5HUPsNCTfacgF+FZPhnbkNJY98ufZiSTmNYXshF01HT8WS
2FqGVMH5cElA3CV8OO6i5YFDGjvUs9RU3CRYcU4mHFt30PV1wKFOIPh9CNzyaqYoKlJhFsrFgJkZ
wxO7wmPplOqYlngaf9pFGj1icpUCSS90adsOAe832jqR9nCOLSKL6XQfVuC+dmGjSfOnAXh7Wl9b
SfJMymS8+DhtsBMG8txb4maWnfndcKtL76j3rJTdAzW0FhpeXptUIWXbCHzouVQIBSXDuwueIK6C
b9Xg6KsLL26t5ja8WSGVLmnrpXt6Y+uRWqguHV4rj8reZrSD52YZPQ23aC5Tk96SSvFhoDDklC8u
aMxf37gCgiNxumMwtFy/cvNz1et4mw1Wegy5mZT+Aj8V5sVsx/qevV2Eo9HKvJCzSxRfOydkLQcn
bp0u4dmfD6JRd4NtR4ckHGF8NhCZx47eNq8Q8dGJQ3tXOW7LIq6A2NiYQOVxP4OZMquraQ6r1q9+
sNGmohdfBfulnYo8+QhdG3DAZEfnyfejk2xQ0RiwrLs0hiuPrWpm5GOag637A+B1f/XC2rr9fOht
vqqsaQfoi//1z+IxWTaxwLVolv3axVSfNcAhNqFAk4QwZ28IC6dbYkrjJe7IIJp4auDosEIG2lzY
xafBXXhmqnyDqA6hb924epfFrKbUEJKOFGqtLD3CL7UfVHtfWTgu+66my9qxHkJT7DFNP6ms2CSW
Gle9bs2Vpes3xQZTBsYDy24EaC/8yAmiivoQKdx85C6hlyxH/Sl5MM0PeKHk57l763oVsAZ3sVpH
sbOvs+A88ewLU98F5QUjP1dbyV3bPZYV98xMcQiAsv3VCAz4vulT4uUQu9px2yfpW574O7NL8cJ1
52Eqyy0S+xEmD18Id1shomk0X1u6tyDOtpmPAFUTKnFJ1QXZScOsHZ7slgBy700vXNK/+w3JyJYG
2ziftkPR7wc5f4R58n2wmN08/6vMDNxgwO5YGDYrn3JuzB2azk6zwfHAPn1GXqwUkBbr1cMBhK3h
3VERxtB++kgB4p5dESsYN2AAsgJilqZu1wOkrsYXHcMKqBvrhY6BU4obr5U5ctuiBVY4l+yQN8TK
LsuILjBmwvz9PuSsIzLP3ldNdjPorkxtRYZ4wZ3ScYHxJMX5FoKqff+p7xGzRPIWySWuphecc1ch
7qjNeA0VCqlKLw40/bSWn3KbhoC63lSdvYd6tw1L44UcLwaEh6gy0nUk+isUvnctGdg6bF4by1E3
B1jNauCSKRcr3iwaDhdXDtGLaRPydCfNl2U3wGnh1yktEc2O+uZxuItMKCdg1jYdiiJAFiYW2uCJ
i3zj0szAU7whk7GySJ45lx78mJk0kkfuyjdKWA7CH64j7bdeR7K+5NxmZJfEBVrSCAEXj3FZ2rSb
muHHGC7lqRJdLv1WcTfIY2/PPvpBSDrRTYwh1WerZ4U8kxnGuPEcGv0uzl5+vsrUm7GPZnIdHyCx
0wxr9Fu8COR8g/cSqjT5zXirhvIt95CIeY21J19ro/ikrOFaviAl7OA4OStvrN/HL8ZM9awiYyC7
zfJ7DAzTq5pPcoQzf9t28YeXBLhHuCdbHej/fDEg+vRKOmB+rKcsxjHcS+a9HPl3HgnMj5JeD9Uc
+1in65nDwtbHVVQ32aXO2KgVw4sNd3lVV3z423McAZlCV2oFIj1KNIKks/ITn8JS62E0mS7dCWr8
yIfI19GHBEhLpZp1sFOW/cUymg7yvZARoyEriSoZXmC4QN9fyP3ApuT/Ye88liNXtiz7K209LjyD
FoOaRCC0oiaTE1hSQTqUw6G+vhfy3X6vqsyqumteE15m5iUZRADufs7Ze+0JgB+M8FWHanTmwcTP
bLy4RJuPRvnIFj62WpiO6U/ZMn7I+nMd+08OyGGb1SmYvCfpZu/IBXaaTtO6hCtt4/GIfjdW8eXn
BD548yXpEc9nfXHXaz2ykfw9d6o3v4ek1WbUbjwYi+9gbtaF/RnTRnVAN1bp1kwLshzVBVfYNZmn
l7ziBQX2fQxCf4Ufw0LAXZMojO7O3pMu9wDM4VyJ4Z1Uhksf8zsthTB6hvsssO67KFi7w7szkzRU
qYvX8d+G0HCT5Sut7orO2Zf1HNJ9e9Jjho0MWsa8vOu69jmN7xuf/JvWbI+Bvc7IWIcs8NKRbrvM
QHtLf2kZSCJpQ9fqO5sCDmWRr7UWY4/2Cc58lc7kXqvZWWcQZ/5868zdLz82Fea9EVSPzEPu8sVK
KrjNKENfZslIsIBoSX3zTsLHph6yH1KEx6KkY6HCVnRvU17fFS3S1K5BuEuGeDzINy3+1nokcX39
5tgfuGzV0aA1T6eyoWVFD1OzuyocBDF5ReDUj84sn2stIlxUZyUloAgCYdluWz+AcQk80zG0nH4S
IJS4QlJXTOwWcTZtdA92eyVBP5PGls+bpNOOS22IMJR0BL9/txz6KI2iS+u23RvSinPkmXdJrsXk
6tTvjG9/AuHfZXKaQprRRw4z/Rr20iUrE4Ju1MW3yjsOBudIFO9ZVr/XaDJcP/tIkulipQ7cIO/Q
IFyNXDYv4WbTzqPW8HXrVqK9WSsvcjdVwrCLPPcCMlB8YjVhUOq3FTpJ5KJggbBR0I/hNa9LWX+p
ZRk3LDIsDSaxDkXa2hx66OdPKe9lMkcfM4VWOA7JvJVyem9beVUGQz63GF4obl4IFj3OtXoykb3b
xidU1m/PZuwnyFZfNzRJsgQFsMfoYg9/605PRXsSmvldyDp0jIFRv/NEoE+5iWz8CGYLZiT3hnxb
2ATLk/C00zzsW2PklMQ1TReRMKkBP/CgNL1Z1/UxGe2dUVc/jFHffN4Mq06+hZAHZRz8KX5Vg30/
qAdkyZxMX+ZmxmqywPvcQ92zU+pDcTPSalqLXPmhXoyHHEvGuGu04cHvETdaNLb0ghUOr5WORLQQ
e5HtRgI9OWDHyOa9Tc+Eotz9mf51E2zMtKhpW+v3RX5Jc+chjTuWO3fe5zYR630VpnTu0xRjd+Nc
Pf05jYbD8lczaE2SDXbLPAxB+GYaycA13Ktdn81s2jMOysMcwoocGwZs2QxEJ3qimNogXaSWbVZa
phgLDDjm08hZC0v8srPqZulqoyJ7p7fF2Ryrt3qkBcGtRAjyBonHnVuOZIkxZ+N81AXaUa9AavsA
BrXNoByKMJzNpUlMvRJHLR4uTcyUc/nROvMi4EjXP6PQiYKOX703CHViwSdpi7b38uOI6ypRqQkn
/iipIaD3bus8FPiZ1EI60hEVsHrYh8hyaFZqm7kjoJGL58byoR+Ka7s08Aa7Y0kcXwDvsbg79LRN
xGsrrJVd2OrVVbV5jruee1em+R2qK1Z9Aok4YnjGeqS3U5mPnW9tOx2aGLCftcHu5jq8TJq+cJ1+
l+ZZEUtrF08pov+xH86pVPtKOodWHy4cTK4xq3JQuNuGxFl2Ejb8qnkUplhX1ofh8i3n/Dg4nwHr
4Zg4K3Mmks2dz3NU3Tljdi5KRl0JT3vRR78Hj72vDfaD1hWhfHyVwjHJyfCqDWvUBn0uh2OiVluT
mGnSYt5tN/mp0K7VsF3I7YXZhuY6sPYJDWBfOg9Wc25qJkdk1SFhoQu5o+r4rVPpX5x0epDuPK37
tqw//OyMapCevgJhFZubsg5aSFnqvVhqKw9F+LpttfcuE7cR7thFa3HjTElynCXFuZfW/R60BhLI
tEhf0xjLGMgSJgHZvDelj2knRXwYmPbWMMgBTzF7bZSGfcCF+ZvQJw3LKLWPdt59EtuLbM4Y7kVl
b3uHQGVmmBwNqJrdFcLw+TZ7xGwMnfmmT5BgGQ4Yy4Tgrw+FrhUYZHTeN2c8RM6NyVz/qLf9/Dy7
Wagzv4GlHOf7KOqD41zhdrFqXj3YzN92Y7J/6jYnJJDRp1Ggnu2btDsBpIM7PeSkuA75WfebvUkm
mxT0z+XUEKI3KUYsM/GcI3rlk0a7ctNI98NpRHJJyWABZrUkFOTOtZm4BhbxDQGDm7NAOtuq1jvI
RuEgtJs59Btyb/7YdgKZRFD5SEVCc3In4oFKj0HSqTDbYLewhS0LQqMPNSUDMBmWAOU2OAIJGlvA
MrR3nlvw+FvLzp2NGrRdaQzOia6Sj2Im99ZE8mI/gbikR7Z7nmPtG8Oku668WKxsDb0IPVZjv4Q+
pW05PeRTU0PCTN+IgVdrnF3yBiUcN6incX+1DFGdyGxpovABHxAVw/JZgGEjLLQKpXuayHUQp8HV
yQb7phPJBRh53fjEJfqFzruSl/k2qpppp3LGOPacX4yKDEIiBLN1H+nGRilRh17M6NlNyYqd8+kp
0x5s+pDPhHaL+1HWt84deXJ6O9iQKWccdRnopIBENbcvxGM6mzuZGaQnjJU6scx3J1tqYJcs29pJ
KzU27tVzjfTeYdAmW04arWL0Uqpqj1/11rTo9N34E/fdd1v1rBaA3ULRfBM+oYeVx2ytqAnISXDA
gmiunzp6ZGEUzxvHiu6CTJELry/ZLUCyEceALCP0CM04MWpUZZXYQH8MFwUrvfDMontMJgQDk8kg
FbcNHsHPYdCqvF+VlnVrg61hO/Ryz7vM98w3DTXrtm7INnBMznO4To0EhqCDICRt3mbHf0Lb8YEZ
NrQE37uksB5z+ti6os+YEhFYdU8l2ptR/Tm2c0L3siXIiWq9i39T17c0mZVL/PzW7NlyhpmKmigg
uqFZctEae2+4b2YV/aRm6DbzC0aBVT3mF+E4V63/rYZeDzEP7nSNtfrP6R5MEttkACWbHHGf/y7j
5Nwt33Lb4jA+IBHBvEco0K8SJlIJ6wAfJ4rnIqcZbZJrEZguIRjVowtU2zUiQf3fPQX0+xfVF2aD
dWlRrEju4SptXhn33zyTV2EM5dVSWVhqyQ+PLVkSRXFX5OnrSHLxck10Mp2R/9bAPLrEGdac0z5w
Ut41WoPW3SV6unAlFhvph6VZfSXWtC9nv15HtdqrhoMBOWE70s02mubQubb2y7Yi7PmFHse9YQOB
j9mumnRf2RoxRBUKLj84TjB3yAtzHPpsUQ/ZIG2TD6vKP7w4/iGK7k4B3tSdG/PieypGMhUpOaag
IqCIs3lh3CMbInX8YMvkrCFP15tHyCV/F3r9j+Z2+n9obg2G//+l5vY0pf2/Fen+9QV/aW2Birio
CHSDUdOi5UA+8XfciAmnGnUnpGrL+cOi5of8MxQYgAAMEGT/lm5y0/5Taxv8zWCKHRC/pyOO/e8F
TaDg+I/iPR04Aq52vpMJZUNfxJ7/RmMiWfv8Cgka6W6056uOWQcowqNreH4o8VRvgKTmFD3aBNzU
ju/n6OY2hnWQlT7TiTV/EvRWOLgcfYfjkpMvTErO2Y7RATKieKZEteoNY0GC+W7uEpirtT1OhMzT
jx3z1n076e26dkqW0Fx8lVLWV0xH4M9k1Yb2WCJarwegHyNnxNhozjrP8LrS0EL0hZscR9R5dK8K
eZ+ic3JTNZ3s5YOSLWiDKUu3mAysI7ogRiODfnONuj7xhvNh+axx6Qsq29zlEMUuRRo0S6r9y58/
IdjwN2qe+cc8/uhhEntdZB5qTcyMqkfy4Wi7EbvAaZNMq2mbNTl95Mi896U4ooSTx7bo3rWq9k5J
drZJ01kN873U55qZ55mo0eykpT5kXI2sycSYNTTzKjiX+vjkJ71+KIkSOrf5rK9tpLwhiyC5WnLp
ZWSzy2CiCTazJ8fN4MojldoTwwnwzpxh70amhYyztMPQRF+RXv8iTfJF+uwxsWFXe9cYdlFWm3vF
/OiomQG+39haByVEmalTz27k1rc5Y7eP+9rZRoPj3GcdwW1znUwcMfWSgIciuJ9bKTGVKbHuYlsc
zRnCeGnG9iWltXUtRw6smXGndNWf8B4WD2U6zVcEADu/x1y3xr5i70gw5nTgtN8kz+k3fHtXS6t1
Bu+CDTF/JN7Bu2+b8egrkhx8t/EPrqCHQXDmh9s4pKDETPUcTs91TF4lNk0Hq/Mtj5tyhVeq/ZW5
ngwrDH/HwUhyDnlJuhf5Ep/U/HJwuTw3Qf0qdUFUId6UFUzuhQlMuE89VsWm7qqtO2KCDbSYtu40
VqtGWBieS8I0Og2WoG32wLY40iGlnGnyuu1H1mn43Bt0faaHLReB5LppzOaxNPpny4vzi0nL/pFO
e7LM2oy1bvYNCRG5vup1g1xNHVAsNwdVoUnvosoxVLfab5NzZTjURrNW5IudfQZGmm/XYdIn6bmO
SKVA4NBn9bOFohrENUKDQYLV8M341WxIIJvK8RAE6pZbGP2BnSJrIviwnHpxIjnB6gdxg9axLgYr
BsrYAn/sy1tN9oOdC2h3JjGSMfqVJfAUeOAQ7NvcKChlh3vMou3DVLp735LaISEZLLR6hxEfQr69
x2CGcgMkAyOFfZO2f3h17XmcvIelZmXSsPjG6+4JyjuFvTxYEx1k3Skb1AUAbXLU3SSP+jFTXa/c
kL7GkWmcCOJTyZ5QRYu1gXPHaM4HPdOf++w+glOzat14oWF3R9NKPl07i4hcVAYi4/7+D8RX1ugm
shRB5WgQUqXVNVNgg8i9vEdNx76/ks74KWxw7RUDxNBG2b6Bv6gw0aBttCoVh9w2oDn6cgx9B4wD
hVozqitBhWeaqBVXkbainx/mCAu35068SKrC3IuokXjUoEWYeKbnq1J4LguULhBIxVqCsVkvcPB1
Q1YXM2BMz7PT0wCK/a1+5rakzBkSzv0QXbaNXawZz2mhQw8wHNKeCDFhh6ZndK/c60koy+S1qLKJ
NEn/OlfOtvIrd0vIsgKHQ0B6Gav0PIz5Sut9xKWdQxdJt57TBI58ATgHiUWwTjU8uY3bo+t4N1rR
3EQZn5L5LdZgIHUQq/eNU8PnR2rli4M2Ev1m4H9Lgx/PmhmWyugEZ4V+Yuw8BzVMfLcdt5apvcx9
+VVHLJDUtRrtrtBxe3c/2O9tkaD+GEFmeyJ+Ei1akKyKWZ8gOxzGQr4ENZBhrQ02nkPcsW6mlzZx
5Z7GfcZkdK8lMRhljRE45+FdP0F2W6CMykeHAAiUqWlutiTXHj2pj8cccRIN+AkYIg4tgOck2/1k
ETdNa0q46R2EiR6zJKACLOZFzczWO3teFB+aao6JKUZ05DgRP9GD2MwhQIY44+xwyCwgHzkTRx5F
8vKK5NWzMjLmqbXW7YCttOv77FAGCo5dpa3iSf1yS905mjURQX6mYQ0d9XMmQGKLjHzRRJbqmovp
1rrNSRj6V0Z6OGD/AkfIsxaM0yoqG0oQ3LCbMS7Q8vqzccMyhka9b6/EXJorWc50E6zRPQrKiMQ+
GjEtmiRd3PRCRdcM+QEB8hkVA8upXxzknIc4JuOPJoYMQjjDzhvQAvwhcfqNEWxjh4F2Y1f5fdPM
7SYxalgozbjtYlM9cBnZt2zE7OViiM0XKR8gWIZCf5bB2q/xC8BC9qt0YFr526BHi4muubBD9aeZ
Pd4rZgzpdMZtoBBHWehgn2X3KcuOMjKb5A6tInL49nGeXcJdiaDQi/qD6L+JgSz2tqyMjkNeXLAj
yLvUSOW5TJOPGj7VSsZz9wB5+Kd2bNplpsQj3AYAnZvJI8ToqLvOd5xm8iGIA3lKYK2snKzGeunJ
ABWct5sVSmSJrOsGJRcCbm7Mj05bPZK2lOwzmrdHCcYWr2fAqWEMsumQoTvbxzaJq9aStqFWkeUa
Vy32SBFvaeOM44T0uW9vg4A1ONpANCP3baij9up2UXsOrC60G4s8y0g2u565x85J3I0TiOnsZcis
5tGMTmYf5zs5FXRNjUG92lFHwiPEBjeNwd7oDbEXBJm3jiZRhObpcZyM/IYukpNB5HERhP3oz1gc
2yJDRZ9tq1iaV9j4P8Mc1ye1fEDwjbkhgnYUWeZ2MnTwmbZd7CC5kB/cOFC/KcCpJSfYnqynROnF
RNF7A8J17Tj6nfnckRlhxF6z0SZvWo2eDWDYFvlTO+XMZV2c4Q2fAoGkn2VJrL+O6bwTYFCcp9b8
HmwTmA+qu1tcGRoRUvZXrdsoP0xHHWci3BCKUR/59YPT1TMqtiaDWOr396zNPdSkDyvTrhW4zUMT
kHZcLSgjXc/um2mo1i7o0l0v+4MhyipUGGb5UHbg6veex4myMg3rGE3tvY82b4uexF4ZXqfeZg4F
cy8VGW3+X9jtyo5e8Gp671GsqOy14Ag8b9gNIzpYU8Yaeh7pbC1FGnCSnDvO0luhIUk0bMIzZ7dh
5kedbLaoLOzlw6BwtjoxYTJuL5FWjRxGkrFJXogbVXvdh0xQT0XYJ74Fy90DWACiK2TaZEdRSVM0
aa910TVXOEgJsovo25qz8qB18FwZfR3NjHV4nkS+12Za5C7G5xTrDLCfVtsQCO3nyup4QuWbm5bj
JSWmSxknToCXWGBoVVP1HvnMDMSIlBSKkXb8+6e5VmPvcMcA/zVusFzq9Bxra4kSWKBGLC7cjzHu
C8cSe1vjvbXnu2aI0pfc7QdMxGq+i+ridc4r3hkrNmFgWAZJCGQqF0kBolgZDSrY+jY4rnpwZtE/
NEkiNnVvjBvFkWhTIpragg6QN2FE75jJYUTNDegToiVMv9zqBKoaEhWfaQ93jMyPDHfLZ1bTOhwc
xt5eA4jNAJ/GcL6XK6slvzNmk5+MThH9Asy4mLIdGBk2UbNJVkuUVp1giBrHVztLfuyBRu6o4UmO
luZLMl5iRSqZF3CsG2X+U+op+pqWg7MIIEwbhEQII+g3bbacZ03kQeNA3IEaN06KXb4UDD4Zc2Ue
+WsR/c/N0N64MMlhVumeWX5xTmK8igUN2gmj9TkwC7ExY6sMwWrvpOiRmrgZP5ahkmmGpY7m0E+R
ufnMC8KuQ/7hjyrdanGhrfNGvZNm15xnjsTYfOQrMejTAZPyDs2UEVbggLoWIKpmt1c458hNWLCO
qXdDRotJqY4KoE38Enpq7ZScvOPIXGRZdB97hzu1FK+R5BeapJNuBEA5lALs+IPWEgHnyImvm+De
5kIAJlDPeeW5S6tOR5u+7KbBAHJ+qw/QHeyJJjAWulXsj/k2RifsL1NsLtAq4xSD8D67mrSTpMyR
pWvFMSfGYcwd9h1Ft36IKjOEcouCZoQP7QkHBZbXfmvGuJyP8888Kc+ck0G/9vEqHcYpTFXx07rk
1fVGyZC5Ua8MDHdJNhRg+ap3Hwf32ibzLSnGywjnKHOC6tTxbK4NOd+KYdFRLhYaL97HiOyR1MS0
DX8VY/JjqgY/epL/+Koj0ToiRcfOcaJNmQUw26cn6eQcmxzig9w51O2ZrbgVGoEQLFlltfxjMoI6
fhKC0YfiSq68iacOidErY1wl+b/m4SErRn875FT1BQCddeyNr0OV0QTQ4+eKt4/6wgx9fHCrcQgq
+ny/kSOiUCbWT/fEMpUYtnVBreN53bOOzsuseNludq93gilL4RMQwcAiiiY2Fjtiv0joF06/k45f
2cgGlARqXptGSMr8D5rCgaNxV28ieIBJfDfaxdbTK2QXiudmrLlF0yJx15rlypWrYfkEg6rmUsP6
MLyKhsXD9ynl4L+8L7Wp1iWfuSZZvIxlVgXFbdU4/badGaPEMBVs9ZNhFFpX5XLxLe52E3gYgU8B
9kqtor5+Z4Md6Hdz/7bGwFhg5o1GE+eQrwJ4a9TNjSbH16Yy83B85fFZGq002WNt/BXVA3hmXDp2
9TKaBPX2JTNNR20cPf2BGchYFo+VO+zUCIwJtCmLwfDQRx4qO5KM59b51Wk0hHsjeHH85MBj2uyK
TFhrZcn1ULAkYN0gSghhi/rWnfFrUknNimAAr04ehcPwr9dp/dJy4nkLnmq2sNUg0k/SwFMWjR5O
EH2f7aJR51j25cbMXOaC7ExfoLFBLdNurE6d8pmmfT7KcTekyE80CPFxHpurPKNBoXwoBjIV9ckv
GazEDXd4XAQ0Uz9peiDxmpxqLyYSXNoIwVR1HXzmrlmXnqKpRO+fm5s2VwrBuzomAYJbUfc0LFhL
K52Lyhrxw7t96NScrpyxPrPni5Xuuf020dGkEfSgGufSD/FLNTNKCThlj9wLDqbFgi4BI2iSrvs6
oVuqhc0oX4hPuJI2AI+m23VUrgy/U8Ktk5EZTr+cQReJmF2uhs5PGRbNIBfa7LdeikfVGfbzpHVc
44NFq/fJIiUea1O1zSGqbSoCSRJ41b+m7IROsgAbtxCPFuVXhdP55jekI2Ev2llOG62CwPniAoPM
GfNslc2DzV+lBCqi0w4NAkdpF6WPVeXddNgroW2a7ZaR0keN/I+UMc1aNeZj1hAR15o7TzGAtDHR
hM0ic4tEZGxEQ9umdQnRspamE7AdxREsuZDxVe57Fjfhjt059Q6seY/oBf09Hvlkm2j1A+iYlZ8R
RTnSKIS2hwxATONX5YthH2R9cGJGB5Bs8le41QGEiAo9i4UMYAlSTFtjwgmWtGwn0PNUbN3Iqv5V
Kh8HpAUvM4harIpJSSQp8XbrTFwsKi2m4YqlW++8o5qMsLED/6Zb42Pn8HJrt3/PUZTpsT4cmqhf
5qPRxdTR7aRxvPDRo5ic0CAIOXuyPoHsQJVtNpwm053lT8+5iH5ZFmewCj2oLur3IHaHtSm9lF1f
NueO+83yk2IjXAo4wOcvMoqYQ2mLLKVUP0wm02PL6Jimme0wsOWXO1WMNpaUlK+0icwt7dZDIrpf
uq934NGY1lctxGJuYdtRh9SJIuyncH0Gixx1ukgkh3a6v0Lojo/Kw6A6+dDPzXmsHxpJa2JhlrkN
37QiY8MjgATFF80/HW5kyOP36LlkQESVzyHFwwOAyCjmGnBS3E/9HD+MwPYvcV8tWu7kqIEMO9Tj
2O9VME+cPwUa1LmonzB/ApnyyDif4ql+Kli9Nno2/GZMQ054rObfVvteGkb1KdtuXNtzQH5c3pMP
sGM+2DxlVCHJStf8jdSt9JTU+NZsmT6jSqaPGze3VAvKfcw2y9AJFRUsEio6U/vy1UB+hKurp3Rq
HBSZ7MNJPWpHBLprADj1g6VzoJiTOoy6KHlFINuzzp2N0reuxFzcZ8TPbrp0ttY4g5twTDCRTo0+
XlHjfLelke3kkiEPLPAuFoUWIlbJoTSNxFrVNixZw5/OttQN9uBGUCxT2tpi2OBFLe+hHBMBlI0Z
dRynUpcpcN2INy1SeEg8/45dlPOm5n1JO01OxERs6ix390YDUddG/+yYRMJzJixdme/pmmQ73fdg
+Q+c6BGbmI5g86i86sW1LSN0baieWskf/QEKKvqLuCftTrZ01g0Xx0pgasY2oQxDv1vddY1zGuBR
pn7x2lJ/3jNpA+TXYMFDT4P0avYvI2RDGITGR9Gle4MA4az1PyouwQrE/7ReprNEUAVru/G/JW/8
uhko5CIvm3dWMzy2LjsBjo9oN5p2frEJmY+YuQ2O/xxnw4M7CURACSZ1BM8DCiBIaGlmlDQ9suY4
o2HMvFihmkXETbbNsHbyqUbPAtEvGt3kZKv8NfKzF4crNAz6rjHU+FCZwzFyZHwR+oQ7i/iHFabm
hyGl9eOR2nRB8YxLxAeKBhMOgNhU3Y/9qK24+YkHbMadMtPu6E89AUSNfipmTR401Aib5yLr3dsw
jqiXbX/LnFcjgwdMU2U1zSFIQeDh5nqwXd+/n+lrT/aYkxzR32nceVetQnhC+zlbuVYqTuR+8OrS
0d1mUQDwppPrPuCs5pD3iUouJi3bw0hFDPXc6usoc15oiE0bGfQ63sz+IXrUc+oloipcmOJPXUGL
k45o8ZU7yCIjoLFYkg8+7VpaxOUDpxxwBAkkgLLngnSxF9qV9ZAOdRl26bq1DBevtElCWsSdFDhA
tglYXGrvwt1opfC2whEPtkmrClMqu2fLIdu1EO4NtIM0co0DLCCqp0wkbifsUEuuvcF6bZZsEHrO
3mr28oEmCqE1Uos4Sk3kC5uCNOJe5+KzVqCgmhSAzyqHLOQqUpFYO9aMguiuO5iUWnyyIyG8cDz7
CxS54Ezdv1YAmInA0k/0k6OdbcJJy2FgbGYzGMNag9IXkW6aKPnAN9jEOUw55Y8012zCBn3FmY+p
8Ri2FW8wbBtvpyaF27v/nQ3gBNuMoLy6dD6kKwkLFzXfvQMtXbnIeogWe1Q9MqjMFO5eh2cQdkuX
GD4e4gQBfniY8A9SSeHJVB12OH3k7BO7sK6crtwwn7r3gwRas+asCbtZnh6HtdFMr0SuYSJNF++k
pq1qXRnfkd6/KlvgCUrEORgq5vWG82NIjewwCT16cidMqt2OMw2d5g5XbE7I+pg1fQgSetvE4rms
caSjjNPIV3pWJWpG7IzW3iOnb9f607iRHYl3Zab9HmIYuWndPvupJULf16fDOMdGGMvg3VmG8VhP
QtOm3y4NAujs7ndspNoe5TZFMdv0b+YZD+2okieKRuto9YC+prrRXhm9h0WZNyHGRHb2qPIoT4Ov
IXEk3R1oVQlsjDd3qq8qD051ijpe081zye6w8+lxsAO1Zw2NzSOdHpPenZeF/QzfhLYkLMhcmYfc
4rIhMNJ3XnVNkh9Yr+NRayr1zGoXqroQKFvH6poJD551A8CzrBVp1/LxX/Ar+1KlmhnyTU59N92V
Xnuea8YlMhrIfWRQlrZLX+Xk9otxzkvfUMWoowjkDmb6zrA0sj9KrD9FuZFleW214L5rhh3to7Cu
/GBjP3aS5aWUxXdjxWshilejz29+16KYAXrle84dVHJrRyQdHAiIWwO7bZ1XX2IBtfi/8A6/G7kZ
74rxpecJWYF730IWJSBGcKpo4zUx8pdAAtVFTStDmkHfpu66a6w7lNkoNuaqp6VXfWT2ly/kCbOa
on7INkOtWt6Xm5WOv5wh/W51PGIiZbkwn6KyvMkglB0AnjqByRhrNsss4YxYWyKveC2IhvQUBsFR
OFNoA+4fevszKgRapM67Zbl6dzh0pVPx4AQd5y3o8avS5e4qRba1Xmfyf2kjN18O0uJj4u3dSJ77
2Mcojc0gJOmYzkBCxVw1DKianXCJ/0LTlO7TOEUKn2S/Ml9cEamB3eldChxC3TkAbcgqkqDbFyb6
w2Dy+ixouV4vHiEtk8pO8tgaOKl1Jmhvk+cOTnmTJkBn9gr5K7pjZZKXxuVY142710hKo3JggtN7
V5q4yJ6q0OmIJ7dqf5WZ7neWCmCIcxICLtqPDlov9OK3OOd5ohlW7GKvPWJ9y66Borv/LyVwX3ZR
4oQH+G/oQeNNM+vbUXjRReQ0f0id8nEMLZwAOChEvQ4juzFz9U0zZPUJsVW2p3e8Fb4JodsKGmrj
8TAKfB6DPoNwCypkZ6iDaH97azsdvjrXgissOmBw2vwgE328cw3ETUnfBiePU1MEXoveV/A/EpD/
9f8VOkPOtOv6S0bKf05eWyffbf5bTv9OCfKPr/uHGARtPlJDkEmODUqJZIh/iEFcHdCEH6AHMS3b
Anr2f8Ug+t9My7T4J5/X4No6ChLwGF3yr//b9v9mu7pLlg2jWc80EZf8d7JnLHdhNf071seigzQt
D/ab6aJA+Q8pHyrJ/DxoGRe7XfVJsra78WnFXOnTW6EiI5mTKLbcrqO95DZhHwXtPanS3nX5k47a
b93asDxH79mG2rV1i8An02oOHSvZalGfn2AqJRu+rA5Jo0pfprpdl72V71glLLojZscyYxpblzqS
afPYnnQw9jSORJi5FomBo1le/nwodNpLqA1FOMVqpF5gcmOhyTxmBgpBhONLS37NAvEL6cvnVFnl
NYbmoKZSXcgGJWYgoHbO0rscr8ghhjQ5zzDDnJgwiGIEFtGjOvZFVG2aQCMjQXk/sk6wZ9dNsLIp
nG9TS0SmIzCfN12O03gatW3cRuZZiJ5Jml16p9K/AMsEahWXxrPbZqBvtbYI62V08OeDO0R/ffbP
v9NnSV/jz5+b3sCA3DE1C+zJWTXEAa2EJPXdacdPB/UGiEbw8VpfFhdJ5gNO3ohwChoaur6NdDLZ
3XFRTsJRjmJ5SQKaGcYyHo5wWxBZ5Z3qgmuAmiIo9nrXl5RvtBeD1m5Pnki0hw5xWptitPcHU9/9
0QbXNMjU0O4s+gEy1wQqHmZ5syCM2pgMpGwEN8cLSGKeij2SiMskguWU1uwoClGRfCYs9GE21D4V
dgB4069+OhqIB9HIYFUmHJXrwPjUZlADhTW+IhSCFuIyk+K0m9I3iEiaQGGAx1Pi+2Dz1NOX/8Pe
me3IjWTZ9lf6B5ggjTNw0Q8+zx4eIUVIeiE00jjPNJJf38sis25m1kUP1c+3UHCklFJkhA/ksbP3
Xrs122cidMgWRpBvjFnF5DdgcAUWFZXODO4p8wvtVNScT5cUoONuKWrYZTLKNzNFp2m9oezEOtmZ
/z0g+n8WrTU8uUOmoCcUNIs2rEnsSf0gPE9pAovYDg4CfhNgYnlxRyq7V4xIpyYL+ztX7q0VOQkJ
at9F1Ev7fZOMamUt/VtS28Y+moe3QjJPJJ3C8x/kZ+FXe9Vm1d5u/RfR9idJOgBMmt5wltyJB8f5
amqmW5hnelePI+EwtubJSsAigPmQ5xL9MCxD8wJtvNr4RenxE47UkUx89NDgRZONuzzwin3D2fOF
r/oUlq39EIH/ii1dHUbJ3WtgNt7HCUHk2XAdBl+6JxJV0NOaes8YqZbX2JvPHSQgYkX+THEKvqpq
Nn/kBdWe/fwhcAERWqHhnchnOSOb9wKnNYc29OhI9BuWVWOUnMOhpLCifY4jwX1T5NfcTslGBC4O
c1rD2YGyVm7a4CgKi5Ae2tQ2hN6xTewuRIPSRu02JrmYEUtLzZfe8tp94VQUDgmCN9ECA3nAyr1B
S032gG39OWmeGnitbio4lqL1UkTkEfTzCw4p1Oh6AYpjViLmxyjjHEWMVyUHxjJOVSFXSjoSEYBO
efzSNw0vURQt24rg4tX1AQSy1H1blCyuCzxzzoTFtK9ZyQPkGv2XzugeUn5dDFoCeNrDg1E32iDN
htimAWHd0ERNlXJ9H+rpJbKYIvPGenPDbtzH8/KhI9V3CK0j2ixdhDVb4gBE7WqYjOy55AQWp0P6
YVguXrFYXPAcVM/e5SenyVe6GWew1M33MtQSCQBuNCsayc2OBSWDTa4M4xDobhne19kl6YmdEqC9
FHr1sSxpty07ziFpzaF90hj/SFXzzhRe9LQ08M5lxTdpqmG44K4aL3zmORs2QbAvlFk/OcFyISOz
lcWYfS77Ao0/g0zjantgJteDJ7+Tv84/Ipo360wW6atqXPZgHTaqlPYGNXdvknT7gZE+3gKPp0kj
jraWgB1tFefGfqkKzq5LV32eWrxnOS1/YAdrmHxjz40LuWEuUq6RQJBBBUNRQUKjH77eAR7wwP+O
Iv4ajMTL8GmQUqOGORhIuAVNSoyQzHf4OShRsGjigETYzpt0IO3hp9WTSvoP0umNKyHKNySWYjdK
mqOT3DhHCVmULrazU+uGT9JyY6iS1ke4JuUWPcXaByYBOpNNMRiidY8B6SkLf7mFnexaia6QIO0Q
WpoAnozmnvVPSzunb104+44c6Dn51OOPQLMRUw77j8ah4kItJqRzFjWDTR9y0irvJYaL/QRhdU2X
wsoIiAY7c/kTTgfYDRtGWAqyGkp3s6HZrdkJRMCJzt311CfFqUaOHbPky5RgV5pbVkXCAlkH9UCi
VxgOwm9VcEjCnlIx7XDDzKh9rvidKb7IxghpFAHA08aawsMekEXX9CF2o2xXiXNvJ7DuamiOfRR/
UnQWoWWyttFkn6C447D3jvFUH+rWLnYm8bi+yY6m2b0HoQo3/4X44DdDeO8Hbnh+nxGjX1ZuhWc8
6IvmAidtbc7tVYTpr9pE7MLy8GtxRLqdZgNfGYf9zqaheez858K0XsfY+F7SL4Xgr/UqpNmuAGFU
lstHrxgPwD7oVu/hVDq8kvST0/kR197ZizAwOgOsJBZC+/d3SCHDqycJhFoBe3y7a1peIlmuU6e3
OfM4ywHaZO7bJ6f77sNf8HPO3Y3HLcJ3po9tzpBjEEYhX9aBVBifknZ4CXt33DgRlx+7w0PbGum5
QsfguRNi60ZfOGpJatdIEWTJ3QwQ48p3GlQ5n/ioJ1zI3IRTojjOLVfP2UJzCPrF2nt9+FKMvD4y
DWeiJsN+Ykt1zBMSW7hPsoBXs56sh5NY1Rb1hCQZyqzpE7kzag9DWMSX62yWxZFKv2V58cunvkdq
Os6wSNJpi8N4hdTSA7SMnXYC1wLGBP4A9+sJXQL7M2sjcTPmqt4tffisooIgsex1TovdS+3dq2Ba
jl1f7c2asg4XAlf/nqP53n1TyLHHWfCxtOzkVIKY4uzeVIwIy16WfEWK6U6ug414ZFfWC0nxjccc
4RkDKSLWSa7Rg6opWDQr761lY7wGBrJtwGOGtUsqgjIdxk7wYvmMFuzF0ROiA5zylg9aZFAnv/TF
tJGV+zz7NFzMNrshLEpwah30soawwVpE9rSaeNezRff3bqA+OpTeEEAmsJkMv/yMjAHsK1gN4Rs2
hYFXAR+Tj+RPDrjQUQcWJx5fLR2aG4wjAhmqNvfCgD/q13crTvFqRwqXad269/emUq46ztYAzwwG
SRqQwjBVhsW5g0Les1JYOXP1nUgnyujm/cOZxE4PtF+94P+Amp7ozErafZd+y02sYJ+DSzDbKpf4
+KJb7Ie0OZgGlx7I/8+dabzkFm8h4I9Iqg0TlB2ThBzrXV/10C+n4WD36lwK5W7IcXZISOBpA5rQ
rOJJ2OWPmY4lvnuEFTdFnHz/lKn6EhNvJRa5al6TYflBiZYG0y3N3uwBoFVMYfraU/afsNvg5Imf
BRcJx+kJr7bxvY7TTzHKLhgJUiuDsmAoGR9JlpJkF9FPiq0/aksid37C//DgEdxSVJpCDm/K63e8
775QNrEvWnhkkQcoNA6rr/R7VCc+WBgtjOe0ZgkjKgATfE4NxvJUt1gQ+DKfpS7IoOBCxMm1a5R/
nUnsrirdghFRhxHmw97S/Rh5TFNG5T5Ru+G+BO8dGrpNw9a9GjkFG4PLF4oTrNdUb9Rm1V5HLkO0
udPLAQRqAcNDV4enXK4wVUasJWU6DRwCn7TdCJYnsP5H3fhR6+6PUreAFLoPpHTupcU0YbB64dsi
eIdVg/Sd/EJNRgzWg16RSDeMhLprBPc+TTjjeFx0Dwnh55+KYpJeF0sp3VWS6vjruLylsqTjWNFn
glv44KaG9xiKeby6o/3MfF3tqftCFtGNKEx63BwpSal0W0rjzz6CvFtTerH1O/I1drhHNvB1z0ql
G1fSnu4VnxKWBcM4Dkv7NC7lGQOO+Vm68cpsGcANf1k2XYjthxo6inrxkzvw/WNJ44tnvA66ASbR
XTAuZOVNGLfNlr36M2XX+KTgVIH36l7eH5yWLgR85tPBRld4yXXrTGzSP8N2B/SerqRJKacxWLys
i7x+IC6Ut4KJb4u5Cxq+1nib6qNl+vC1nBTDX6YNgBicS+xu9Ck6GAMn7RDMtVew1a7BWfsHsart
VQ9bMk/AY/X0y6y0SQml1m6fA2n/VFSDa0dirb2Jsa1ditqv2GFcNAsKxSzYeJhRIpa2LstVAnhP
TpdCHNKArtI86LznHrT5N1gIxXHWNkntl7SqNY1B3T5TFUOzaL5nSVccq4g69TRAnbOL6WnGgJlo
JyY8NrAFeDOX8atp+pAmZMMQl7i4CocEGLEPRACKKsKoj6OPKOJwLG2jWNdFMzw7VjrtYMltm76n
FaUL0wd08x44Ev5R7mbhJXj3lGp3aRsPD+zqyQvXOF7MiBYsEXmnZMR+p9CZGVsXzhG9Jw+sASjc
SuUHAc957XLtaVI+6ubsvbkj9DfBt0NxAXgIz6agKfnisQus0nrdZfNNVeJo9mW+jZkeN8lCc3Uc
75elZtWGMhsXnnHA7kjHCY1fE1b7mXG6cVnnAw6LN8gk5IklSLcOOB+vOu6jQKodeDb70KMn6+rt
Y1lItVqGtqXgYSlOndUJxihwGAXwvovpDi/jaNBhF7B06K2WDnTHfsyJ6rdj5+77jmWeZ2IGUN2X
OsVF6TjUlI8qUSs4LfmqYXW1n5FQ8MTXXLBjTjVu1R4KSA5RMoNg9I+wblY5leVrjo7HeKGaMK00
PCIli4Btbu5rb8WTzD4lAHAwY4WMlgzdH6oXCABiB54OIJT4mXQgodfRhEGHFHxAHutS0ZhH3weB
PhuxB+99fIC1hhk3ttOr3/WMUU3zUnDPpGtI3lIdjDAaUbFhqL95CWScpjJo5ePYumJnhnuSeDhv
GmIWlQ5cBDp64eoQBg3xOygOMGJ0QGPSUY1ZhzbwuQMFm8q3XAXVxzb4xB6/3gUp7w9lodYpc55O
5SK6zYAF6XPA4XhFy6S8w0asdGyk0gEShUfE1ZGSwG2/eQzv66yH6mJibbsaznii28l/zM5zymJk
41vSPKajupGdX+6uhJ83w3ioWBHtA5I+FInxiWvNcrmFywDNC8XrbNRwHnIAem0W3NJF2FcRs+5w
exYHMaryuvTwJqvUf4R01/N8oSWxV+K2FzEHPioO+wSrieXAdCCgQ1In0pEdU4d3YjtEPdBxnpRg
D/GDvdRRH5wrxiZyrFfDrD/Hi//DSCbjGMK68XRQKNCRIYEkour2ZHsFZ7UwReHQASPbJ0fiVxg6
qHhvSRnTx7ZUwrkEdmEeK1JKmY4r0TiIoq4jTNCnZvRqDvZLe2l1zGlcHjZPxspyz3QGePjf+y+J
Dkb5JKR4tzwg/E5bbzKmnZU11a2PowK3GnC/Hjl/Hei4lSJ3lev8lQ5iNTqSRXAegAoprULHtd5/
RTpI7FuPLJcOdfke8a73f6K2jnqdAWFlYOXWRHXC3E8wzNURMV8/pPhOBsttH0oHyQYdKVOBBLQ7
kLaS5M0aHTwLdASNzYYgZ92jsNAWT/kDUbVAfM+VaNgOlIoYW1mZVE/N5inuCLn5Ou620IjL5G69
x+AUgTgHPfRU9Mc2yD8Y0vPQvWYTUB3AWqdefjH5L0AyOvtoL3eHaPdDBcgx9B5QeqADeUkqgo3v
FCgW7DZKlgZsB7qXCgXM11KY3VtgHGgbuw29T40RilncIp2VWkRLsDQtN9vqzD1rLuwaWm6rtPBm
cNLmxpguUFHkBT1+ieafND5CZk9Jh4eKQcEC2tR44OVmPqYBCYxTgtSyj0RAUniKqHpgXPHp7eSU
NBOY7cM6u4KiZC3cj/UmrIfs1sUkdqGqXWLfqFEUrX4byvTFdaz4mnSIGIE92Ih6XOrayfVfgU7a
ynh1neAeNtpKVKbmKUsSsYcJABe+gdE1ucNPxEuqsViqffOmt8mbphdb9SbfAt43yQ1/OzKQb6y4
vlo4NrkEs4OJYrxaeYyVhIv3ZuFusyo7gLDW4D73ufzgusuyLuuk3tjNeJBGG2GLyaxDw9hRVR3U
5QoKZqYloqWja2qieo8oM7QCF9QxP0U3vYxeE51SEFNnrmY+y+LMWnt97mwJBFiHLiWXYAc1oXsX
hd1sm/nJT8SzCSMTMy2Iv0xD86LUoFdMdQ19GzmEppx5KqxscpMOFbMJrRbdnj19e0qymE+b6d7G
SMkNTowfDW435siChrCg+R4Zu6Vw8gN0B8R6ZR9Nx9mS1ShPYRTA62rmzSLhLLpTLw6YpERl+V9n
hqd5YG8esnoMW2ui4DmlBIWjlUgZ5UEg7oIl4fhslrz1F7muK0gtSZmoC03BSjvZPptDkmH30P4z
/eDKEINxB6HAGBKyBPyFvTSms1k69iHJPGf/rsX8//Tyf5dehjaEyPOfy1ac4eq2qslXVmOX/VW8
+v1v/iFceb+FjmmGfoBAZPtU4/xDuLIF/8YSpikYoRzfc1Gn/tEYRFQ5tBz9l3SEmfjzn8KV/xt/
1kMec1CvINr9q8LV/9MZhPiFBhaYFt8eTJx/qlyPCiuw6sbBhoNCfKLzILgATPiA5yM5OMr2L++/
RUoouFgsC6HjWJIzKqLHrsEaV43cec1KGrdWiOg2xc9+a7GdE/vUT29td21auS81E8MeuWK5S4gx
PWMVGvo3I+qoaY2AZpdL9ZyQJAQ/wp4SkaQ2QUdanCCiFh92C19hnZWH9wN142mCocQGJmvWflWa
yW1pfHVi24GJkjfsm6EepMA/ZRJRKKxPsJMdDatw+ZFRVss1f9omRvLNz4kEjx2jXocz+zhj32Dt
fDHTUwWOBUXFpYkvX66FgVgibZaKirluqQmYJDmHD6wr0z7oXkLTegZiy4d3MZdDLbKJuwNpBQ0z
zgb40kuFf0I6ZMVn1nt7e2ivLOfF7ztTaWHEptjt10StMxPdAug4W6WVotSvAjPEfQbSN+QGxyJ8
G5sQJwWLtC0l2aQGpvCnTGVwpiViTlhUBKw7DqiQ5uB+cj08w/m+gAtoWLKi2J3/Zs751HQDjUJh
GzCz1KialJE8Dz870ExWXv2WdM02shDZJU0Q5EgHcP5sQBbjwKD/RSQcnhH6+q0JxYvNwaZIYYvU
8C22nEiPKRxddhOK/UDR/aQ540BVA0Wyjc8RDz7mgkmwKAXOQqAReL04CHPK8FlBrxJknDGMtnPq
nVibdNwlQDzxTzu1JFxAF6Vgfw2vHiRoFSJvSHKWmpXJgs09jdUHOzQUo2j/RfTOZ8pRD3PF8N7M
3VGJlCNHD9ZQuOz9mI922cC+DiUz3aVEKti1yb1tEJQxkl8tNins3qxATNK+ELofDTP/OsPJfWTZ
OodUHLnG25iTTI2yej33fHv6+GFEy72YaN716lNoi4c3sSeP2wPPf7vixMfxBnzbmkaweD3xeUO+
HfJ1HA9qS0Sq0BNlvqsJSTWLl3H4pHcx63HUuCbHZLtmHBISZ30y0t1eNuB2y12HgYHzCTvuKlqu
pR9Sbiti1pqkcw8etjk8S6wcdAgQ0uHaWtJkD9XGFDx/wEmB8NHBASnga6BbOWI/fut+ZXk3XbsW
5NBs0d/h6yYPoTs9hG73CKfwc4EcTLEyzR+lfqBCJlgvNla50GsEWQW6QiLdGrJAJd75FrapvI0J
keh2kZKakRGuwDowzJbyVSo6NRDWWmS4n3Q/CYIVqlpCZ0nXUecUcXkCfU2jiau7TWzdcjLrvhMY
Xc/W7A8H1xq6fbXQitJRj2KWjPzVzyZmgxs1TrrpaoGvUHeqAJ0Vq1hUr6x2rm3i92vmtluom1ig
F5zgcA6nNDdfCX89pWba4p1CGa+jCU82iC66cIJLMtsvCalBGl8W3f1SWCqho3O407AAf8Yb/Ke5
UpyNdGuM49Afw4ddrg3dKSN1u0wGPG/V2QXuQ6pnqFeMkY1oo0nGX5lup2FqKA+zT7KBdf6+jkzz
Yygvlj/Wp0K323A3unrU3ZgmvTexbsAxE46GuJU9ViNchGOFFBZnc7hj7utXSRE7pHb5qFGSYAt3
vttNlKyNOTYPflmRcCo2tPcwb6wxIjj7qCHp3zALqx7waywI/QmOWkhY9nWOXXFgB31ux8K8TQmc
SzNp7pjWUOcJGOxtL38x3AR7vD0+cSjlUhKQF3ddYyeaXj2MJDqTLJ4us0bZlhpqGzvIswADxQZH
Z33P5+6bUQLBTTQON9B03PeH3AGWOwiwuX/+ntEB1U3FT8MpBSIOIRTWaNjpfcwQ92TmUzlzrDo1
s5Gc25Be0FLW/jOhS6UxvqEG+lJc8XN5Dw6B+i1g/maI5Pu54OleJbhXN0LDgQONCVbYZ4FzgQ7O
wOiuFQQu/EfhHUExf3p/kAq3JpUXYJY91kgmjmteHODEwwpZvn2KYRb3HZdAdJz10Pc55Dx2tm3y
pWL1CTcwxyaGS4QQFhH6zgCp5LTeyczMfg+T40Y7UHdp9ael1SDlWiOVIw1X9jRmWRs0w3xvavyy
p0HMDtiSdYPn/koA5psVcZWpwTY38JtZxspz5uRbsvb3CQ+JjW+v9obHYBO3hAC91IP5Y4AJXczA
ocUwdatmGKZLz+IH13kTbmyNk+41WNqEML1Amu4wK89D6hyx9nFUW8bTrLHUnse9IcCxvl6I6GBw
s3gCstk/0u1FLIUlK4sLINfQrheNvR41ADuyv4waiO1oNPYCIztoqvbEHSHiNGwHZ8VZz5L3Tj8Q
opH3mJpfV38GyHDa16HrxD2npMRAQ3C8hlULiTSWvOWp561V1AhzsugfJPiyPd+gBRjv4arpR+nm
LyGD9t6SXnHKxn6TJqz1nIEwsjYaWxyiz+97N49P72zH1i7q6UjIK/TTMeu+enxGsFOQ1rARP5Nx
WGVC96aRcezzojtAxGN7VwFCqgNlolzJe5gLybFxeKRGQ4UN1adz2t7YJ90L8IyrqIcolywpY1Xw
ECH2Oqq2kI7+eKD+jVNQE8DfcMgV4feRXzlYkjJhaRZOJ4FjH6xDhvtlSMKzK+yzXWKBI9UdskvM
n31Wmrt6mZN9sYTpdm5DZkC//uPh/ZdVgxU4QwpUe47t37MOP89o3p2c/CRwuc+UjtkkEsPM3oQL
4aRJQNYNaruBbDaNGyBTy2Yq9SEx48SPT6BJ2Oytiqmk+dRti23vUhMSG2rj9LE82NnzmKNoOOZM
2BBJHAMhx+eOmllII0V+1LUY66rNXvFeo9wtBUxHe9OP6BOjY52yOcX9BE3/aAxBsLVnRwA5D9ai
r9PLUhXjVkgWrAu7bA5nwt9n/vwtS1XEWncKDwF8Ky9uVpDscPyX3x1JQGmoTWCLc7D3xQHlRKAV
0Up8iEaSPqIioa1iLnQMWfMxzOrg7OuHLLl1abxlDCR/P9FE1ejtfOha+WWU6uzZExUovsKGRSNx
yOf87bNF/ENG80jOphlPUI1f3ejRm2rez8Cq90ET7NmnxLey91ocSMGrB9r/BA3hbkkKbEu3+lal
BoFKLNskBnF0R1msLkMjQjoeo4q8QAgarCGBayTtF5Im7B9y6+uieuzqFdjuSS3VW+k7bFEta+A1
55cCFvKqRhUqYpKObWKkj6EHWki6l5+ctTTjYFIgn7nGI7J740EDl9jaPgG5998jUlYffU8V7MbL
tcPF+FXDAEeTJXZPwbjPZvclHAv/2swBJaKOxdKsAV5JMNY55p33DUvXzLk9fMEH0z1VY/Y8DY53
wvydAg+aGkYPqRMS04WYFJdt5eGmwFiVBq330mBiDUXFlNhAp+0hYgAc77y7rNr4JS0MeOrJ/KnL
3WBv5G5EAi70qM8L8GRxx+DdOt2rnHtp5pYKZav/FNr0KPG0ZevJn9xr2VcNjljxRAb48yBNcPJ+
8GlIZXWQS8JekN3wQlxwiw7aUhCgJOKr8SkraDDwbPNcKwTiIisnHRVDeE2ShjsZc23px5spNuSb
F/c8S/RdbTrDRccr1C1tuYpVof21LzIfVYGsekTV286HaUjapv7jIdS/TBpMXhUshM1QGIz0fKD5
tsmejI+U8Wlr+bgGuthH2RHsE3NHwUfjYe5MDPqGwXg5BN9KL0y/Lea3gsL0XQAcCHCg7QOrZdMT
C7rem/jJsarkI709U5yAvspStA0fc0BlDb+4Dh18dzgUBFI0qcPeW9jmkJamApSRoV5wTR1aN29O
wyjkZRnJiNnFAongVuHKuxK3/OlV2LHGmJJyGrY10AGWixrZ1w3o7IR8843wkmJXgETHPpGHVzn5
hHlsIB3ziAhdRA1cKgPUI2rxkZVPuAmScjyz63RIL22IYKmDKNzx2k3WZiqIjHMpWPN2S3o6Cuwx
k4gL/rMspECOLuIbcSr8LHPwJR4yZx/z3yXiTidGDm84alH7XUCLDODPM6p4K8kIueMEbrxaLjaM
3o3PmQBrnu+zGcrClQjymZ4iHhYm/MqA8d+5+Q86T0b8kBzDzSApqPXsjfOAWR8E9F3mkqTEyLk8
l9wLwliFD2IWULDHnRCK5fJsjauUXpfzMESSEJU8EHO5SudcB8t8oX2M10k9PPFTJt58aHNrl0Vh
fJxZ8O5GgQNhmYqthXa6ZAauuLo/U8qxdtgCwOxXw8vQ5sMmrUbvlhqseJV4oj9DgrKq5K2yhL8h
XgAGaXENqBlkQjKhDEp+DGJtXrUrQudz4muqoNGZj5bBmxtk/gSwLz0sFC1caXehoXcQn7zYMgA1
IkeGufnWefYZ+PjdWmz7OCfzDYJ/TQ+YCLZPRixpHy3HD21qXESI5a43NC0h8CjwBKc4+x1e3Kj5
EASJvxqGoMFiYtIV5aXzJhPzLVUtLXouoYI0d/FPkupIpecespy8VkeAfGOHOokiyCJ4Le7+zrmY
uCNi/Ppn6RxQGOTG8Rm7p5gVNBlThR8m/2jjk9g1w4x4ydmvk+7zFBJmZdPooBcZ67Zern4AZNuv
pufeKQ/mxM3a477IMp4xn7alGJzKEfRMmXHDW0Ii30vqk3rjY6TErqSRYg1ErD3UNczFybm3yCIX
eFUzCPo5pn3cwq9qcn/zsHDR9VhsqOQ81j22KjPS+LSJPcAkkCHUSZU6K/yNROCXcqmjVSPdrVX0
ICURece6AyGR6uazbCT0RAGwOWHcGA3rl1dR0meTYXTLaTnldcn+pAJrMtnxySY6SuUUU1FkLMe2
Eu1m8XLr5ogfI4yhc0riKElldGD2Av7s9Zss6n4iU7OIGI2joZrlRnp4HZd5t4uRW5I6I2/m0WDg
8JSUkWourrVwJsn8V2F11MklJkSBoCdzV6zjuY0PfUi0E/QIvZAx574DDk/0GHpZEDna6hJDBbcV
R0rZutxMuQce0fQREHx6FSWrMmCiX1qfWy+ae2yVn1g1LJ/9pX0A5xh8le8SuyQiHicj+YbIvXn5
QFGDh4ugNvx0V0txzyZ6IXvRfrBYAZy6PtwI2iAshztlMaTPmbCNa4kaXHSW8VQnjfGU60xsYcyX
PqvcMxHhryIajH3MjhEE0Lx8SYwTt0ZUfuwhoAQc4JlRdoBQJU5ty6w6zlA6HIuebkE5x9AMPb44
kNAgwq+whowzHuLm0UTGxUyc8zg3OXlD+cdDDyw+kw1rArK3mxR0YVE18lTMOUccrJzBWUKrGTu4
8nbgXSenW+cDV3PHTz4EGM4AbChsvfQnOQuvolUdCzyTcaH6C01zDLZTDZAX5HoysctaZJm+5gVN
rhjxSeOluN0zeEctjU5VbtMzJ7/wxA4njP/bmYTAqg1B1vmUjJac2Gb4afGCR51hC4tGlOwcynPx
XCakxKWxbakIvlZz3K+DmbuG2Zvh6c8HYfOcgLs4AJn+Udg+BHQa0rbQnkVuRPsBNM16Ft58zDiI
kVzsmxPpwfhszPKYpO0GC/68okPOh3KNFG9H9zYohuOccegtO/gKcI1uVV/+MqjGXicdUWht7xVy
uaqp8rSnKOQ8jKZIC3168wzUQUa7az8tbLy8eG8sdF0s88wg407jTfW1c7ZMDykJCELok8eOZnO7
JNbeRkd3/PIGO96+N6SY+RFiY++0PiwHrCPwuY2U9So+aLvioxz2QcP0anMr7jnHL4a9a3Hz7tg4
9g+z7nfKm9JNEPF2hoGvbgPve+7jxlXIcm+iMJ+ipVpLQGZVwukxczcufwPazmdsVAN2W6oPG1Hn
l0HCLrPa6ZLwLiE8FTIUYCzZKOXLY+3HD+ofKR8Oap9RGxy0r9kQdSibbdwE1ErwuQ9cTz6MjDxa
VIGw40l4GobS1DeCj7z2vyDsNPvMdpurJ5qEq4DFeBTb1v39oRm8lutMcHGgYZ/p6KPksek+5pY1
bxPRFvsOPA3eGxgyEhTg1lXZcB6y6F5IrHAIYT8HLMV4q0VzsloAQ+//9P5gFEW8Nak1W3lWzg5L
YcSNVSM2aZ6RcZLOpsaSNTvjR2tKms/UF5f83CbR7Zzqitb4WCSR5MgNRWTTOqw5HewD62Bhjmy1
bayzwRvFOvadGd0TdEB1KAPey77BEi4Nbdyd3F7do5VTJBe3BRftxqXSg+th0k3uVni0ZInYF5xI
MK1ni+MSVomqq6cGNH6F/cPxaWCIspBoadsvrDtS9UhioWeyvHyLiUqtkmheuU1S3qUZqktpA5QD
NNVvPAye57FBlByHIT/6GYBfluu8mEnknI2AwyGalUa8GB97ZctbPpSA3zhG/+vi1Yeq4P//Rwte
36t6bpNY9u9Znz9/dU2+t1VHXOJ/96f+9qW7f3//IvHPavO1//q3X2xLjDnzY/jZzs8/uyH//dv4
40/+T//l/yx3ReeMCAVRqP9cv9KxqxI/d5f8Vbv6v3/xd/lK+L+5jg81l0ArOpHr8yX/yF05v4Ug
cMOQinD7Xab6U74KfvNNxweqAS7CN8Ht/lW+8gXOapPzG8XI/xqF19ba1F9DV07IfI4WZlk2FjZH
x8z+yuAdLSOn6RlXjbdM0arIm18OUWY5+6xI/E9YkT5lnfUUzN5tJgo8ljYfI9ZcaXvQHZGRLdcN
ftxDNcChpwGEArpKZff3ByfwsrtnVpDdu3QtZPE6q+UpSMZnRF/9GcxOTjd+8DI8EZb/xAEVH0/F
Cg8b/Xi2Y0IcnpffOUMQ4rEFYM+h/vKXl+vp95/z38qheKqSsu/IrP2zdKd/fIuYiW3yFUxfs5b/
+uMvFs0AlTVVm2Ccz9Jrfoy0mNPM+3Uma9ATKBDlHhsy5ZAF42Y0Z79sFKuwARMRfU6maG+0hnnk
BcRvGoenvE/L57hK7J03kjSKRn/aVn7T7kB2bVkasJOjfmXVjmGPeHHK7OxnUAqA9zlCVzPLhEsE
MRDHBW1pL2CnuAh/0K2B0F/iaBPZ5iXyaIz7r58F+5/LpvWzICzLCh3Bu4pWt78/C5IStsyn4WAz
iKVbt7RMIe7fhli8FvX0vY4qYkX1ZgxTmrUgAz69P+RBw8geIL37OpKWx9YXRjl7480kiCoys5L8
EZtP7FTmwfJ+mFb2mMcOx9vArK4Uw3eISWRdKetY5D3rRhaiWC3Lbe3x9ni4BUWtuVie/usf1vr9
Rf37e55qJP5HtTZxdtwbf/9xfVpP2kUVTPGKXlTB3hk4D3KD4xYYP0qwu2NPkw1oNafeeX1/Ise/
lakuYzFWzbRsOwLtzhDdaSa4Fb06pHZ29NWE0ZbmQ7e7Ld1x8ouP+pfGkJ0X2eyjGLPTjIHS7Q9K
toeQ8pg6pXd4Jgkjn1WNHXJJT0Oa36x0vogkgIW3bC3WM1N2iaeUOxUGQgtKBSv8yt4NCkezZZ9j
YZ1HZV1AjK4nw7xWtbXrSrGugBi5VsP6AFdYxHYCl/dEF7FVp0/jlP4Hc2e2JDdzbtcnggJzArc1
z1VdPbJvED0CiXlOAE/vBfrEkS2HHVbYF0chdlC/fpLVLFTmN+y99iUmHSd0G3LP25sp2ruUxkMf
5x92WjMc6zctBUFHLixMtTKFHFMN3MVEAnQhEZswhi9NjUFbk1fUgSuSwbd6N/wxa+PuK6SBUL/0
kGxkfdzIhE1U8syVvkLpshyY0g0q31oqvldEJCORRv2VnJxwwDCADMTr14kDFIkGYkxdqoZ8OZbB
2hy8P4Uerl0JSq8DN9lVezXzdlT81tghxXH70KNZUU2yAv21r81gi9h0R4wFSW9fmpUAnUrWEXOG
rN0Z5BGLQG2ticzEtjgEcbYlwnQf6O5+Xr81ZXwUgzhMYOMibx/XLZIownHNaBeysnA77RBh3DdJ
3C3iN1BKB6tF2aehpFmqaRd7wSMcwO1gZc+mOWhsf3rBCHcftsiToI08T1WMypPA2YrMv97ijzRz
85kcifgUlX6IIlZ6gH9I0BkHwI2sbpH0r9VynA1PWl3tjTqC5Wsa36X1ZTsmgnO7eoOaTs7SQ2G1
/THLnDdSj7C5h9Wjpdknt2u3hqweJ0t7lcTZ8yL3SNDWRV50zNZpjKfibGflR6P3uwlUEXTBc1bW
KzJHV75yKnCD/mfXuasRI80ibMSitCDtKusi4N5Cl5yuNTAMO6D0wzEPyGoFpugUB+6DMtRj7f/2
SX9J5jnSEOm/vUyeqrVDK0crnb0T0MXj7n1op6bSvhl2vE2gcuap42AWq7L3gZJF7Ng+Ka2Tl8zT
ngASroKKIO26vCZV+kGk+73I9i3mpXXr9qSwzWqixvgacKAt3J4XXcn4xE7RD4ZLbdAs89qJLbwo
oW6Nq98igoX6+NKr8tHspk/yAG9a3HyUb0KObC21LeUAhj6Z/bhB+wTp6jToeF0y+9iV4c4I06Pt
Ie+m5BfOs8LCH7SIM9Vj6WmAvr2bXcEvQO7VaCMiyPTokEBiuFsSwJDF9g+Ta10TjGuuFZMcN5ya
CMhM91ijbKq6EHLsdArqaQss9B6da1fdzQxjlK6Fc2LL8Ei7/xZw6e66Dn+SCVA7r2wIXFCvUQ9q
lrcuB1hqZbXyxdYicSZl3sfo4Tz3CEjYtoNw2TRPG3gbWwXTrFaAwCc8USy6Cbi+6ezX20TS88LI
N/rdzPsr9V8D4kkWgithf/2VB8Q05ukAHi7cFEa7i5mIEhlBp8IC5VP2I5r+dhPb45Jd8Noq2s2Y
TzjjQgh/z65gcWetWdcQqmecdELZrNx49RJ2HPGzC7uVrNiF53aAoiiFrcUqQckpPoAgrwfGNIwe
Vw1bqhTT99iMOzfzr3ChxWNJbJxpOfxgDA3d35En/FLQY/td7GZMx4hiQV/QoBRBdDyq98AdGaGW
qwqDQdR2O+LgmAMZF8f/sCfWfY9BewroJCOWAI2vHpxAPvRGzKJV7VJx120TskiAmSPxZk/gtozS
rcy6jaclG0NnotW/xSmtKW/9EBPzGsPTtarNbACp8LXk5Afnzql2GRPWO4fqkrCPeBPxoS898xbz
w3LdW+B4t5T5/qK31yZtzMKPi9ObS+MHq+bWVvUhqaP3uIp2bSnJb5fLrrMhOpSn0RpJVGmOjpbv
UysFxTFO+0CKU1F94/BdN6Vz8Mv00Pj+TiRyX+nuGZ34yXmLbuApLwhoLgHxHxDKln1mPXjReB9K
86MiOoilzmpInZdpNF6lrr2HQ3oLm2m9t6R4K8bkQmbWNu2aDWXFhjRvDh4CW43wkDv1a8ECK9oY
XDnxrjWiRV88SIFsYu3LLf+Un/TWhT1vsOuNhVtt9Pw2if3kfQQcSHm4tdu7SEgSP4f+8bPw17I6
4XQ20CfKncddHZ5s9TTlHNq7qEXutyuNl4AjxbrWwT2sXuP4iyDMhcOPNvvqhpvUNwhO4HRFhyKj
aLFvZrav1aEnaTZbF829dj8n+z7ZX924Hsonw/odSwTt9S2OP+oBc8JueKNCmrI/SX4Z1KNv31ux
C4ttJLdl/yb8bWbMAXGad9Da/Qwwqma/6Fkf39XsYOQbyv80JnL09sUyX7v6MbWBt0EgarVv4qQ5
zr4ddpOh+k6qg67mlzva/Pcnrb7a8ivJ/phTuy7Mb8++Gzy2sBSwfFVUpZsqPMnsYYpJoX2quz/9
+GbLp4gDJTblAhgDW6UfwzhNCZqJGYs0SysjNFmQSlObjKgXvvleYqBA5hA/NeXB1o4CYJR4MO1z
C9cov6Gu5qVl/G74kSAwBdmv3sORqfeh1C6ZYJ+FS4vom1XDD1AyC7PB89KSnlistPxqaqfQODTT
Z9egmfgj1AHPx6LhiNDzFy3grTimARDpiz5ymyJzwWBBYvhFI5rC/MWKtGinRzN9HYPL5G15saLF
Mnox/HCR47u0vB/peYcU6ahZfQYwUgLbWboobD2sGliD4LIsAszFVY2zOYLte5vfXh5vLBxR+A6H
HlyjWoQY54hYpL7Tp31pfzneuYpfjXrPK1P+sauPpbblmem6lzD/br2PqSYHTb3qNgdEfkVtZmun
ujsX3Y1ErviH5UIaf7fDWahd5m+0eCvjq9btI+seepcM7S2h7Y7APPklmIFWDlcJDdVnIo6tcQuq
iz2tR+tQRmtRcYI/FYj4ivbH8X6t7qnM7kH/EhXPE/mWwXdKIJ3/LQ1rwWfAg88jgjvyIMJgPzIH
fh9u16BauuMn0dxDe53MTeosgmxJZATeMc985kMzxUerfzK6c2PuQNGlPtKd5q5GMqOZZr1Hzikj
bxlNc7se0k3qX938xfZwcL2ExgfYZ24HNl50Dnl6KbsrNv5Fi3ve8K52RzsGfWJAAsHArRWzTTpZ
GAzB7OynN8LFfE7w4tkZ4LEeb35xHjnrNfUq+w/hfmbNp9R31Xy5XTSOv+DFjyjHkBRC/yFx85wO
m8j9BpTsmz/kyrjisePxGhCEmB4qBB11mLFM5beTfvYK4Vy5cvF3ZuWrGZy0ZktJJOnRPOuqhRAw
gqOIbp598N1dG1z7dt/VsAKPonloEeK4F7d+ztKbaF5jlAm+A5K+HhaG/9QktwTRnHMNki0/STkY
jWZf5L8BrOzKe2P07spz5Rv0zhsICaM8R+5PlR40+ay7x1i/JdptNJ9G0v264maGw8KPnnnrsdzj
N3yYSQJm+VKZT3Z4rjsO2XTDaGtsTjyrrjrNT0T461swpt7d5KnrAPfnnybuN9DqBO6ohQ7MAXLL
qfR/muY2hN5CL16y/rngEvD8x9G/lPF7M50tYlqN17R6nz9gUXPVM4i0BuYj4zfi04CCYXSfEv25
DnN8D4+hdbDNM17wqb803mlgx2Y+yo5hXXD3i0OW3PzxFKPY6V7BGGmEl+GkMjBH2+aRqMrA2BvB
FexqMPHbzcEtl77aedL2lm2njJW060cCuKmEg8JdJXh6QJY7L3psvNW6QQJvYdzGyeLu9d5wCB1C
UyKxAAOzYC8ULoaYQx7DtkbYcx59akn1NaYJ6TzWlzE2P4JKc+X3b0kraJUQ+jNRpYEgEZM4AK4w
qZOJQ3k8dM0LLhla3xBebxuiEvAIOhrDFMgt1jvLd3meWdWt4wx1f5udDbO0VtgSmEiEhoPLesM7
UmmJQEEbI30hq1A3h2FtwehKqjKnhivOwmK7VGAbgxUeNGuncX7j6BZ5KD1TOE8Zrl8mvhvUSBYB
YbN+0y7gXdh5gVk8ppWLCfTgw5fh0y72FPpk/+GVJJZ3q3XVzSXbLFbE/UH5pbYmrDCpgY17Edp+
i2z0NooWpY1MzGRXD7cuWcfm1G0wuR1S0mi2CFduEzBtJtH5idhMb0+8IQlIOEOQ/9o6OROoLbtl
Ozo5jQehErnc8ZdBOFmHiMyfQW+maDZtx4FoShqocvJ/2ha5gEOgS2GK4RgTGUp8HUsPXFcyQ6Cp
u+HKsaORz/B96K1jpsP4YPFlz3v5k00R5UBFpRqkSx9KDj6E6wtBH3bEmXgNUFV6uYfxsUGg641s
/bqkWndx/KezPDzZ/YeGzGtVM4VaOGhzqDaKo5dg+S9QbJrz+w3Me+/NwM+SOKulqmxy5L5FFSyR
WvIuFTTDFfG9miv3Kga1g4l6XNYVxsIuyB8HZujYP0fuBzQkiqHTYjTmwHJJAafUSNa0+K09L997
+TeUPx3LaMmeuNfBsccxyXGqBKlW59TOGBv5bNTm5q0bzRck0Qg3++mtw/YbGcW9UnV5N3i+2fD4
63pWm3TNF6JTsZVJc4Sx2qAT5oa36Tl74rsApmiHriO+JoJ6sUJ++0R8cNDUb5OvMP1E5jYz/6qN
rVXkuXAxGoQeLgTqMRdq36t4o6rW23a6/ImHENeKSJ8l4kV3SMim8kFa5EnKR6tnCxZpOhtTy1wQ
lWeu9Z4olyHR2Phr6X1gnLbUejlBb/K7O3s3DiI1vWTJdoq4kMOmvQrAtNbYpMzgAlPbiUa846Zf
5K5pHpQfqT0PdBUN7hoo3Z9p3qKbIx2t82F03UoVPftr/SiD4R7m0xEw6MWOu3jTpx+tNUdvd+By
+LyuWxwnp8rOmBad/CyQ5zbu6UVIw1EaxEFWPavB5jPZ833zr6Efbee3W01HnO2/qVMOa5veaV+O
XxUBBXjy7GlRi0Ftevw3lGAJdN5xyfNDtmusr20vPlv6cCdzEoeTztFrEXcROSzBHOPbD8B6cNyn
OLsW6cBvYHd7Umta2N8MItOrQC2uYoMdWvHaDAhcQotiAR/iRUbpoVKw/WMUd1HfPeEofdIyeR5y
zvg0eRm68F222tkunL03KCrwHrmwKKAH+exyjcznYxFA/SudL1pJd5kZLPEzpBkQKfstC0FKBb1t
1sLUKZmzct3/lUjVU7oNSuutLtoW4SEKPtvmjqqObTmQBDqkf4LE2/8VEjgOabARiBVzcmB1xXiV
sVmAr25/2hC6NxrY+NwwOBjDsNwlgUbEzJjEmzAujMVExyRWhY6lqw+/7BxeRxqMK5y+SxIQyk2H
QbGuxV5YWruEsj+sUp+u1/IJkSAOgJywxN+2TnEcI/tujiheS4UAmAAeOp+xOid+xpWOjTKP8rOT
e58dcTizPIvyc2f61Tt9/yUS3TmMvAvnz8hSy6Cij7pD3qknx/1pJzIY6+HOxNDgTCIjqQvdj1gT
D5qTfSClVmsEgsSS+XW3zgaC7lMqWas3HznfxEVP/AsKTWcDgTMgu5KrrY0YKaaUduy8NsFofRUk
Z5+VrmlLKLwHMxoVMKnk2BVFcNODce+KKTl58xdojwe0yd+aRdZQ4hDXqeO5f0EGvMz1LzTY2tnN
y8e+4eUN8asa8+pBDiB+21RMa+KHgW65WXgzOTAXDt50I3cBaweYZxy28Ova4kiwYaMsbKKut01f
JSyKk3pphyPlQ5GkRxw0WN5wyfTWjCviG1067Fc2ogebiMTbI24Cn8uYyK8mteyF6DyDczN9yTDl
rvIGzYUyHQZvXqtZy96LHETrMWHWuoL0wcRui4xqrVdTccmsYpUK1c/4hgFNvc2mWK+sE+tiAaqk
zNd4XBgNvVk+p78WOGTNdcRntMMRaB29YgPUk8FkteZI9rDkiVeLJPT9oKAkazE4JUTAIWHTNscf
9hPT6R7cFHQiMxSTefDg37K6JLbI5ttzCVuSTua9WGUBYizMaXUyj7ljGSLslf6tDv4gnZc/PjQ5
5MBcp2wPKE26sjjadvvUjERjEWG2qpKpYsRhcF6U6TUy/PrQW91n1KcUw0nxx3Ts/FiZlIYGc7wz
2sKMdMMtclUCsHdhq0eXvz/Hh1wQYxV6u2oM72QpIlAvSc0KGocxw2S8OlOuIeJBcEcsKs2HZDMf
AO2hEA3hsWK6BmxabWo99zbCWSkHSf6IrHrhTl3OaVRPuE6YG9iGg3xKlDgxe+2KCUutSnJcDoX9
mMMLJdxX19eDJclQgOV3V+yXwPlbwLFVip4xCZ8nf6pvWF3EIpAB/Yiv4ufBJc1jMMZiB8gifjYy
3VywmEr3yjX2sEHdSzNqA5k26isEjnDxgsg+c+lCZJLXnO1u4WB4aIqhXhkuuYDD/ChhCwDKXsqL
k4SSionuPMsDfVtqyAzaPGQG1+JssnvosUC5dp20vivwFQKH5bmHyL2Lcv8KVoWCtwjitQDQRvyh
XMl0jn70TLkplU7d3drMb0LnJQ1MmBydI9Av2ILnloMa7i2htSiTzm7Qw9cS9Cph8RTq/vA4wuzz
MhOKT1u8xgBVF5OGdKM2yrMMuFk0OPCAO5oyhLU2f0F/Gq2lXyumDcbvFJchKq/OJbNNuUdZ1BcW
/9YqTTzif0rbXHeRczZcbM88fW+u9dy1tr5tKhkif64x3RboqPT2mPMn7l1NFLtkSLpFk/IhL6OY
/AHVfRqJJnel66Q7qx+vBuLwVcaEeqNvbAjyfB4mhDuGvfZc/eCh3V7WedAs4rC5lO4lJGLadIvg
YEo+jaGtiB3Pd21RZ2SMPtUYiwirZlzIJb0V4WgfsX1Vh17T9i6BOPuoK5nOEZ66EqlO2DHMQDiv
eFzGEaqS40SYw8Gx5wl1VIwsB3YXwTZo7IatnnG11PMjkKcMKkl5QaWJIGGZka3kIXRt8j7bIDZm
IttFwSGKkayG8WOSx4tJfykKIiD8gzESZoWEgI90od4Vs9cuO/r11SkeYM7OUVYMPqxNk32Xtbnt
kQTIIVyFBR0jw+gBqiRVKF4xz/3jYN9Awr10+QPAUFN8ExR/bklrTlPKp+jJQ2yP1Ucnd/Mt17Z+
9lExW6mt14FxAJyHYpYZyC8YQShpbnZ7wfFDWtyp626deMAU41uIYm58JaAZeX9iX/+u6/4t7+z/
N/nB9qe4fGQ/zb9qFP5Lqg/YTor/o3t2339gLdrU0C/kv9hnPf8/fvV/SBCcf7i27vueZ+sWe27r
Px20pjWLExgfC+QJ3qw2+KcEwf+H4/p0nf5fjyw6g/8kv4p/CBPjC6IGF4+2b5r/FvkVwQEL139Z
yMJ9c4gp9i2qU+tf9s+kOXTAKHx4+PGj135kNeYi3CQakzuF0Emd+FQIwbhxIkFsntfyDS3bAudJ
tEzJrfa710IjRpDzn8UKUzzPrzD6s6MCTMrzXbvPqrkJB9oYIxDDDAtuJazx1WwYAr2LbLtNlzkf
0gqoEZ9Yyy1Y87DHjgUf5kTAGiJgl4ATbBaaq8llbeR0UZQuRs2xPM0ngz2fEcN8WnjzuTHOJ4ic
zxLZ6+Ee2OGeM6I6eH9PnPnsyTmEtAIQge08lWLMdkSa7fC4nq353MrsITjYbbav3EvCwdbMJ5xe
AK3VG/OAW81eJy7NiF2Ue49OWHSbgbyKFZmSVx+FJsvfLN4xFv5MncwGaAiPHtokx4oel7uYGRb5
kf1RUhCcjKRZeTPNpp/PamE9I0xJ3spOLUzXPSeEmawHQQcDEglmmGwvwnHcI1cnZW3X49Ry7N+x
UWqZA8+kKytH4tH4MrFykk1e7aVkgqaVOB0BdoPap8kWxes01FQ52Sp0y/Gxy6onnZ02GhGCJH3d
Oss4bFc6k+tFYQRiPWmx9xd5suhqwfBGGzfFfBMCr5AIRSsiDpUmMQPlR40EsLXp6+PJTzQmq9yq
7ny/QjnbtFy4sT/tioKcFcNCddnMtzIPTgh1nZs6mO9se769xXyPlzwAUDkcpLHc8U2HztYeyeso
KAC6uRJAjgi6yD7bbZNdknH6aueqAZuhexkoJGRrcB3NtUUyVxnjXG+Mc+WhzTUIXr7Z5UVdos8V
ilXLZzU1JR7AqLraVKQQ0ALr7jc5gQGQs9a011zOfeWiVpgwcihwkZKtMemPmVi7yrwX1MUrkkEl
MEH4FG7k3QanKo+uYzmPEdDuRYVY+PD3f4YjXrF8SFmEDwGuwD30QGNH8E78MuQhLRBaxnCEQds2
JBPhnmbMneN3yAmK30AGPTtmPk/H1mn9HKNdRlvZbt0pI9W5lACsJAV0IgQ+hNQ+EcrSb2G8Av4L
QzZWIZZSX2neJZr9QU2RH0hlvWBZL4+ZSoNVPAEqJI+PQDYnvgAvhj+Z98NCJW5yroZ4OVQlWLzJ
px90knEx+uj/Mfvhz6DQqLI0PHYaExlVV/pOkiuxEIPRPNWlaqBKdWsfIEqejaiZ/Ca7WjpJXNAN
ySQnXJwMKW/EnV36votUVlbsaEudlDO2W6WvXm0Nq7yRdYzLeiZPZN6EiqUaCzba2U7HiYe5Xvj0
Jn7FoEspVjBBQhYp80GGUDHkFgvnIgJpGeXYAWiGFyWaw3WrTAQwJRAqCLpHFeisAyuRXeM/Roq/
IktxBPdxoTFXREFqEif8ADxlKcgWW/qp1Pi8YSsU6iHz8ws4VNTammY85HzUHvgoGsBH8KqPhfNH
Vy3Akz46ZXVL8o3htq/QCUvCPKDEEjvJ06cuWmv6pAxIcx3HGGTgafPynWm8jg0sewKQ24UmrKtM
uu88xXPbpL1zwDAFN1VUObM51lGNtsAlaR5cMEUrU1frrhmuZdeGqzIX5ETE9awXIH/CFz/ZKONj
jQdsTtRhAGmyD6rCjTHqxYkNTUF4A5g7J35NJk9eW+SoKDSXBvpSULIhhmPCL8gCW2Yh416MRnDr
CY1ytXMM+csglpE4+WBgpL8V7NqBIug/FY9BBDfUG4b0BBjXPaoGcp6op/piwj0wx+ZGultzs500
uWYI+7UESXhjsnnNaMKqqjmYeR09BF4kuZLsJ0fF9WPtjvMOeUVyKPIPLZ9usPSgCK2cekjP/YAT
s0kDuIZ55wMBY8rUpwy3YXphpsqKpeYGhKgY+dbJoR8aej0cCbhwrnYik2U2cPtlcfyc23p1Do2I
Kg1j4NrEfz4l7UnrYRuRdk6ulRr3RTm1R9Y520gAhnEG4M/sBqKXCHjVIlMCWcv45dEvLAvLqK5a
GxIAO/pP6Aaz89hi3BtMJmshL6/sJHV1FdiXqMwYAtftY0EG3b6aQix/bnvXCPGFh4qCG0c2Ww4z
m349roydnVnzOwpF0GO9esC82ayDOQpiHHWyn6pdXVLmFjp9SFT/+o7eMps1g4fasL5ixNqwMJMH
s9RtcILxG2wcEefiYDNR36qaayaaV/dtWG0HrF2QPZONNOkBoqZryXmDmKyhbIZ37HcHK5ZclnKQ
p3w+eUyMxH1XnfOwiCA84uLtxfwXKmydUUnYQPmL0amcCaO8wumGcoFIOA1zdcWu/yVk0u4HhG/X
yR0kdMLwAVQIWoJMFWdEDxgehY7cWo2w9jS2iVNNHkXnEO88qZvtD94B8yvBInp9HhwkM0aeMaFI
QNTYyOGRBQ3N3m12kZdtaEAHRhlYiF2/NBcpieXbv2iwLME5OzgAnUagpbQeCV8w6R+IINWgpjKy
BJVXm3JOzrGgaSOnwXI2qaVrtO3RbEVztIakPcZWBcaECDLqF4RYOcTtrc3vMwLlQeXFu9e3uraI
2Xb5Mz++8W0MEcR6L8xcJesJeyLiqDrcmzHEZi8WkvUtMRRogk7MqJ3zaLZEepoOwpORpV3jev2x
r7UE8GIQ4YJklzqxYCKWYipWTbytlVmvp1ZJxi/MfoKu2xgmBKJAkuxl5t4ynRLayzrnbzfweS2O
YUOIwBHeS7GLCofUsrL2thQDm7FU4EMdwHEOT9ZO05dN4UzHms8dbwb06bjRrvAnYAgrYSEM4l8v
Rnrc1NpWgu2y7TjG0oB+vU97YyeHXD87IbVe0P3qBdtGxySAD0iLtSrHLIBPOGSksWTXMu1XPh62
V5xTkhNaM9ZMOufUT3iCWpI8kDNOFZuXzd7J/eTZgfoWlvPGcsQx2urGMTbKt6A+Gl2WYWSI1LoJ
wnDV1Im9aT1mFJGH9xdW7Vp2SHntGBnmpPITKYM2ECnjOYk9XIroQq5ECqMJ1JmM57+jHtpMHmB6
uczjeHaA2oJ2I6p8iNoT64HHEQHXeYiH56TqmG5heVq0VWZuQAKkS9JhMdGE9oncGsYcQWixpGM8
BstmaRfwAnhKL5PEdIle9mQox9mjlDePBvgbNJTx3SmyllZZz7eBjNudaCkXprzCMx50X27bdyfm
9a9+JhXLWpFsoiQBLEUg/GVkXWXGVAR/vxgFokj+Dhi+JjpxjnjhN5ompzueoGDjRyzWcH1SbYR1
slOBq46dKGAfDiwTcFwsgKqQnmRCKCeJQe3GNBrYSUByZSR2zdnJ7JTn/6lEiVwhveqiii9D8Sn8
UBxaBnoPrW/2t2L6bFw0f00MvdKr4dbqMOq2tjSoraE1Eh1hfiYW3Dlmphcy1sxTRse/EaPz65q5
TVxNYJ1UY/ZAFBkZGkGNmUycTM3TDyLCoRCxyP/7nOl+9ZSzJrtVTV3vjR7EMFueBvNO3ryPuvk+
tsFwtbEExpNTXMaZYcD7C6EmeWr84LNzS3HKtfowpvVtHJvoMLJQ8IL0zBH2IqD7LmOtHfe4d3YM
zX442e19XiDNZWvCeSX7+K78DtO21nprlat+N1RevxrnVzjQQL3C17zjJChWxB/ra8aQ7kbPUG5l
Zu+/NRR1/B9MovLKTPet3jDKbEYd3S23duwh7CYhOlGqPA9Jspl0bY2xHCUAwjU+MVEKaoYmIZPI
oaw9amsEQwmqwceC8ANwCau+Z2AZVyuRFEtV9iDRn+2E6D9yhbEJbULb38lGXCr4MChNOkUngTnS
Ucaf0UvPzInRalfbnLCLwM435tHcCT3bACfZlGSEToSKDHoHU5NtwmRfNI4iQjItYI6MiECgYb+J
kn2aWNvSy5eJ0yEJLZZ9qB70Sj+30aFiXB4g/rFTHmwAmRK1aQWaA8o//4x4SC1EF2ltVQKkSNnH
kBU8NOdDa3SrNoS0X2TbmTXiuPoeoDE5r7hE0Mayml/AlV9j21lDtbUMplR0KQbeVIIC7BBhvlci
Pc5Xmslw2sAyi1ISM1ASaiuMlVvMyXdSgjZRm65y/GmRknvGFCxV1rF4abqfORlZ9A8CPIaEE2W7
7xhracXvRfrUQFurs3oRQ+IcNSbGBDllIIrlL2m6hF91G41qK8HDJp7A7vOr9E3+RW+O/3TRmib1
2p++egAQCQ/hyWdp5GpvigvfRuyh6S5E2xk+3lLCocrNT9r4FgOiSMwP9AoaCU/R9BRqDzonOkZl
65mTZkS5EiYPufeCGs7RvsOgObrUDo44deqFlhMdwuy4x9lKYPFkPOrmQ9a8SPmgojezZpS+Ses/
on0rrZfJTxYWEqZaYzknX0PSqvU/M4hvFqAMWAUzbIGquzkdlL/tEJFlIj9H8KZsTm2xacVWH67A
vNvwq3AyZrTvwr3kmbmw/Q2asGFvpTe9e5zMtzT+ce0PnzyEwHzW04cOlubwFEXpUm5QBY3Gs0FM
ogLoLaSOjsthpEHOt/dj+Hc724VUj2PWLv2YJ4jYQ9mzBzvQ5e5mY2fSQUAK3sitRM2SLbKovrbk
wnjUiaJ/kkSFuCMyxJEJsYtSMc22AUfqKKLlWBHtOJkLVKFofTs+Xf5OWeXZvw29v3aIskaasp0f
pbAgAARXupWr5bMeALsKOZ8BubiJR2L7u9W0m463AU3zgqrOnj4NBhMlW1mAiEtIr4taviBF6xt7
kUKUyCS7Tjz9OSkxQfqUeeeggkEK+PY5qQ+edvTR7FfrSv1K931M+XVqlTFlaASDZY8wynwGdwRL
5Wt4Sogr60piqpixEDI89s6jzZmhHLmMk8sUjliv1wPczWmToNMkbrTNLmUkscSSXojje9ryYk55
+DSUnykIC/eVVRCP+nsavlbG3ZDfk/UIWWhj9z8OxODSfuTttKanrHnoi99yfI/1q+ft8bQ11MXB
88AIBT7wQkPX0uz4RlIcUDXxFfRnaFmHABu64JJ6K9DdNvoTkqniv1tA/q0x6/+dhev/ZRj7X3DO
aoABdD2dsef/3uZ1jLKfNB8hQo7/o8/rn7/0P41eHood7FwMWnX8rP+csrr/MGyDrGDHdVyB2/R/
CthihqrzHwagjiks+59jVu8fWLMYZdqma7rowIx/Z8zqO/+rywf6vu24uAF0x9Htf5myFqTD272n
mDy1NpvSTlibqNHNJWMZdkQsVMd5syrnHSv2Tu7qiZGh3g/JVlk6/hPPMkAcYYPxybBbF/POFnxW
zqnCGnfe53KWhrceWiCLWjC2JK2yFJs3wAxMarALD5Qrj+m8I870L487cJp3xzQr7qLWazSGKv0u
WTD786ZZzF8Mls+IrINbZaVHY95L1yyoCZrVlvm8s4a89pXOW2wuASZULKnn/TbcbKZHnXKgcWiX
0pfIJTVhPpZ4MWGIofchxKeKb1KMXGjYJmHxP6devHBYwvS9ujOp+4gj/5KkhAQMY/ZRAKFDTPOl
Z/09RcrXJN52sg8WvjZnNrhh1U6u1ex8+/slnY1w+WyJK2dzHESRJVK/R6sXb3GOq8xKy91ssUPD
c5CBPLgoDIHg/VYVFjh7HKw1JypZTwqNFWNBdL/VI+6DdS4dUBccbmAWXkaO3A6le5CcrQFFgjbu
cmnttWI8COu/sXcey5EraZZ+l9mjDMrhwGI2EYHQwYigJjcwJjMJLR366edDVvfYlE33otYzi6Ld
a5V5qQD3X5zzHX4bxmBfaz2Y1+Q3vWkhwGoFwdBVwAtNNprNfOtn84zNebrkIVeaGhuCSzGsicW6
pvHf2uI5LYg48MibZPrbmAV7UVkcLockpDZw0a3otvdI5Oe86pjJzSQ61I4XY47G+xUTKIEVzF08
YdUIiioLy+skmMqni3PMWIxkfz8AEAw4+CtUGO8SWtMmp1Soh3rau02K+4mQsCmZb04u9mS5ocjH
cQjmr/wABEK6rEYIfT0cGl0zjwXpZVjckmuuD9EuneNhW9BDt0WjCH+xYZ3klTo2zO5rAdBA2Nsi
9P4EbUL+MpqXTW4lL03QoDQEzWEGDADtRd+fB2O5XnbZo+d0xwnyzkq0FQOmchSkWKdIPzu9uWHn
bm4qGYqHQSEvU1Vz+/vHXHJltnkGOkQJSt1OS29xGzxaDdsEZLFxy/Xp8tgaWXIA7H7rPaBbTqD5
kNGso4gYcbAs/R3KieFjHucEw8j+UlL8Yltss60aCBLfiUwmKPOBLLqVkgenZFIYOkG9J7SWaLpn
Tx+nPc21eeyRESr82bqBSGgmyzmsIZ0E/Nx2w5IROXXEj6ald3DmBlhU9+PABXpy3Dh6CuSTyozA
R6zWwXwgSaCOXW7GUuEHzQ0f2QMdJGt8DG35jmUISJhkHTUTomegePeixQqH1x3iBgt7XDlmRgUU
ptajjYyOGnnRECoj5tVAz9jXWrBO0HT4CVLTbExwlIyedU36+Y6dhmVBmC2AROI2QBv1u9LmPwbC
3fdSeCwOqNYtaO0Zo33VMmGx2MATPHPq+ROQwehIrOjo2i7RGtOjVqUT1jDwB1GfGBBQLGiXVa92
BJ8/ioTnYZb2oQP7Uvfu74L+4dg8pUFr3/UIQ1MaN/WyQ2l8NzQJEtSdWzVbvKmF9o42e5m4ERrW
qAL8SIZMqrORNmbgjndLYxqL7q1BSbISGGMWHk4qnjXD7PaVXZBpLOIO9Dacv7KDpmFN+q++WrTJ
i4LKDLzkBACRYnHI8q0VBq8aNopThIwOK7t7Iak39W0R/EZlUjLersc701iULElF1R6kV9hsDA4b
x+/Qjw9hv4dbkK+ikES7kpYLLafDJuSq1ZHPvBOP5kwodCrMe4tDI7Hiy6SPzZs1saKY4RAdGRh+
zpYH1hCd4FrqxdWyBp4vxoYroPrp1pp1kCaRWNtEXB0il7k4P3NvY+hxcKvy4J4VRX9GDeeB05GI
ZNJ2K9LK3DkaNE81ZuYeYsRVAis5KzBUjeqGFyN+RKPJloQHeu3wgpDX4o67UW/gXtQJo3l5cwOx
c8OgP6W0/gi/jPpi6mozE0RLrnJzaJxx4dsl29L7YylXnv9+yFEeT1OXkMJrgtpymx+nOjuTMbx4
mdR2Y8t8VmP9rcFW2ooYQw862u+xfrLxAJnVMB9DffpKDSjckTXsu3YCS5kNxdXVdhBveBYUExVc
uSD99JHkCy10t0i2FVHUcBZ7YX7OdpkcFPczuqb+fXRN2uTKitdxWZNvI8DQakbMZT331o2peY2u
xvmeyWST2djf4q421lMRtDsOeW6tySY/il3AXtQ6cNv5ijI4QJFMc2Op+QjX4be0u+QQD65cIVbp
MhXvYFjMGJpjauAQd1eqSxJr5aNmoW8AgdtZnCHghJko66RjbBAvfeCuG3x+nB45cGmzYxlxzdFg
2AmNY6r/hKb2MSd160tj3OYp9Js2cpITwEjjMgzp1klAegS0tGS8q+NbnVpyRz6GWhkeRmlP1y9a
n4EjgwXKHYd8skq5Tc3sxJiLsbKaTh00sGNp6pyIjrWDWxYzqW3psqjhZykR3sPE850lrbPKq0MU
t+HVi4pP5dQ1iY3Zy2gKhGl1H2FcmC6mXdhHfrwEAifOrZ9iepVEfbYheivCdqf1ZDAuANZpH4Wc
dRa1oJTYzdHIWjLfXN2Ma1zvCG5IQNcwjRLDQxyT1T0TYrxpqmiNR7uA7uZ8WAPJZyQwIdYCFbF1
PDXdwaghZbfT5VVC9lmH/GC6V6/xAl4HAMC5YnfAAnLlerL90zuItNv+y6BwYGOJMDHIh8+SNe02
NxndO2N7nuriUWmptkvBT25qyqK1R0z8o3wcDNhGAWvHN5sU4FSVJ60GNw0ZRt0LExxb6UY+D5i6
JexN5WBv3NAnIku/mYPcdrLRDkFg09MhE31mQ8Rkrc4XYyHToLIp3iC7DljrICmRLqzviXLEElAF
tI7RTFhgayRsubTiW4XzDf7PV1bG5ibuS45pj2xDJ6iaE7L3u4vtmU6RqYyPArKZ6l30C7pofMzi
EslY5f2CM81Np+WPlj0TitxXwRVN0T5wF8f9qFc72fC9tylBOjnR0enEwKGvWIgzadgjPHqdtO5W
6eGReIZozwYF5H8QeFft0501+N3NnjpXbioU/kEw5HsVKThCzVw8zHX35WlLmJkt3nWFHnt2QnED
q/mFxRh3jBwxpBmOL6CCrRppPgt7OGdhGr6lefzqJGP5Jwi6nS4TdaMhd9dAxzYNe82nonBdqlUU
RfQPbPO0DLUxOCFWmtdiMCy/boH/ZeU8nqMSsJeVUf+4k+SioNCgzk6eAzkmz1IRSBfyUIroBtT7
yKuJlbT+i8zBrRPqLZNu83EKG5yTc4s7i9vbDk6VZHNlhHePUo3TbhQsxsNrZwNP6OLBuoouhCNg
s24Mhx6vaBBioCyafp2L6h6keN5lrEWHdpYnU4JDMzIKkp+krPsHxufdgxjqcQ1Uu13XY4UGM9Xd
dSFa0/fa9iuQdvjIXZJZ+i001LIaJhO4EwZ/kFh4hrbclNaIxS3OGjIPQ+QP5B2g9RVorsi2nJh3
JRj1g7skbGZddZW2wpNNGITlpftUnxG32xypcGa2wFTvIeqyY1sxXg69KdlOA8pKyLvQIQmOLxPn
IpPwgIhZv8ywlE5sBhlrFDZDWSq77550yJ+oGc09aWvhHrF0hNEgoTomzWyD0oFJZmMF7GnhwkCv
pRYMp3Fvkoe5gbosVqOHyD5VKjlWsyDiBwXpyiYH6ug2jMS4WZWnD3ezt/7kuU7YGwN5SoT1FD0G
8HPoiBh5xUgOgTEccZNjsBKcBsnI0sap1SIHy20udKk/1aWnr1AcxtuhXIJ3rR/wDl8ETVBvu1MA
g9F4bsvgEsEMXkUU9ntha/xmLHDpHrPDB2Vfh2qabxhtsE+VSNfAyk7Hvx+82nzlAsVRLbl8oT+1
987i6CZj4iGAsNWt9MZ20GBEcpdUrw7N1yqWO8PijWuMuvKrBAO28PLfCZyrMScfKgIGlHdNfO4r
pjfRYhlhS07+ae7M29gAlc4z/z61utzobOV9UaNMJfSeZb77Bq5Se0B5x/8/eXgWUQcFiN92SFV/
qhAfigRziSkfl5GCKxeOnbUN834nZTfd3Y6eZ3Jbd+sYgHymtj+60nuBh/6tO8CCDcd6soLyi43F
fIFneB3asMePXtPfOb3hmwrHVzDLVYS6/sGwzPE4OpAzIxm4Z2R6B8eM30UZfyChEMyDkmKrZbN+
mch7HFu1i5jXbUbu3HXfOD8GZLWOpLRdmlfTOjeJioKISO8k1QPxwBKkpvvgOPG8chJpsHZw9a1b
5L8iwxz3wBaqw0is/fJ3GLCO9nQaneozISZvPVd9swUc1WzdUIA4Sh7txGnXwq7CjVNw7DdCb/ys
JhcqHcaeaXtxlmhyUTQQti2cbHhWajCJrCRuOS76jBnc2O16g+djSGvdTytAeXgojmVLjp/bnmyM
r2NHzFE5WeooUD5TFAxn7ewZo3Fs4JMQFee3ZHXu0gzDNKyHdNMtAp3qn4LuRdtN0W9ss0XvXSP8
dv4qwBcteL+owklK2UOicNf/vlLx/+URGnHt//0I7RW5X/FfDM/4S/8xPGNEppsMz4Qw0AI6OtLH
/6AkWf+gyjcRKLqGY4A4Yaz2n+n0xj/Q9ABQEkRb2pa1JG+QXrCk0wv9HxZqQmLrhcFCWLflvzM8
QyLJ5/9XjaJrmbbj6EgocRMQSPKv0JiATKZer/ti07eQelifJ+OU7GOyC8nqkjYnhXzpw10m6+rm
RHiLdXTnex77H62rnKNM0Z7AKHwM0sA9Ih8q0TywmsJJVtBWecKH7SXvbG6iDbWV9cInpJetWLx5
yu78gsnJchCNvpfV5pG0pfDBgde/08ETrfD9c6TLfJm7Ozo5OMsHNA1YoYcSCZJXX5iJlUde86UH
c3XU4UH89PeDir8z5uL6QFmeDlnKjrZlel55G7taZNEDqUx2gb5xzKA92IbnJy39fVOymJMPrWQY
M2YGGWcy2xAFOFZrzws5j2BocmtpXymQGSg74NHJY/2sRjApTeOSqztR7VRxq+MnhGSZ2mOMH8n6
ZqAwYIpiv4xKDEJgVLuHwQvQ6eCyccZ6pAEpdwSsVNcpHMVqikiCHXIo3SqT8j4QOWIWfQcwMHWP
osUkGaVjD0N/IoCuW/bsWiX4nLK4BCorL9SfV7R99rZ3R+xXsXxDK7h2wBGwjEdfUdN2xDEEmrR2
BIvdXUQ8kls4wDc5OjnQhH0zNImtuI63tJRgVGUZnaYi6mBJfJlNKo8suy3u2PbFgvz+YdOvroa2
o0Av7OIyZPJXOZsLz3vXh3I+GsQd7pgScUsSmIeCnQjayRFHwyaqvtLTT0rEE5GzyGO5n/ZOlJNi
MZssIW3nce4lVNPkHMaYBmZGtVsyP+qzRq7nyjaUgnGpXVLZsL7qxfBHaw62SRjXqDXxcSThbNDb
ayPil6Kp2NVEvbqMoVCXmV9by7+9NLa9rVnBPtAos/Csw/YIsrg9ytZmqlbmNxb1zhO30RmwV3/0
xPQuG5o8RQY8DnJ5K2Qi0Y42FvjISgeDDwhLRc5wzB2DyKlJZrBHBOOwkR+xE8HLdAqtO7pW0uAw
s36bpQbKYVGtOpIkL0uJzeRQ1UQ15t5B040NQojHcEqjA5RpdUnD/q1u6+SYQNWNs2l404Th9w3j
PKxcUGOj0mE9nLImQmfkJ/MsjlPnCgI/+CdP/dEkby7pKXcNg5IxdhXcU+zZnmBkXbPNL1RvHLUA
doqe9G8u4HzdZ5zdYapobb/uJ9tv6/4Y4qurTaoMCBx44ipJ5zHlN7Kr5Fq0AhisJ/eNa7wFokn2
/BZKNyvWRHvJM0Mr/VmZ7GJb1pGRu2zeo0iHw6JvDRD/194tsWdUY+h3fRecSLN9G3iDj3OLLr99
41VbfPsF9r2a8MiJB2yfu+b3WAjrNpKNakv28EBRM2AHpJqm07izWR3v4sye8ZKxjjYZbvjYbBg8
EF94YrFrk2uBEseMTHOddwCR1NBvnQkevzOLkdzS0vCdMLyVLgVFkhtPogVYzEHdP5A+8xy0yn0b
ysemsDw0KCsqrq03mhj1uco9MuLbnnGYjV0YVYoFmqGkRwhKxrKMqP9arBx82r4pCmqALjdoUDdV
hmHNFNh7311EYbdpUcfy5MNJkbm110gHQh1IH6Dsnec+Ry0DMTI/0n2Wk7JKAuCtT/IU+YXtU5qW
j5SIL1mPDcJyKCqUFoTnciLnOmaUhdVumqjDWUda+G3jmWksQmlc0tGwBNya9d0wo/Tojvl56Np+
b8QGZbzdlW/a6IKNIhOIECAgNsCO7279OXi4wKIGn85QamB7h98EzBuvek3tqaBjBhZGuZHxiIi/
wcajfIq0AH9hVDK2xOFZJ1mNQqcrznaaFShx+CeY0vkGdD3j3Kw/su6ugkle4OCxHjFddo+h3LQi
xjkyR/dUiQn1RvXheNq089IfPMv2JRfZdu7sArgYSsteEa4Sx4zvmzVNhTjpYAWQLtw8x7XXAuQq
ujxG+MwqFpkI7mQUKeVMSP3sAK4uw73V1fWBp7pCeI8DNYo7ftjuxPNvjx1wWJGcegcJGjO2qnt1
htlAo/6Afjo6q64nWsXEoFIVTOXrNHSPTWn113owdybn7WHSEFxkndXgmBwOXEbihMSlW1nFa0p1
cQIdAGmogArWTubRcGkFCVHgmY7C8cx7vFHWWNI59PfW7sld5/qW4AGCcmMtEXIN4yryt0bAh7A7
zLJJDjNppusKqfI2t6B2Rn1Vn1yZ37gCxX6cuANmmHp7VWH3Z6U07tVEL5bMg+1DC4oBFOigo1Nw
RUHZ/XTQnzA4ZvqprcWv1CD5p09IGdERPpFEierCTRjJ6k2jnVqnwkzmMToQmfPptDD2IeJ+wxMV
p2ryqrWmoXsLy87YeGPPSdLCD9KXZCzDDsRVxfL45RYdQUJtdm8z17lYRgWECDPAillk6Fd555wq
0x6vRRxk6zQKwu+aoIWGbgoyxzMtmPUIW2EPKiZ8AzphntPSmRdyTPgWNAaiO4/R8t9/FSa6eeIv
skOMa5XRrFFeIoJUqP1tTAiWc4zCqDx2kXvRtAg+29+RLcF8x5LkxL4rkgta/6/cFT+BAQihFQeL
/mkLm/B9dPikRN58xZodb0Ik9mrTO5yKk8Ep4krziBYfgeLctVuj2hECrL9gFkXXPFvHgLd6FWLZ
5sHxLLs8Zdx2iJPScjVMMPcrm+c6Sg0uKhl7Pq4Mzti4hGkN9KPvQx0tfFhcGSkycjC001hnz2kZ
GPvW9px1J4maGjvGx05wwVgvV5yFc5+1rzwjCyLJd0S+w8YQ4RoNctgeTEvIYyc6d4LRrAgrnMbC
g8200GgslHuiCB9MMjPC5LMlCOOKHizYtQkimvotdj+mKNzm7jMxIKQxBZQFxEuU9m6CfG47DDLy
cw/KXzXx3jZwEpYfY5nvdVI/Qz0/4Q/ahQwcavcZ3HaMcgdNggdUZ1AgBV3Mx6Ufp8/NdFPmsMtH
fNyMVgYbg4TyVmWevFQWGY4jcsKIitU8LqRl3fCeDWwsqgM3PCIPg6KTwh2D7rxjao7D7M1YlmKs
g103fA3ak+jP0gwPBHFvdYoSAyJiO6B7wiRZG+hqzf44ttZJ9eoJ+95qthBj4AfC8rAhuu3DTBz8
sG8e1WqtFz6p1keu3Q0CKLiWVvI6OdXDEP9yl7sZBACIBbzlDFtrBK7Th+Z6qyp0IZ2q/SgmJFbl
NmWbOejzq5y4fAWZBFNU+SBzc4fJ7jRGDL8XWqdPhhQETYgVjYKQ4p2YTNPkfhFb+mjl7Ua00u/t
Nx2UOyPydTZQH+rTDRH2oRjaFwPLU2uHfM9X7TVMzKcufBGiwJdOfAIRy9qv6hXfCnPQIn4zp/ew
9XwZ4jSoY7/TAG7Ud6xcK2XV57EGW1JWYNR+chvlGUtEcDhTA+Q+HTcpcWtDXR7E+Eu6T1l9S4v7
EpOm2P4XnvYiofqQztxUz1ky+Vny6YK9tFOmX0iL45nUphVrxr0JqNSrO7jS1XZ2JxboD0HTkcpa
r9u+umAvPiV4MVgorlFMvmUMO3poGZre7FqLjWZxYwcLrenBdKstUOgkidaj/jFhXLFRF3nwADzv
qTIuosrZ/Y98Jb8zQvpKmgUT/HfhDP4iNsXuweVswooSOUEtsKTBldr5ZZw/u2HrtTlZBfEuG421
zo+R+HGNUX8ixXFEtCcDgrVgJloqu4TNuJuRos0ABGZaJ5Y4wUI+BGbUFyC3+PVoNm/XvLKDnUyb
z8Qp0Qx322gMXiqz3/Ws+Uhi0hiG0EqCkznMxpfNZqJirZ/Of+LSOZnIkkKBDXqtTbikCxwR1DlA
2njv+Vqm4amT+FrZjNrVBnItEz7UZRiwrCI4R2O+Ssi9i1R5SB0bAP6xioEeJXsCUMiufpe9tSf5
aVUsyaoz2khWx73zCwBkany1Yt61+SMsYAILns32j8LIb/HMFsn3Xyd/dbR0KCokBbVflX7ShoyV
XLPv+FE50BsZOEFzJdXX0w6kCvotOasG2jdrCUFTRBBUvh484PYy5DnmWUpxNTUGO2W1MxFm0met
TO/eqe4jK+CAtsHaYR02ITyz4tc2+17oKZBPdGX7rBuxHlREY/DOgQCNKDYeUjKvyp4XXXyq4jmn
k9WAbZXqmjWvZRvsZd8/6Pi0LKAGxY3ItJ1BumDpXACr8IKs0/Qc9cDqTCwhz3bFehNoYI9MAYzd
WjkHF61vuC9slJJjCuLsnWBpXgQsJ8dBR7QrLirYNdOE3PuIZxlNLmsUj/tOwb/ha4vAo9b2jxP3
6BW+huQax+1lQKicg+2AJdazEiJ6o1boLLGdmV22ZR+p6jcz09bs4aiti+AhN/h9YC3M90hieVvU
ujO/RKX2SeP59fTdE4TR9h912722xAN5zAGXZETZMUqO9xpKEMT8pBEihU/Iso7QtSZvjvhT22hE
8mk3QnMfzN4fYc/r2ILt5k8cNWuPCPbQe+gwfLlEuLv4FnRx0qRCUo26FzQXLcTQSCSQLOTgLw5o
0TqvWw2OT/Q5QR447h/6CUZqB0iPly6LLqiBtRSKvrMyp2sDVE5UgPuoIHsC27JdBDa1zfQDI+p1
2YKs9RbCEZyvEAeX2na9OhjU5ZCZFHhDwaa3SP3iDxXQ2skwQUeI0YFVuwO/b7XNdHmixglWiEVB
R2V58GAFC6OoXOGJfywiOILoaLmp10MsVljT4MRdu5GTJFDs2MmUnJJ1aDUrjeR37DQ+OvDDnSnP
vTS9nV6ggoRFn5FFORXXqqV1cBOWg1zK+NQKm+2o84F2B6HIjD65YAOJsjy6M9xfDT3Dc69EGis3
5rJRJYJUlwBF4j/G+AyBdJWk44nqPgDxUrCiUQ0VoPR50kbSXKvoR2TGtx7weYq32kiIuV7oaiS6
tvSSdfg7xytLgtO2S+8VSW2ONRNTaflFdF+7YtfzrIfBNlMBHA08lcUhL7G0gh/oGfOXsI6Ubew0
AgHM6TfeUYQXigxpdXBLQMApwQ2x7Q/GG76WLYOKPnzCErPWmmrDsuviuU95jA+M9/yxoMd2pltT
cDdY2guTC0IJuEQISzVgW0P/APWvHyNg+okNw5SH2WqIPumG/UhXm4mHwej2JS0X1SWi8mKVFgIT
SMGtBU6nyJ/CrDvmSU6jeslJWyFQhV/x1brha0fAsibeQBpbuLlEBIh7zzGOkXE/Efs+brpcQUHJ
ED+XWxlgZzWnTW8WmyjBoVJHb7r2jtOAAbnoil2N/L2gr8dAlpmD73jPYfvQkWKtvi24cggs6hcW
GU8RyvCIBYmXL2CVYNMxlimi6ZdNVFEb7YHeit7e2rymZd9APwaz6PwaWPo4pb0q9ceM79HmTY0U
su+TOZdPhgDGeByU/YRO+KSsKy0y+PTGz4NbUyV3t4jpL0+gt4nFJbA3qs5pgLo4QacFNUHo77Hz
O3bsNYti9+6qB8cUa1JNV50cz2TCrV26yQTHRIA8I0WxXkQU+x1gpBZyZLpOrR7L44vZnkqZ7EM3
29Z662sxfxFAzgWp7kHCdHXAiRlgOmwKIK9OVpPYN/YD4GQCgJKnAuDkIltPJR05x32Uy4emsj4i
UzuBzPGj/FeXuT5Wo403YXFEEjhvLJxrkMTSdLor2zxqRCWL8diMhyBP1pU1bOeAFVMKLvRHW/yB
hGhmzbup/thxtQtl9dBHGvuk98wstqM13G85MY+ajb8t9ccQnRGQWfwQIoE4OrAh4xpXj8SUbYxe
HiwRYpmD/QuEnVPdRUA2iZ1uprQ/7zU8oZRQcWgK7VXZ29ElDlCMbyExfp0BMInzyJiaC80mhDAO
4ZxY+xr6W8T6pG0A9zB9LBPb53n69pqF6GYd6H+2+vRDK34quvLO/JAexGu3BeQ0scxZbZv0O57v
4MfVX2KGBnVisQJ5H5znzP49gHeziIpzP7K89CUERcLr7qyGARSCm3M1Pwy033ZYn/KZZb724nT2
88DiWeTWbw28YkonRgQiZ/iyPRPixUEHQXphTOb6MKmlz+GOnEhvZj6zWIWc2DjXEYgf+5oxLMUh
98kOOqZigj3Oue7o57I0QcEOKy/tqIcp8am7gpoSurm6SXgap/R9jFEf4ebjAGvXtny2H+GsY52g
3hlPMWmIGpk1HKumW5/LEbyd09yZgx6mKXvNFJOEgI5W0oPX6on97Xaqy6es7wgtAL2HJrEgJVMb
AG7Y87F2mp1xIBf63IjoUI6YIfWXlhADMll492EAdzgLjb2G9D+5Nvjesn2tp6epEueRoXwI9ngV
uOGvONGvkkmBMxWHYZK7xn5vvQePfJGWe0l66Y0l/NrDIYQuBP2NK7ZZW+46/qRI96ytN6NX7xEi
rmsMuoirWHcq1DHa9wzmHvxbpuPtKE9IATbAi3di2jOm8iuTPf9SWGiK4LDy1WFilZQnlBfbAJEW
D4uV77PeekjmX1pg7ACwPKOeemIsT7I0hQ6g2JzHXUfW5/TVc24eRxsTkYdZiK8lSeO9RGfJRlki
6PMwQ1vyOen75yA95Eu/ibduUAB9UfjUlxpflepIVg7XZdUxOI6usRtQBIJdL649gmIBp6xN2pc2
e0+WL7W9TYFnkXjlHsa6woGH9657sfRwKxswnp1zhdnNPnJt9F8op0/Y6Q5u+DmB6k66cVPJu5gP
Ip8OtXdJ8nd0MpzlWEjHehM787qlXcLWH0P0AWFmxRSk84GhZwZaIV0kOsvUjh+T9lYRq+REyZbj
Zy5PyDJ2ptu8KfdS2oQtq3EzI2gpqpygKPomXexNJCgJ5/CkXWatfxrG4jFOA/qMduXOaPublImz
2pdy2HYhFIk02cTBZ4NLQRI1apr3gPF4rc718LtBINqRfDlM4BxrxuxYVdWwm9EtG+SNufFHXFhn
ZLalmlEYOitp3xRY4eZuoL+EN6vZN/yIMw2Sow6kxKmRMjkCFAnPJcZKHw02va52dcrDwFCoCOiA
hc5Khd+TiUs8C9hGza+eLUFcVwRJY7aGlH3VgUdAEqL6ILiIExrA9aahjCuopCtcBxN0fzNYpzHf
m0lKAwCyiHeg4mxgGLQ1yeQYktfSELvQQpEUvQSCoty4V+OdTn3d7BLnrV8UGMVFsilxskvknlNK
Fa+6J9N26L64RxGbMEt2vJ4om2ENZ8Ov+Xm25AyGxMBUgkIpWfPdsrf6rWvjJs4v6WJGNcYNEEs/
TFHbfOcEDfaopQ0cU6q653F8QAuYaX9VTwREryz29Rk5u93wa0iOdIy+Z1b7rrzGhD/j45RA3wQB
fbEo1qy7bwbuS2+774qjNlonopyxpOdbSpyuwzOSW+8U/MSdA50l1EGfw4MTnGMNc5g+POgWWLDW
PVJ5xSLAVmQxvEFya384k4cW6cFQYCbDkpLQu1kGPha0K89EWFqafurJEyoK6lTci8bRmm1fJxMg
ZrDCqJCs4FvBQB3Jo6/Q1ZnsySXfWZtT5NbFtgn2w4zlKbmmU/tIm0Aaup8Gh8kEEoSBFYncs4lN
ntlpA572oSTVIXA+R1jgBS1OkVVv3fiU1I9dGZ4c4sZIZAIif1IuaN6egVW6reMPr3gjn5RmfYnM
AOK9FDJ2suVlbDLmM23+lbbx52ifAJqg5wj2pB9sZG3vB9ShAePPqpRfACpWfVHsPdxEi90rZc5S
HsuK2CpmaQ2CG+eGyXnD8xZ55M1j6XOngrv7Qeo/IDr3Wo5W6hBLrDTyzFKo8buJM9TiRVgn+tJh
hJnus+bRzw0lkTu7lN5O9aLSpeCICEmPutDZ2/bQ7hrYzcrCTFaZlr21usTFjyxBHHckgEMy++ly
XT+ZiKN6QZJW7Wg7q5v4bZv6MdeS7ymGll+2BEOb1U6bsCWzSPbWHjbiQ4DBaPmfpvfpU6M9dsmL
HavkECTnwbHFfmJ7/Fo64bZudf1alPmru6SN/v3QxiYbyHAx3YXuwPSPJLw0WZR9JosnN6cEE05o
XbPUAGRYiHBX4DIeUj43kpEc2Pz4WUZEs82T3W2R4Q5rdDp/rNhxCQgsrCvtAIiFqDyh/cse3LSF
sIxB2GJUSz8ntp5LPTAO0CDVLLBYO4h1yqjR91M0LLrtpoc6A9mkkVB9Y2vnSBJQ+ggjcOrsxyWv
2xJ9vsnmsNjLPHsKmGDgi9CO+IdnUqzomrAfA0VIsSHEprghB6OZNV1y3BbyJxGwxTnu2LSYhF0d
igANP5zPY2SoKxryN1fWvhySeRfTPZdDfRwLFqzCNeetZbIha9FE77WhJxZbn/MT8m1w1RP5FqJP
Phigmh8Du0lW/s3ZyMq3dEmExrg5+E2LPlmgrrrmb/9fJ/LnbyzX81T9+Z//4+t3Hhf4aNuGPdT/
LfkwEE789zqRU/TVQLP6r//aP5UilvsPhB2YqUwTotU/kVX/VIpY9j+kJx2eSWk7/BmJA+o/lSL6
P3A+mbCqLGThOsyr/60UsbFZEbIFyIUFm2mbhvfvKEW8Jc7rX4QiAnKILk0Dv5eAHm1j6Po/I6UI
aQybCH+8bwcK4vzcfjbdonmYc3p6iEFsqjSPbV41nNOI6Iw5mqvFucyUXzW/9CWAuiOJWiyR1LP7
mrdLRvWwxFXL2iUrggBrpQ/Tzg7ubKuwVUxs2dEzHUcCiUto1ZP+1oYdZTxIXrGkY3fRcHKXvOxq
Sc5ulgxtODV03kkONLUrApYf2nwyVXxlayWgLPSMftIP1ZfOuvWmYDtPs/EUpE3mD55BIK4V0YPQ
oYWm6zJ0F3fIAAGY/fK5yof6rttpfW86PTn/L/bOZDdyJc3Sr9KodfOCZhyMbHTVwudRcs0KbYhQ
DJyN8/j0/THy5q28mV2Jqto10BuHFIgIl5zuNLPzn/Mdwl63X9/1CRKSFfbyIAaDui3RJzcTpgjV
FdjdssugilutwDy6LacQO+m/V0WBpQMyTOPe7AfRxxyMKqAzRjkmx8qy9zHxHmSBLDmbrvgRSHky
p2K41oO1sSSpqrSsPpgmlyes9O4myD7NeHyMKG45M3QkymqZ/Tq2rGRjg4vaNDrvT7OL3Oma3J4M
4iSNYXX70sJ/bfmV+6CmyCJ6A4C5T2P1QPasvNpx+BJMHHntEncr7cXhuW5aOizT6opJUtwGs++e
KLMc7MZ4/PUNc9SLH3iaQNLo33EXJ/uwo0N4PQOkpeKOHTTOA02mvX3rq847ZJCD2PXpM2+7cBdH
1CQ7SEQ91urHqHWAUlXzNhJTcAHrB0n5qnpDv1nMKYrIbV54N4YPBJ8fnIxa0DRk3hqGQ3YjOpCd
PcsGGu8Anl8eeiPNbq3h+6ukKIo9lBJIKuZb2XLqwgZ9xSSaXuL42xAn6YM316wWLV6ikKXhZpeP
Zqgien/HIx7Rve2r7mwlgVqn9BVCRkaPUHH91EkD805m7itVY9nOtH9nUzruJYZzrpdX5C9/BG57
HY/MD0A7hWfzjwfZtt81rvI9LDN1p1SyDT0AAPDtXsm4UN/TFfU3HANHKXP3aki32+h5PBmRq95x
GmdbA2P9nDsmHo/5a4VPdeemxtrOZkRtWU6r2AbZbVpwLcGV1ncJpaehRYNFYRj7IZ6zW7c8yKwu
4Cc2C+wCDcWD0BwYd2ALbkM88Mo5sXcJab/aKEgu+3BumaI1QwhwBBw28NSvneowdRM1Gdu53AJk
WHpo3IYkIbvmGiichSG2mpEGqgRN0zHEjwSP9aZqMUY5CjZLX3cQ0MMFCRBzSMWeLV+8EtI/Mtd4
xTaXXvoafKPOzXKHYUChNpcH5vHzvmk6e107xdBTuHBvZNkXMapp29nYCPr5Tdfh/OB4QJ1TGWzJ
Ms0vNnNMqRtvS1G2Uud/f5gnDheOW7OH52Cy0IgBEZMmGWW9Ntqxu6ed2l/blXa2ahbBujGt5IrS
eLVKdtBgXK40ow1Pvx5yCLWrxI8p/zukXP45RH1EuwoakgRmkb7NGRXyZCrgCyF9JlhOTASeHLR6
H47yZ+jLXT5cqQu2SY0BfOkZOvujbd1sThuUf5kz/ycidH7zXCaJ2ViFz4XbIwYaLiOxxMPOKrhf
BqRPwPDQbyWBhRZpeBtyo13hbcuep0w0D9bcbuKluNjCQraa48m7a6GzcXIY8g2KIMJ9PWXfMc4u
TT7sf0CZ0ztFzaLnTN41Qf+9lANd2qwTYptEy8GBfBO4EQOvvvEtKMP3SJI+pyfL4yPlFihMNjtW
8jyYtsGRe+220yARx74aYOdyImN8QgWjUOU6IZDr+9VXv4w4VMn4e1TIF8fLY+R07yXIqvmYMruZ
wPbdbAVbCJAOoIzIhTu0PBS5JMyLXR8y6gBpPgMtElEnv5PY5Tpkhl0xB9/dniGzBb7soHwMeHaM
Nm7OX7IO+3BN23CkbbGFDTvdkgK0Rccxexi76wAnXQ74PRJKbzHImZiS4xnyctB9qp6klwGDZN01
tctYOy8O2ALwtiyi9EgIOS799sEZwMFn4RwcWs6zhs/Mz8iNjyq02pNVJkfHJfbTfItGqc6htAhZ
5i72wyD2DoWvL3oK6m3QsADGOc6tXw8aC8CumLqPSvnQ8xLN5Nauu1Pi4oykEgv9QV9mm5myE6p8
O/mtupn9ROWEUOkx9rOOZsCglxsbn+i2JhMGpsQYsF8I4z5QUOG8TjlrdeXCLaJX5zB+Le1bYemf
udDPJRih94RY4uDUDyyB9Qr2trnKU1HxUcrQ0hKqCYZyKcpbon9YHqA/8OtbfIiPthi/lG25tYDo
7SzyKsQljYOHVSF2zY0zzw19iw1ppTDNL44zurtvxNbCn7GiYK3BkgBjcNf5bfTstylMDLILZ9cV
8qn6FjvkigtEs4mz0Kulxb4rveGRu82HWavs4kPLR1h2ObxFPsg+6ewiCzYG1X4fCUGJpsagAAuY
GJ4jwE9MMpnWhswZF9HOd5dCbRnzrICU3LvbfN7rssqPsjM/6rqm9S1vkzV3vGHn0lA1a1wZfOIV
HD7rNcfgSeNFH9E2mdNwblrtxgpn1jvk11G74uIWNeQYZePjyanUS0AGb7D3elDMp3xdCIYxzYLy
HQLMab1sgQSVTEMNF9tpR+J2l/vGp61w73bw7Aom/HPQI/X0ONuCzGbhbUe8UaAdc4/avcn4dJg9
ThGEl641Nm2umPB1QfxKdgKuvc/Qx2tDCyC04zwymL6keR2dDG/+YSlX7gYV7K1AvfYYjFA7yoZG
NUZIXdrcu91MK6JwRwxYhvM8o8tgkTz1LXXHnl2pg2MuWmE835NXmO/ZmuDqIe7jS96x/khi3DBL
br5NAw3EnU923PWg8CImOG1rLdxVoalhc+jD5J7Q2p73EhnyOtUWgkcyzgeEixcWDKTO7G6YW/HW
cz+GwKPrhdfCp9dnAG0oUd/XiyvFgQO4D0iy40oYBooOl92IlkuOs1rAdzC9Ctxfq1zV+j6NADgr
CSalliFN1LHcO0GennF6k2wb0tepkjv6Eu1PysDMRO+xvtrsUKBphkN4xuHQn0Tg3beE0ZnLc4Vw
8gmG2BbzwbnGyqYydaG5WzONSQzcgYbcacXUJANKnUyaSdEYE2iPjP4uQ8XfRwm5/8k0OesW+pya
xgyWh5L1YCCnzZLtT/4T4Qt+msJfEW/QuAkZexrLA+QsvDEpmMC6YYGQif1sFWP7BIwu2zEBibZV
mrVPYdt1DxF8EwIfxNL92dzYbl/wliD3bJKH4McICju8I+dIVzdJCTtlM5q274rMmgfR7zr1xP1J
qR2BZSfnLrCowCZUlZbFoRa5d5lYXyikbE6+haU3sSEoSP/r0JrTachBmw2Fd+kmWHwivwm3XCwK
0nqrc2HgGPE1u+kRcACgkmiWb77dGcfxq1PI6TqOEeXpNFkwDGbhMHHjbVlCJ5zR5mvgmv0lVDxw
NIMPFiTdynGqcGtFa6eR5dFj87siNkp4HTtGif+YCtUvygLGZdQj/VClRKwP5YmSm4H50Zjfe7q6
+TH2FTzlwWYMMP/1c8OuT5o3rPTqmqiWW2udLuYOxquIzJldInDNV42aoSaZ34Kxzm9s+w0LUJDv
nekpRDUPvXKfJz7JaqxL52LKmQSLAfl+IM7Wg0tjvo6Fqcy2uVTHaBiMB7tV1U7P+nval8RVJhBt
tY05tuzz5ur7dAWPDolr0aHBSJiK+WI87Lzmp+2HdDdqvLGTN2OGazGpFzGvZNp/bVyrfG+6fU72
6zMlFLoh/XZVHQT4enasO2rJ7LtfXzEGara1EeM5oCqB1TilV8bYTH7KnEdVzkkyCizL+GKGJR2F
HYk9AksrR9n1RhfFwa0LwPZjLA7kAD5szZIcmvytIYzum5K8JxH4cxkw37JloE5gALJtVlRkbPAw
cRqDttrG6Rer6by1HSTsZsMyO066BanrJ/eB4WOCquA9YT29FtKNdl4Qk74PIwZPRdrv0C9/2Inh
XyN9r6x8vmm6IzvPiC5W21Wnwc6YRxjDkxeijZsGGCFQANaeQKdNJQbWwIyedtH9JLTfY9lOnCMB
0WkjOV6KIqZYNbyxx18LZoKburfUjpIXWjs4Fu4Izueun3zqzvuUBryBsTGJLmb4V389iF4WdzWz
TZMfbBc7ots6Lbjbwbm2mtN1i6FLl/i4J1bDTZl6v8t0v7Q6vXwrDf5aHCV4lXN4qdq3vhoGaq9F
7VXTGHijAdFtHD79JM6NCMEpBMUikUSp5Ty0JuODjNAyUhZk+BihAed0ceSO9a6rAXCYWdZXTdBq
iwuK+9ycbNskKg6l8t7biA6kaBy+2C7jgqGv9i0S5hU8VLrGSk/eqhreTQqxdjqrSXLE4/1Qs0Zw
4cNNyxR0H2ROgC+DGFrcUWoR58YlLOrwKVONe98k3Py7ikycoxipVk7EUcFwnsA4nsTgenvypWyK
x/HiuZznNJD5HZiSZDt0dBjrPn0s+6C5FY7/1Am1REPcz6Z27ONU+eYDuRJmj0svylh7nNu6eXyK
Qsm2mIhd5rPPAbrxKnO9dl0qiVo1lkdqJowHqXqSy8HihLFahqHLn81TjIXBbfxt7/gkjD1m+Iac
k4egxekooHkLzSl+gMr21ggucq5sZ//r27bApzsN7Xw1M/H1/wt//2nhT1kOQth/LPytox9050b/
KP395R/+Lv1ZvzmWZaHxcUF+V/F+l/7M35iI28h/jnA81xc82V+lP/kbSiCynykd1+I84/4h/TmE
xNB24TIJ7OmOMq3/ivQnpIOK+Gftb4HsW74pYTwRVvN5qr/V/nJUBl3ie9vEoXqpRh+3XcBKnQ/O
E+xVdaf5ePq9+NJARsfsm6lTrOqJUez8kIemvmGTRnzPx1OaZ30J/6G3Lqwr2Fq8gBiAPdcX1Hf3
iMP6fqZx9s7wBG9/A2SzwK2yYXmsQMqguJeWa9xXwsXhkVbGxuz/ymSPl6IIyO1QpvlIYHq3CPdK
BrLFSKrd64pPCZhlFZTCXYeFfZynLuZEZbyZdfeWlVl8TpyspYrewhRcQ0WYQKa3YXgdSmO8EsfH
Gz3QDXashPleJs5rMozOPTqh3BdJLtchdKoDJsC1XSdf/KpoWEqCvd8FP+spMnepYaYwXXPuiGYE
hNtiJJ3MHiuu+BEBlrmUIiQ1Oin/yvaH2HEFUlzQIl+2zqPL5hU6y2dOY8o6NkqcRA0ZeTJIxUq0
jToAqPIeIC5LTE9Z+V0xnzIs9qHhRDAKGxw+ILNqbpKjEOYdOIVcATzAtjM8Cyi360TR36nkjvsj
w9KBjNyMMrOTJSexqk7EQ4+j2TcicQJqbJ4uZVR1Z2HPX/1c2Efbjn7iPwouLa/wtu7j/sjdk4jb
0L6oAYGmBbRF+CmjUatAOgqo6w2LqT0bUjjbmY4Wgg/pU5BQvtqUgnupIW6Nm6pjavs/Um+6c4cg
urBtlteW1JHn+NWlzwfzYEc1NowGgmwXl+4N9sNOohmRuKifJFLNpqRxBasutt/GL2lPxeMPJIOR
ekH0WSyBuJxZJSBG+9GRxi0wG3UvMZXjOdu7Xb7ldDmfpopqLmnMGufPuzEE/l1eUYw6c1YCig5U
qhqwcRbZDISfYI7GWbDpneBNRnl/C3z5pY9wjJRj0aDIYN1LGnJwzuQS8sCzHbsREnMDXSFfvFUG
Yv/aqauEj0VQ3GXmE7UAzVOT4L7rPCgglaSAgV53f1fGGR7wmvIzHbYO0ZDqKbBILaH+YSXzsmPe
eY8QFeRD0xXWw9i134bcw73f0TdtlG9lV6hbJ8F/Tm2N3h1WgCTc/AGoMa1sk3jSI7uitIvjrT1F
h7ivKFxqtXHMBXJYYVYGPs7SvU/cWp2JCh46j55l6sGXUwliqzuF6lznDeTaIu8ujpWYrzMEr5KA
wDu83jcbrtCala05gCbv9642O4aEZydWzZsYBNZYkFUTB3En1V/5f72XMI2jXYTDInAM3EkOL37T
k5ACiT5BlBLGsWQXveY2AHZn0CE+ZivEmsowr7CguBnASiObqNso7yqwcOdRVubar4/0MWignAnR
PLDZoadaVFE25Zl1HOKRWjNOHGt3VO0dx3sfECqoljItfjpz198HnnwNredwjqOvXcC+ednm/3qo
REYqRoO4xBeSrXoK7862H+ePXeNS3kTos46xhlojvkoQY+Gz56p2C8SEMUdO/aFYet3tp07HV9S3
Y18OVLMvD7++6rHrQuP0nGOSO2+a/W2ak9molhqEvP4pBxunsdOP6tIaqXcBxBUfy0ySlaDqAxA8
3ITiGfdXs3GHMmfzv9CrOLGeQ+oYdsNI0zqlm1bOJgKypSu67EVl7szByXXPYbMrdGWdhnLAidf/
CHRf8Z7lKN65iIdmtRxYEib+nKgeSLrYWJbreQdlk5gks+xQzpRj16P3xWU3jrTXpGZ5ClkTDHfn
x1F6P6WKmN8csq9hxrxVTdBRK4nG+uuhouxP+oQjqrqsl+a7lVOP4z5pBXbzMeVjuzwkcqAHEacg
JdyQUVFpngplHOzWSN4ZEQ1HICQYwHnB3xPz05fTZWl2bW3/qv3AhoNLMo950Yr7gDqhRfkwZDEN
ELzElBWgouVJ+iVS1FHGjn03LWS70qHR0avna0ktdtXG4og+sTVlYu0KMxmuefPNrKxne6qcXRGB
vY2EogeQi7OtvZLC7cj/0beAaFOzfYQwNOxbCaMoH5Ov1YxtoBZLWjHA8h11xfdcTNW6UU16VkzS
zQo1Lk6NYR1o37x4fY/FXMBIJlft423mWFsr37njVgMMHJwaXt/FNKvXehT3jRyo6HPhJXlmD+iE
JX2XFSQI9LSNlPHR9FJtUPrwokXRuwrSm+uJp97AKCiDD4CU5BRELzZDFVnPpabXq+kxNy5aN84V
g3Ow/80wI8H4OgQhRR+CtC4j7YW3GJkKd38irmmMjuxRsO2P9SnMCutJzdokXkc0Io8x/GY4fUfV
8N6Z5nec9svufcVVzHcZJgFIpvnybCatlpbazH29py8A6Z/SXDObJ8gPNzmeMbORJAjbkRiX/OJW
MDlsYynB0UO5cZggrPuB8ktY3bwK+tvimDcDPHU9wXjIvHLVN7paKxExqUuGWxzlHcnC5n2cZnsd
UjTwgvEnWrf1GHHPF4cecvI2nxIET6GLp8QnNFhzrsB64W/AxYQ3ZkhbrCz5fgmkiikx1rmiNXKk
eXMUuOwDmTzEgSaUrvVHOmNFxLWN3dsmJRFK/VKrgTQzx4Jeh/OpneiVsdvjbBDwliDJXe+zbKTY
2DHQ/uwDu39xkO6QHmb+lCKayEO9buvlBHIkQ/7KW4IG2CIK8LA2FW0OTkS9C669vKYkHKvjz1lS
19cHDBck3X7Isz5UnL7DqhaWO7PV846D+DtnspWMsz07uFUCUWibZG6zV8g09ZjeISrfBMEH9yku
WuzwXRTv8gomreGQIEns99nFKDlZ9EjnUKvaOCRq7VyktvQ14ZZpz/oowfqcarfpDk5NM1nR4XgX
8xAfXBhLiUImik0o6PUCgQJoRciegHGfvwq2slFjhgffJoyeTvbPUKuauULPcXTezEQF98lMHaSZ
yK8z1pgdZXvfiqxM932UAfzXztWaKaBk1643QVy/WFTsrjqSkjjoU0aqXvIE4wY2N9sK7pWLH5Kg
z10UwXgyrQfHafR9Zwy3eS4+Cm7dpLgZS7BLBqoChSoraIAMoHlFYzft27NonKcIheDkl6PcA4cD
LkDUaOMzLF3bs6TVzKEfSOB7m6YkvES63PVuld8zL6E2IfEfZEgXXA1FCHoIpnQL6cRtc6JtidjU
AExODdmKS+Chv1gMaGU0GGfPW9znjkWDMhSgM/MC94xx/N22DZADDj3IS5wcsfhz6tmfK+29zPM0
PJeEq8g+h7SOdADzFbT02X5DrSKTazt3s5rJvQqfFqMfmhqS7eTgUQt9tJ5pRUWMde+tBtN9SmJi
Q+ZcE6yarOcm9+LdkhQZKJlaeTWbGsMDSUkqFcKXka8Hio+Wjxhq1igupQbDQxEvhQJTwTAyLm5O
hCNMVQ+aWDOeCTJMSWnuRcFZv8I2NHOfxaPBRtiMUdczeVe3+VZRVnGqMse6VO+OqOQ5XoaF1Np8
G1LEiTk1WIBoBN7ZhvFZC/6TuliKkST1HK2L89eL9qaXgdOTuBRNB7ZRMb0KD4ZFzcxg7Yn6YLRF
91CaFNth2ad5J+CtGswc8DnrbxXHD14hUBuoCJeGch+cgy2bxSZlA49iMg3B81SHTJQ8QhPtsUm+
SVMzhE/0V4CtmPlgM8qphuEXeO8E/750JXdcyqpN2n1fR7YHMIVAuNJog1ebCl+sd/66VKTWiG0f
c9g8bcTHL097dhMgHxOvCjcRlB9UMXSoYigS8IQ3jCrZKhLJp6QK8hLk/bRhDHgX4E8cabdldaHL
EVS4GzswkBqKm+fWBw3iJs5qvlOj8vZs/yG3whht3GtRgheCGeucMjyfY7iiGTHmelTF1kj8WxbD
Zi+7psfx25wHzS2IrfOJ4Xt7ICD71U+oi7Gay1DrNSWuz709F6tQ4cPM8/mgmvHZgi0IRzVguzh7
Z/Lgj0bXvcEPjFZLpRukCDyZX6eR5rLY9J9jgnNsN5q17un2vbUV2ZYCwzKeg2pllFa1LzBsV9XF
Ibu+7dHMAa3fegwACGzNbejqe3N0ctwp7U9zpMODd/FiE24gZuwuhZh/qvhVcm7d0plcVN2HEUEE
6+z4NIwzfkrNp4MOxJ8iCQ59Wby5g3HAUcNrtw5YBjumXutMGMEm9b0faUHF4sziJYAvJtOpRvAl
VTSfBkiYeFSwojZEYzWBnFTyaeE9T+Vz+kqBCtEIinpRRydeXNZU61D3NFPJATZgU/in0GKnOMPy
zcZyy6G/2Saxz3mT39llh9/rz7FubmmUv+AWJ3pTVhuOYxwE4+24TroSH8UY75nsyENN6G/iILcu
H1LVf5cdIay8wgMawhMH9YsmiRNEt6s+pz3CngwIg0K9RkvExk+QYUXz5nYSC7uWpDlw4bYFe6MB
n8FIpQ62eZSAUDAwmipq2mq2I1uQAE+e2RRYLwO1yQuD3f5MRQ2kUCP/ZOzI5DX1PyeLTOHU5gk4
+YjKdLYa4NaBI0RkRsbHFHgJ7Ib2pjzjabkiWJ4U5XD9UxGvwDy3uyAsrFUwBV8ckpIdrscz8CZm
rU0MUN5Jz6OiQEGHDMS9TH4zAv2gzJmR22CHbD0JPEWig2Oaq2vhPHoCnPEXFxYm+Wd8FWnoF1Tc
DD2gtBwnDjQokpx5tetjZsU+Q6PWsjV7W/Z0cfwlmFAw4no8MKD/UQNp1130PYrwIviHKUZHqKDN
mjTaNdZUwn/LbonBOOzcTcT2aaC72lofXRIUGIK41k+lmgcCXwXnuYRiex3wLmzABq1Kv1mHMbTD
GXsq9kZGvnz6Yjo8mZM8ejM9uCo9dH6wZYL36ZMTmjWBzRzH0cKPcRSJ1RME7geW4WalvbpZxXH4
aEvgbyZXNR6cvd1Hj8boDKsF2Mru7436u+cE1HRms/dN4WSWU/xlAeqlVitW5lCEezPIoq1bEQzl
lhrv5lgipIeRfnF6xegOsdyk6aChQd7LCdoUoX7R7lwd8VWsYAN/hP7c3MPj6XZtw32l6MVIgi3K
SaSCz+4dtyP0VN6nHfjVNGLfMxeoHVwuce6sUJ6ntBBgbeO3XIJ99pxy2MZDnbyGxm3oXe5jWPrx
dNbtfVrm3ZZiRP7r0uLe1phkYFyRr3swRYRcJ4KfcUIYplTqr19iclmzCfkoQjpJQjqaZGrzxGs6
YsdrwdZUpR3m5q7cGh7j46jI0CBcae2Vz9gqNJKDSIrF6VJCuGjnfU1+jax69JNzbLT+1VxSuFFN
9jDQtKK/S59hQDyoaoEbWCtRTpQtJMwnfO69/uiHr1ppiql0Clidt/gJtFq5HRDeT93y4NL7zDTd
rfYmeRY8BdQaeI65C6OL7LCwp1nj7EQTGlsS9Qwxy5BzUE/zVb68GHPqfWg7eP3lrEpLz7+b+qa7
9tSiR5Pq3hcD4wo0rb3zpxqyp7BOrmqsUy4P+Ty0p1yT7TBz6uC4vx0doyViMrEcz2YC+ICBV4n7
AlklJOtsoEnKufq0gcin1A11WZXsW830ODLqR9B3N8/Eh47NsD9lrC1HVajvzEIDug0Krutcyx9a
ONmFU+iHbPLwmAB4w7Q4pdsI8ybYrbQ+WHn6PCgbUwEoExxEdPpsIzIere3KF4vbD7/XsFchO3zY
CIQ+8Bv0M4tDiv+K7EcVMgK0s/24dGj48HXngEg7rfQsb3NYnvvlgeK8nxrqyl1VJruKdkU1V/4x
jORTN+JF0nkMlTio0vsA8hyzEHq9CjwmW6M2K/bkcYj4gOEEqk8qBtDOE8Z50YfpfhplcIZ3R5zW
z6eLTYijQ53ce0FT7a3KosMMG4PTBjXKRVDfBYH7Ptj5vs/d6r8xjniGUlDkf1+H+238X98o56nj
MGr/7T+HtPt/qFn3L7UNgvaD/3gacY5rEuxR/fX7/8WJzL/8Yxzhm67F4mZ6uF1x3f3BrPN/UxxN
pO8I5h64lP/diWz7v0mTGQGnHeFKQSXDH+MIW/2GcdkWCjOydNXy//3b/+ZihD+K21/qcpu/+/5/
6C6/Yexqm3/9F9h3f55FCMszTYvOH3rfbGwCf55FEB0SyvVSdwOX5r2SntxWOKG8tNwNprOwSf17
m1ZOqHpq9Tev1e8/yd8+82Lp/oenZvwhHdNyJUbtxSL97etjzEfmX/9F/M+B5HbveMLdhHHyGQ8H
p2PBspgBkCJMf1K89zOo62TFGszhgZn0P3/6Zcjyt23CvOaeIPTBo2O5Si0kv795dgBNsrbLAfHX
9hGl2vYCbmht0KdDcJ2b+D9/tr9v1VieDSXZ47LxlLQo//nZsP0ObqpdflcxyLVN1JrujHQTs5L8
8yf6h9mSsE3HU6ZNxQhXzvq72ZIX6FbJJawaILqztWvE2qBbTAuONro5OV3y858/IdcLtOKfX0ps
7Ljppe3x/lG8zf/8y4WuqKC5BTPHX3rwsh91A94uqnIIaYt8GLalsYvb0b0faXO4F8bHrMYfgHq7
10ma0bGpuNtaMKMOtUkIJa1AXE9Mus8F49wjPe1bWdX3fdU3Z7wGL4Vl20en7g74GIp7w3K/aYRR
LEDs6E2jpwAqg/kBfAD82dJdlFIcscMXAOusH4/GVO4nImnnXw9aGOGZHX54bmtgCwOMdxDrDHjS
wuvweHPcd2zQ9oji7ikwA1a5Nmr2jgoITDVlj8pv+Xe9Gbib0fseNWAZbA9uYDm75aXw+mwFpuhp
Zh62tlsAIl7XB2edlx+1RgyGaAtuLyu85hJGLib6ZnFLGcUX7dqcAHSO8pBWd7/mGjWD8rmoi8Ud
cZGW8ygF7HXPKsnHlHrb0IUHiB+XbRKAJiOmeSd7EMmydzPshZBrwr5JqKFY/rCKwRrBQnU3ZeSL
02xOxi7KCMEr1FgMTm65ahVcv1gtnJPceBSRC0HRB81hVOK5IjmEGzMihryoojEzQOxsI96+2NsG
pSlgmswREr7+6IiazXbdPlRj0e7gPkCI9/WutYLsELgW8aKUcqcIzR1LHxJZo8zpmg00zSjeK3si
QJyC8GTdG7a/0k58MhuO9DIAitNRx3LpYQWE8O6TvBbXTGjr6ldmzpkuKA7wxBW/+o80ohnT6uaz
SRHiHe5AQAOOUW17mzGGlRsnuxfxeXDNa0hL5BoRkho1V+s7IhPVCmvkvoVauEfU/kiaZOtj91tk
8W9myY80Td9Tq8CTAfbsVIbqS50W+Rn73rBm00ZZN/bMoi30tsdue+wrphagOHuCwdXNY6pzKiZE
llVpVAEsvIgPq5/DfRlaubfd+TLP2I43hWCOlkJ4P9YAHlYm3hm8d9+qee86rbluZX2gpcA/kqv8
XpW6OLKDXo0z/P5GZS1UARhyWiP0Rzp57QNivLEfnNyxZKBD1IRrJgk7Nv73CChCUBfTMTS6A2ge
CvDIbZd6eIstaAAhDl8KE/s7+ha9ew9NHTz3JaOoEbs/X/G2mo+DR/WrC9hbjUV4tKjziuY549xT
ZWfELbj7bcPvIW+509QPUzYzZ0Fh6kq7vbZV115tdkh2aQYbBshYfF2H3tckZ8tFJCFIW/kwVByr
bBzTH260rukQ+ggzADKy7eR+GtIXp2iaC8M97yopq8llGD78euCuSEpPmndu3iWPsvsRUZpuZek5
Kj3uV17cPFdt+iKD6blNZ7FlhuzvO4+KWd+WLsyBgqmew6e7VaTMdsIOX0owgYyIP4bMvPE11H0q
+uL4raxbTMaO/VAaNIZijHIP6ciGWJYRgOPmns9HcRFVMx1CbRVbLAvRoSeds62geBcru0DVNyLj
aGBAqeLEY7xDO/zYex+emnCMgRs7g2KF5jJ7O24U1hGP4xacCIBYYh7hWM13iRz3VYjJnKPCV4VN
Xc+m+RClgBkKEoG22dDRiOFVl4O4C10H4JZsmhOtL+xmUFdDrzkBMJ2QRWV4KBE5TnnOgdV1szN7
6ucQC7NTUqpuB8+VbcfU+VGMEbvupz+QPG4NCzdYxyl/Cn+YXVCsY7rOyYYcW/q24cTpS0Fhwap2
4TtVAaDCMngumdSuUAz5RCTeAjOrMe1Zr22dA6pzhxajlUufBVuDLKVZwtZqJArAv1ElIsPM0xY0
aG2UmYKXqAwDzWIVTSIl3bGC55CtSvpM2DzLhygvG3zpzAXa8Nq05LXJ9BEhIAYlCClbyU+MWp+D
AZbFDpu7rISe1Eblmh3ZnQmSfT0AnICB/p2ECf0O1Ak6ifyoc1rhA5WW+wKSIQdtYCmg8GmIZK06
WWEoQJI35PSDPH8qEHVB2A2cmmiEPJo2gPX/w96ZLEmOZFf2V/gDoGBWYGuAzZO7+RQeG0iMmAHF
rMDX88CLTSmyW0jpPWvhEpkpmZUZ7gaovnfvOTlsJbAfOXgdld3Jbx/jLlsuiSR4bk4Hu5sz0OPd
M/XZ9N7mzziLHfgCwz5Jo+jiFt0lK0edeG1x7VX9u+jsCp5BNu7sXm9gBDTY0Ys1GsL6vrEX4O9J
rY7fHUpb135Ve6bk2S7efDJ66X4ogg7+o7NLBcpCoMmmy7IxkKbUvvHLh5BEuGH9jWZoksvq4Q1G
EliinkL+PZuLzeNXF+2ZgVemHfxSe80j3m/LmAVpxHe3LYmZY1PnSVnvokZ+oz/FdSwhkx5132qb
7Jay3mKSnoFXgmnqo2rfTYQypZrlrmDfo7dL8T5HzpG9LInFoOWZHHR2f+6rCTVxsY1iyDUIB35G
PISQtmTthrcV49h67LGFhi3AyGOnz9W+mpAUjYZ8mmvxGlkaMgDXfE1xyRCSYWWDOIqHjkPsVhlW
Flhx/XdcYD/qymBQyG6BtHa27UZICTCjBl4UZiEp8vIhIIpGAIAJ5OxXyabgrN6lGS9yLtCR0L8P
jjgiPJp3ULLujlvOTDXcY+/h6ogGPw9VDfGLss/Ol81d7/ujPdXfeiuVDOP5oNBFcfdaT6IEZcCr
TpCWXpz+5vvskZ3uoxefjcFbXYINzjN+zyKZIQQYvO+NzZ9e1TrG5NBEqeGr1WLZo3AcbfrcroTq
NOj0oEqTeW89NJ+exJzRgEu3JAOvkrYYLV1cDAvR7nYSziocYw86dyjiCdGDD/YOXlZ0H7Yb/3Q4
m0C65NNnC+ulmw2q7rUnHkXSsXXPDKa2Brf14vu4+oB6meSfrewPhaUIXkj5xNq/PTQDWM9uqJj6
TVEl9mrJmbD1U/5S6S6mcI6GgdmXEdCAMjrNLg9FjObVc0WNqqYYGRqojC6z4HMOsXU5FuNOZ0lw
m7rpI+LMi+plijZejL4sEwX8kXsLYA4xk3GaZteDWspm01z6l2jea9QDXxerZwofG/6e9kh1VcdJ
eGQ7Yv+b1HxCkKn805Spy3zB+kinZQWWgewA44TcgQ+kpaXOKRmgABBv5mejCYpMu1VV0bwW3ZIB
iYpyYpboUtPE7i950/0qWRYz6hP2efZGd5eJSn/WZxL7tQ17oWqoJ04JaJ42xb9RlrA2nO901uW5
7/jMLQlvrrSn1N8xWKQ4TVVc79hSiBwyD3WVOpk6WHu/7MXTSbhnFv0sYAekn6dAeMycUhdjnkjU
c9K32h2TBjwcpue8JPZ9g9jakdBP28nBpz4XmOQYCYPQZPbqOdk1TSYQnXP7FI/K4i4Ufp29UB2k
50btYvqyYVF41YkHTc/5nmrNWDRDwMydJ/eUnOmGfC6AzGDl0aJvlfgbl+rsyUZ8MKi5A1zPz+Y0
FmdAn9ukm/3DwDD84FJK2FhpjbspbR6OoZnPZl69Gc2QvNb4DLbJSGRrjA+68zdPaXd2Sla7qahj
mo2LfgFcfJYk4k7OPNi3IdKvPKKjvUq05GzGdXouqwGdSzx82Mpknrd+yUsfZUfl/ZHoHtCwvvPI
0Pc+MECnlwabPybLRL3DxsoesM8U/7nF0ZwoQMEUiUFlwFeL7UK/2hmtJNn0TwvLmmOzzN8Gkamb
7r2zTKSQVlRAYuV71mSfhERg6aAJ3+mDWQXmGI94cazpYjftO4Gz6QyKkXUJu66ZiG+YT8OxSoER
IWmfGZpDJ5DVcEFVle0ZNR4o5fQQTZnsszL0Ah+0TWjpCDqG4dEnbqCXOGeqTBqBFzuHUXCCzBbc
IOaIhwO58dK6xHey4kP3yjiUEXClyO3FWW/8izs3JPXt0QP75RMVGMtzBeMQKxlZ++aVBOc9awz7
0FsMhjsASdPkE95327AzUVHEuICO1QKjYaBzAfS7nrSCU1AUHzKHXW5ntweqWcsLcEYy43PMsisZ
+IlXpMQJnQPV9XzzZ9vKT22NaWf9fOhzCmB22+w59Jc4KQF/kbqfdt7Lqsy+eSR5por8BvLxMHEg
8lo2cvpeB1oiSrj4Uc23XHNZ5kx1zhx9HZE267BU8Pv7j199/eH/68+57GRg8+UDUkFXpy2sZUFj
bFyOOGdvcLGCiMg/Z5EHX6nsi6M7ctgqSVMHNX/rPdO4uhT8h+8cCTLDHjp5aGIUItSqobh6jAH6
EmteXhjNWTfDrt+SHnCV5x6ZjLv38d0UgGVTEd/KZEVnWdUt6yD4SKM/9Mt3qN/abk5/ri/2E10Y
2HWzcIOGpFsQuc3vjOXj9esLOgGDdFjGh8pQx9ibxEmJBmAaALkd0++eJincdq8u+wMVUkBvafqW
jk4RivGtNwl4zZH5EmtjTj06BkC+vo+M7ozhl5R4zYaKt8wupU4TdN50zwGmU5JkLO0PA0b6WiOr
wy696Px9zucwBEDANbixweRBjQF4NfT7fI4yNG7T3rVEdxhQpx+lcpvdUGcqjGlbnnX+aeyOfe3X
xLMg1LRDagUyZaXXrUwN5YAVSp2ieFLlqpm0Ib2DakEipzfNE+u85imK+/TJ8cIpfgJKz3Egsczr
JPyTtyzLW5+I7tloQErFpC9NG7p4pPBdgjNqgyov1bOypUGcDcq1N9gM63kzHZIFmht1Z1bc2Tmt
EA1E5pwR0uDNNJqPHFjH0fc0MvIQoU6aMV7mmLUHH9Dl0I2wvFzj51DWnKUriCyip91lSc5kql4Z
ZihSjkk9z3tdcfyRE5037uO3WuqE8XLsqjb0Jlab2xg08QYfOk8RnSFCtvYUXX+oPuv3hgDzprZp
1er84NBdFWgVCebP/GduePBWH3RuqKEIDZYI4KFSacPOpdvUFhV7/jG/pmNv7oj3A+JJOVrR4vIe
tq+eyIeWUOyMmT0Bt/TMVxdhGa+F4rLnOPFnjP5pT1GmO9uOSSxCuu0O9Ht1E65GQ1bDQhMnTkrs
kA9sSNnUJNNECFk6zmvlQnGyB96a9izpNAp5triIOnn6bGNp2MDv5GdFLsPFXr94iwPJvBguKCh9
DmA2yT/MOG+sULWkOHftCPSkhgWXWjCWzIZebKuafctcjMYvv6WKWktz92GZXyuJGTMtERtEbseF
lZpdxNqRE7J5thwrEDo5tJ4wyFatAbzYL9qjRmfe44jLLIXpqVN7x7bq+3vf8ZmI2NKEsVezvG2t
5Ma5al8WAyXBsUHTIWpO3PRsc5OQnxfX08Xvo/GSVXA9ieVSoBzWJjWJ4X0HCufOdfRZJC3A6MS/
9HZpBCtPIMhb0zwSxf2bxVxQ07qwdtB/ExaRdJdGKaPr1xej7NqAaHQfIoOzAh0VkkEMyi2Tk0NC
9BJpNK8on299XU7PEDGOTszH3zK6JyYxBHCiYrphJdj3Shpbvj9p6MIaPfUGdTSrZe1Uy2uZivGg
u+KTH6z0NrFl2fSpmwVZkVZHjjcHZZFVoioYQQwcPii74y3XBxVgudB40gE57WDq0lxZkJlrNnyG
tf/qDzQvywT9FlGKMTa9C11gBhG9dukICd9Lr3symmI51emqxbL18+IrCd+uT7ddCu4IKPxl0JJ9
V07Vpc8j49hbyQFx7bLBeQr9p7ii+di6WfNb5Fwdh854ycrB4MledmsJ2g61lhBj5ErzaAsMzAXv
dBIC1l7F1XTJBoOQ68juXBZ6RoSnJEPj9Hxi1o7X1xfdXeCfOrnYkl7/uxD+wf8UOAP7dLzUWD75
D1qkdloETUlLCtJ5lrZCXlk+WvWYPTuST1JCfAPRSUr63lc33+yBK7M+DduM0UORvyDgnJm+ah3f
Rir9zptOVZkG+1julb1op8jUX4tBaFvpqvHE6Z5Votvfv+gKX1/0nLRZMuqYWRpexJzA9/S+VZae
uwm3o7WeDtmYSmrUrkLXt6Q6ACP8JSqGXcrh+ezbeGopmGFl1Yr5MDuArnEClofx8TXs/l8B+vw/
UHk837ZIsv7TaiD80f/4l38Ue24/Sog+r1RzakLy/7wL+4+/7T/0TTwHLTo2QHYwLq1Ll380c0z7
X4WpA9ix0CbpplgF5/+nmaP/q+nxVzxhewK/k/+foTwW2wyPqg+kLA+Kzn9Zff13qzDhrVuYf94J
sf9anU26iXeW5vqK//nnnVAzMYRus7hEO5sTY5b6uAGLEXa6X9+6hU+lgVwsvvJ4wcAI5dumKUAg
stKYuEfXrPH6s+y5JFLMLTCWqVVdNn1JzDiT7rNVbMYpjuk6bWBeM8X0GmsI0LxVhcaN4+KR9yUl
lsyb0QSWIVZ1msv4LnTIuXA/Lh46gWTm1u1OlyjX8lW+Bqn+O/vm+Vy5cc92WhOoPQ15TA0Tj4So
fzJuM3bodIyLWOVuKP1u/oLurTCHmwXL5UTlmvvwlxTOhl0HXfY44YubLcRxaJZoTa4yudUozbz/
miQg5JJVOOdinhNm+g3qGJLG2r+Q4PH25qqpK3S6GJLj1cbCYeesMruO3X4AK5bpkVbe01V5RyXj
h4kDT9coOg1u/Yui47tdr5nRpPlYPFp9/qrQozE9P9vDtOdMROzba21icgwCPXqGzSrh87HxaV9a
vopZxtLP/hnf+Lcx7rVbH2sfEZdZt0Hrp9cUpWfNESGiim/8M+qN78X6TvaG2qerGpADAVNnoaeX
FG/gXJbqCVBa6Prl72ZVC3YGkkHOgJwYcPOs+sHKfE/0mvzdKibUvhyFKwBtXLWFPO3659hTQBpW
qWHUmAwzcR1+fQEpWmMNr4FWrDrE3r47Th7dwPVjhF5yyHCOZx0KYtOsSOKbTczd4D69latqUddz
xBwIGwYMjd5qY2xrvIxGLtaOC6NEAlz1lX+JegOoRW4Gvq2Bxfjh5Kyex9zTgKdBn+0fNkkg14vt
yzDCbajdP/1qiiygmlHlCJzVIUmneIU14JUsOgyT1IgRCY1QmYaxZl4MLOKgBtPf5tqa4a+jaKf5
wIs5E3B2Xi2W6bj62ceC2cjquIw300j8aBVfWmAkMFQRetEjtJil3utXGLDHus5cAPhgoVMsmsw0
ggTyNtVVaI1TPaHodJvnOCcyIWxbD4GKPJKmKA7AcHpSu72GGpYNiMLfWeDxtH0sLvOq9ixWyadn
S2iSw2yQnFsVoCMxXgiorAu4oZM3JRIKBiy7KdN8avh5UDmjUqyitUPerVxFo+2qHOVhgaIhGVVA
dGhgEQgMoGNuBOI/shnZUXM4e6xGAJxDqOdq+6wDTAlQBPHGmzgmMp/lkrd6UCPfte6cjbixIEl1
Vluq0ykGuwx7KSxsnRJqVSEFkgXipWGk45StetfkRkMaWLGfrKSHEdrjlITt5tBG6TfCy7tyqcct
8X9rb+dLsedSh5HZq4dAZY16Err8mFBQXr6qYnqhphDYE/qaWTeees/aojMzH5Tya9bXHyh0N71L
3vfBTPJeAr/qhzw+GaOkTQV+ezvUyW9ByvQs5+gXsyuoNxN0LMuRrx4QgXfRsN/zOiKAfdfQx4EI
Yk3wbcZMPDWiZqnkVuQcdTYMBVqrVGXfgVDVgUNS+5L1T/w4TPCG0ktSgMvkA42rhegjO4BUP1ZQ
ImJZuXfs5IyAJ4CgvqgKJjTo0In9LU9zw1k09TMT4/WKmSU0OUVespnttLp+fXEscAMZxIszSONN
DlB0J1hyBMBM3TN7dO7BH1z/y9/MCjZZo2fXKo1JaDLL57KmG3fTin9zKlOH6MDFQA9gl68pyBEu
CVrsMG3aX8XQN+ytzXAk/UXTBVeBpq2fPgi8TJsKHtqWec4hcSCzjkJrcKu3pkM7NHmQTKrxeR5L
g1HRCgVG6hEK4XRvNu/dsBjp0WRenB4LW3xkVvIwhkvmFuaLcryzU7RW8DWZ74aivXz9SulARHIz
7pEicfofnRlEEcPd3uzHM/yNTjXm7VLlZs78sMS10c7jWdSnlvn0ddLcnxFu46Nj8gNgjdpDKSaz
oo3N/WBO7/rip9d+tfLIBq6mXZjecdaL8lxG8iUnb/hUVNZPXS7V1af+Tl8HIWJMS518I5UX3tUI
I2GFscFfyfdvKS/RzrOnZ+6Lc10YL7GgHKAN3AgW9DK2UakLZOThbNZkr+F8iBdj8Z+1yOJ3nyCo
4xrcsMs24GpvIznfmiKmbuh43+aGVx06+WWXRJ4I54ltATYeVDEjxYd+esoZLLqaFcoOgICbt9cp
7aqQt6gbVETUWaiuJ+Let/aJYZ7rMhbHmJw9K4fUPCZ0ybU536lUFZdl/UIgXYWum+Z0cmKmE4I5
F0vMc91xVlZ9/WzlCFFUlzp3XW/V2QZUA8in3GdMLYKKpU2Ate5F2Auz/2ZWIdY2n1I+vuW2pOlj
VKK4NoDfW3PPpXt5astYw86rQppu34veal5K3X71vSR9Nqo2eZZNR5u4gmKBl/gpys3ngqip5RT5
vV8qotbmzH3H2tA5a29xCfwsm1znTN2/uHAXXzmiQE+t5c/oM7er9hP4gU9pTrQwesyvswvKSwV2
RcY1psTWpay6mabcRB8/6ZPZHFozdwPEP7R403uGjCJSfAbWNak+6zUniybeoWmE9JpylSQaYc4O
E+7uT7qY8wa747ytK4EdYujhFHTqbujg+NOeLUPkreyBDvQSBTbRoE63vP6Qr/mURRnVgSHWb2jh
98RZQAJ1wANzZ5nvoKOsAISd2BVlamLJMX3en9N0i8g5jrl2WNtNwZTWw8egFgd3GuXCUUUbZk2f
sZ6R5+94uPPtMJ9bDd5xy/kQSgETCW9+dlsW3GOtbel84VUiQR7V2vzc8cgLh6zGOlgIdk0WCmXr
nfl2yVNtiPe5qMYzVO1nTpDVtohQ6y2AHrBBVRp9OAzzEzGBxCp+WV3GLqSQrG5IlBBoqFffsxn4
bEHh8EybyKotEqSSRV0cB3oGuSuRfRhPsx2CZPsYXION1yIpdOZC0lcw8JPO+rzlPn1o6VcHbc5N
NfOPcrbKuygQUzuUJBI5bBs5dQQMjO418UfAToBxD1wB+WmoPQ3DHHKymZB1kxpi19Scd+2FbuzU
yDKA2xiMuZtfsxUMlNVjeS2X4tYPHVqLhkFaMRVR6BpSnk1TuxFQrk7pUP2KJs27gaWoNr7NlZ3d
CLqQTI77mfhaJkRy0RKrDrUY50mqSMQnLhsxMc3Xsn2ryYQMfbZ17sSKxqQDEAPQQyX0IRyqYFtN
rTN1rCeUYNmDRHn2zqXdOIijqfCWlKqYYNijD6Pa47zImspoPGvsnNc/nJxGnp3E40PIqbECaRys
ucpw7vVH42vulp1MtpWrhdByFv+lswp66Qt/oSx5HlcYHlLXOBFnYbFqj9p9FvLdMqBgjmYH05F+
/ZHibBWQkGIvtpRoykjSUznbtebUsOGicUnHL96PkU1QHWLhVbCTAADohnS+tAP8F+PD53gMwoZl
vIVrXc7xw7dj74A/hffvyv3VOj25NYevX+NKAvlVBk4+GteGGSx0L/jA7dJ8GkXLW8kafrIVw9wi
i7vLifcxS9TzLt1fgrqEWO2eE4GszzwNinCq8iRgLor0yB3SP030KZrUfyIASyfO9rG+8WSyOfYG
mVOy9yDsTPsf6TP6UT5Ank8JcaTeVST+TpnO8MyMAjist3fIcBz5uE37CZs9cnqnODqd+CgK3duK
ngYE7aU96+SqoXpqKex5lH6QJ8IVtsNSwDcBLgRsicgQiNSCpingEjv+Rzrwf8cK/9NYAeSG+G9J
v9+TmTb73P7zUOHf/6Z/HymQoXUYAazzgXU44BJw/feRgiBCyxlh1Tt7OgOt/2SE5qdCBwGsC0Zn
K9HjX+CErUZogreObzBkAMzLbdX8/4R9GP93ypVzhu+Yq5Oa/zfSmf9lpjBGWjnF9sS+XDYbw9Mj
4kS9ANDnuhc+q9wG9MjaWnVNxaFbpmNi1vrJYRRIuTJbbha3bDCGWDmrSRjHZaxHyJgU+Ne7jN00
5a7zUZE1BYoF3Zqsi12ulMoy2VpUJvdyghJlGG13NmaUX7iQ52CIBgq4pM9gQLoDZW/4ZF6XDyfQ
D90aOGEX37B9LhSPMD7JxsYokoQMzeCiqtaLCwd0DDv+GkMf1WpKS8Pe5YBqCPFz5LG901wmvyr6
YcLp2HmuJ/brrn9b2JYKWRRoweSThiw7iyEnptiTItvlEld48AQ7NhprctNXYV7bxdYyrTTM2Nvv
KRHoZ7bsYca+Y4ggZLjDOF4J8wWS+uRRZ1xu9qYedIrTxeIODDVq8mt+Y+HSm2z3mOkG19OIEXdX
s4vsRE4MsKT5aomBJvkk0HhOgqG07xDhinj9KSNaDSPf8P8xztfEy2RNpB5EZl9sE/cJw3OHIiBX
u/LBbNhlMKI5W7uAbBk58DCSyDJCTZnu3tJ9WOcYiSZZMbO3HmBmIcBUsJz0hJWIipjnOPKRF9hA
qa7OxynSjoXTHfMsK36jwYGq578O2BxOXgTDrHx3NfXodBMcSp4tW3MQ7zEYjyBmxwx4pDNjf+dK
4CWTT4I67zsYu77FS1fBYeT2yXKxLc9M4+m/W8wYMmVHBLTUU9O4+UlnUezwKXqOhlE8sLSy48DJ
OpHcOI6zxKADoQ2su7qV/BTdf8Y932AyLd1xiWL97M8jr6e0P8XsaEe7sghc8Jtvkcx8rgogwa1X
7UaOzoHXd8VVEV8giCIeTQvxodLnEVStGV85Qp5aY1CPepoY4WR7XNfvU5Z+RBgVz7xyyQRwW4Mz
V1EyL5k+jIbT70cR/SnzjFVlQ3ihAXK4IrqmTZvYGto4rsUE4x5cit5UZNAga4Gw2fmVqglwRX12
N8s4v/gCYrycKIC08SxJ1Wh/Ws0Piqru9h0DN5rW5GrzFkoYnnbHyg71ZP/sJ5lsY27Z10ozA0kt
BPqqrh3ZAzTPYEQ+uDpfEs09L4ZeP8VUSDwTOAyLH3LvM3aNOHfNQFEq8if7Fteifhe8+g7C5icp
Xf/QcuBiEooiJ4s5KcqyI8SrjJu9Tv/czfeLwz3LXq5M3dRzH3fuYTHtbW61yTm2ot8sCeRdIFxq
fYRNum+V3+qpvHRudWCdx3CnWIawXFMzLHym7Xq8Zs5U3uulNU6mN0MstlmBDgoHLsHwnOgs6CA5
zk89tJgdZqFsz4n5r2tF6jYnGswg7EIhQGT8ly2nOLgiz9Iq7Zu0UXICn9X6KPmIYXCHtt7eShXL
RyM4e0ulnZzWaYKMbyMYD3149YcJUKCp/dbk0gTtpA1BvCrOWVnUAEjb5t4rEU56/lY4UrLeiLNz
ntGjrGY84Z31it8K7uJobjlp9ce+7RWIT6P+ZbffVQzrmSmzHhrZ9KOkcLVd+Ma/AoYkeOiTwIPp
LF8tCsPQEgZUXUqNhwh60tFr3PgUw6yd8QFfF9pBjxwpxiEfOVpTS0zyYA1YhYw3GkTz8YsXDYCb
vMlHvlZlu3j1QDmef8xWeFFTp2EJYecx69TnWgwHpDRGeVwa29sketae7BWXSdAjO2YOwzanBbLD
NdkMndKhhS68o5U3dsCwOz5F87NijnZhUPHpLax8l0mmTxE1YExCR2Lm8dPka1moOqJMuhtP2zxm
7Jp7R+YY383aDlhU5nd8CmerWNNQvCm2ooiYK6r5SEKUEDO7P5hO6cvEJImkIdfrOX/YrY4DNF8/
bK721sr1lsIzWVP82Jq69uk6hU8hPjpnKr0mUZPh53BfZaxsqK/FMxWnDkw6f2nUzP3S28Eyesu1
WBbajQzcDZbGTHuuRfFhtuqHNhfW9yT2xKZshEmGygB0NWh1QE6cZL9VXyrR4Rt1sWiIjvoiU3vd
xQjYzGI35asDhkAyMwjClyrL32aPzbQVC9CawmCyF59mq7DvmuQ43unviU9E2/R8eWK+j4uHXGoI
w8KwM/XpFd8bKl7frBKwXVcjnWHKv2kaab/pBYkFF2pgARfTsYiC8nCz7zbDfn4oA/K60Z6SRBJ6
KX6ogltPgJ6Gmw+vfqevRGjxuMr7OtmX5DRJ9PLpKRpt5xZcdzXFB9EbWNACnK/3acZ0m177CTL8
sFXMePrR6XnBmDGtxTRUw4BazSkoGTuMQHsmalas1G5kztO4E68jRT55hN5g+Nq3yex+WtLmBbE4
u5w9ELXBNqZQzARkgm+Tedl7Q/R1VQv0B/a78b7hg03QN58uELUepYysc8+lyaYlt7MS/5nANmYl
FaOj7Wz9WNrGT1uOPFV8WGb6SFPPTo1rH/dPXW/aG+hfGyeF+VVTGJS5c01z83UaZL9P8+mJ7kVz
o14RLLnYp7TCf0UudKjWF5IMoLRZnxAWBtLkcLXG4WLCuxdJ81uHxL7hsg1IOkmbgJuWFUyO726m
coSZNlThQIFQ8bw/WN5aPigwDYJ23aWGJbYc+OaDH5GX0KT7UMUynVvn2+y51pkVEvYx3ceslJve
PqIvyzoAdkxMWM1y/9geNhdVSBSBJRcmkVnbroN6W/eUwpdbLB0Tcgm3dYjqB2OZ/VAORrzrl+av
FbffrYkZ7mgsP8hNq9Aq+OnxRe3sCH190qPVTi6z+JAoxgpEQNFGZLwKW2baPDckDl573Dr0EgYp
7OvwvfTtbk2j9kfr65jKOx9OawOZ2aaWkbZRfVQSnb0LxLuKiQLP/A2QdJxnXofe1lHo82r/w09w
rFBWJqvXnHmZjViip+Is5jt7HE66uZZf/T6G6E8Muy29zxEz2IWLWqXn825F7pCYjQ/+wym7iF6Y
Rj4TTvc2dtwctFfNgy+eDxw4fxSTzaWaXNlTVPu7CVH75aNu+u9eDs7JEyWg4yxqDnZRrxISdVoy
0CcLR0TanNBEFuh8m44OLZ9E/ckYi7fGd7KHla2npALfFQ9yqg09hRwHjXQYzw7Q3kVF5HxlvIuI
Qjx5ZiKYtmb67gtOGSvt26C9LbmLX2acH7nn3Car4UjTEdiU2U+ipwJ5GHtEwYX/EinQTdJFyFeq
LszIZUBseaoMrshSleOR5NNzbBBZMi3mTFyM77VgHlH01Z+lm5fXvluYjVr8u0mAAV0vyOaNawSp
sPHpdGI89ma0qzPGZHNhHlluINrymgvIWc4Wrf80LUZYDoxBRd3gCqqb8RK5kDa70Tx4GES4keN4
dsbFg+3wIIpI2K5iervQadySJjRO5KHRWUZZYHgEo2PJ8tNerzWxjW06IksS2hz9CGD32R79RbNz
NTroqeb358qpl8BNRP+NwKUTWJyMW4LAvTVTfyGquSt184dKaOOVCyeAKfqU0IIO7NMIjg+9tde6
pbmCrxH7vkhoD7QpVIU0Hqn5eslN97kwWWJJT2iG+Kll3GGAA/ypgUEX3i7C0+dNCmLu6s+QmwKO
EpoBs331WUdEdnTPFHWZmBVAS7FJQP/nuJ+GZqcXW1eDnpF61V/ktkeqA/ZJXzwzjDPICMyIGZIu
er2HxN/uefV4V3s2KJ3XZ2sZ977fsUYhJbZxH17qzw/JOCXI9NjhJz/X9njGHmUnwMbMVVjN3UR/
pf9ut52Erd9RJnC7H4swQ/iD/R+PuGFUGuNL3zodk0sjOnRW+266f30T3ZtNHQW0FAQmdl/Pkv7Q
DumsHwrCsZz4rU85KA7Ha9sOY16YpKAhvdiZbozNVtG0Pkw3UTQvJ7CZZegDptrQla5Do2Z353uA
dpVhV7t8LueAtAXDm6z7PswwLfTMfWJYu+J1K5vl4Xy1OUucJ9Oxwqgp3lq3aa5eUn1nHx9D5G6O
jc2VzeV/25lFxoZOFaxhWBCgZNOjF83WvuJi1wO9xYsHiV7AJEiild8n81PPWXwo2bZGY+GcqLte
CYCkDGtJsHOvEntALwnPN+7ptECIlIyYG7gcG1eVqOwcGZwiqwn9coHZSjO0TyvX/05T3NA0289a
e/c0Dx2ywwmdC/YEqkN9Lk1PmVMmFF1Yk/cbKj6M3hcQto+O+TLxk0IF/pgSfdPAjQ1lke5Z1DYU
N1k+rtW92Prdgv6G8CzBMZGcQTPny5663qzphwwV4LoAtE9kwHtS99inrZWAODp6MBTuL35/yfos
o/UUGSkWPafUwwRbS8iFNgVfu+SITPtvnpuNh9mus+PgmN89czJ3HcHq0NRiloU6GnbquTPruNJk
EsvpSWigpvE09v3MnD3BvZ0Zw1lb5h+lqgigseeYmhcL7bmdLt0+ArC1i/KERzArCrKZ2t6ZjenN
kZfOa/8OhelzwiJPXGQ6Hx8PCdv6pfL/ZPmUcdZQG9tV7REcz8bQO6AHRnPNRhbmIo5YNUXOHif8
k15zPJzQAyxTNtPywuGSeMiVof8ZQeurepuJ8tArOhjS8B46rZaN0a1QBaddqgvAJNLukkznbhkB
/9dzIZE6Ay+1naYjB13Fl1i68eXrV6mwFYQWP9nYJ8ms6Mohwt6QdyvZQXI+//qVQQB4KxTBQ98E
UJHnJJBb5rbUqjbQW0q2NBx2Wy7ERCnrBKBSbDEu1cZ9WeD5BHtzzWABXb7eHYlXG88uq3paJjvu
nbQb3PGPRw6kIyqNjgSNtFvZQIz098yX8zGRcLlGPp3XYQ2mgLXlbTh+eoNe/W2m7JxNffdG7KA4
Sot2Ttq4Yepgzmtal3RyOiccNc0u1ITZA5CP62eva/4MUKBck0WLWI/emZcO29FkCE8U9K3tsT50
4ux2fYOTiHmsO9tPBnkePnrQDqfCfMvWlcpX7xfmpb7xTBdUDJTrm7KmRyoGwp0zzO10oLA4de76
W0LujOc4gwCZB//G3pntxo2k2/qJ2CAjON5mMudMDZYsS74hJFvmPAYZHJ5+f1RX43SfPmc39v0G
CobLqLLlFBnxD2t9qyJu72CXRrlb8TK2lM2du8S/an8mME/myYs5Lxev+W4g5vccB6GmRZiKCqxD
0Up5htE87gSRGhwe7rFpXLHL8C+QJB7/ZKXcXpUuMakhKKiFH59ttoqhocSG5YrY5pJaJYvT/Fvx
DYRNS4uHM7KGzRidLWVrDii0zCuiWtDvWEN6ZJydXFYl/t7X9qFNa/bBLI9Oms5g41W9dxZdDrk3
F+DRofIR6tDI49d3u5E/Ctc4/a807e/ysv8gTbNc10RH9t9gGpJPqEfVP4+Q//p//gI0OH9DPIZ7
3XU8IVzwz/8YIUuL4XLgkgfnuZ4EKY2z/S9VGhQGpsM2k2fPdyzQLmjj/jFCdv7mERDCbeL5vuPZ
QvxPVGmu9+/2ejwCfFmuKaEfYOf61wlynUVV0zl4z4XN2LEwu/ihactjFt0aVv1PBQAwpooOWZjz
flKY0wZ2WccFeCh+Uxh1xKAvKE2znFt0CHi1NKAFHmRIlw1dC507adR9QUy0IKQb84oM0YrLEyy3
9YSLHnJLtucGO5uidt75S0AYwx/HZ8tm5aq4T+EDMrqighJMjI5uBmzNbKvoSvPDPn/w7pyKWYxd
IMhoyy69V3Z9l2WIr918nfvmpMEioNj7cflnaAyi/+aJyBeyNjp6wJCUjjzUndL3rensitgip9ig
21mdvxh3muppFsQ7A+/0g3S+Kpt2SGjRHjJCelgpT2d3cEhGmpzkrnmdUnLGaAgikLyiDiuf9RKP
wDYxaEpTEXyItAarKOxmi+v7T9sObqiJcyPcLZgfifZOV2JmmxkzKzIGmoEzAXRhrscI2B5QH71x
oX/2diKOC7+MbSyhavbHmyeGm5Hn5pE5rjaSzz5nC8rOi5zYoZZn0QQa7+RwqHP+fNgId4Ntx48L
ySYYcF9GSxZvPo5dunwCspINbRK1jN7X0iH3VeXfa9jJj/VEVsPc7+uSz9pwymI35Rm1G9byB+Rj
u7omKGHBmoR11sUvOUCO9UiTOWYyP0XFMO6qifYN98UtM8vpBCTWDh0YTIjFjfdcqpg+0r8IPjo0
W/l8cN0MC7THo5TlVvatIxqPcFvudPgL21jDukAHH2zdOMXxZjBfH5ep2aNiv0a9/UiGpr4tdkuI
R0XrYFlvdeATXUUDsDHs+C2bcrw65tlr+9dRMTYa3IW1HTntrFSCA4s/jHGZP79Etr5V1J2pUjdj
6lYvFgJOVS3dwfXxjUDsijmnm+lsti9lybpyhmpyMkd8BbXxNtGwHE0UAkicU+RM2AfSQa3OXWNn
FB25xmaJ0tDDXSrQ7B07Y+SayQnHoCPbsjxsCSWattKiNqlUjjmmWElFAvpBazfE1TKBssrePg0W
CkPDBKdVEPCzGiijmUiaTCzb2XLzNRQawSh/NELbYJPbA2qTCdFWTjyhwfAB1t2XtxupRViR8cEY
DIUDsAxe8T3BOvkVrb95QDuIjaCObqOPn2xq8akqzOhkArICgVVELAeWtKnYVsOfKMsZAIiSTS94
krnCsGqp6AGfs7WHaYaQGjhMIhz8QB4J4w0Nxx5h5gfRf4q5Za1R4+GftTPqKNyF+xQQzYbSe9oT
Rultp0X/MvO+uhTptK/H4o8jU/h6kN2rnOBLJUR0B1ozPxeyfmx7+GmZlYA+ddYV2Sg9kvNIg/4/
/zqn8bCbU6SHX7+GE7Q/Q7vSG7/Eu7XY1p0/2Uy9ZRHGAbl2vWPCiE4mko0t9bn2FSevW0UasuBr
0lhBug6R1di3DalbWX/H0A4T2pBsEVjGL24PnbBupuFBEbPCkQDbzvEUJI90cO662ZS3vn5R1ciC
A5NEuw0M5KG99vU2URPHlRYvzOFRsYxUq+hjMS23Di6M9deyUWvwaTZnAFYnby+IddwoNs8nmcDV
NZCLmAaBN1gT9NZVaKwaqQOkRCTTp1rHYbHWrTMpNNchDb4Dl0j3qBIeVYfwzCSs6E02JrSr4RpJ
MkRycGBpgfcriGAAjiaUWRZ2kDbimE90YFmy/oBN6a+f4VVg7l1b5U3MEveTDy3ZUGgBtXDQK9Zl
88AQ/mCr3MDzjkxjat90G8zMQSPCNzq/25MuDKjUgG6Nt5d5V3UzTPCJnXKnQ2KgxHJzUBVi9Utm
q4MsWIdPUNCtMykj4qGyc2sLQ9Pc+XWKyWbBz6pB6pJZimWYY8D3iBrLisG8zXGNELEfNhl9+lnp
uD5jvq3PCurLrlHtLk+a+ubaWXlWXXZsFkyLYrb3fULUiLl+oEHAw+tY07WIhlfBFMmAck3cgYM8
gQdJMdnfOBH7xNlRww3g23SJjeZ7ufJP8Zp0jwqNT1wZj6UEIxv32GwQjzcPMSz9ozb9+wnfypZi
El1HjTsRU3G2HXknX9yFJl3YJLcN8r5ZUDBT+6IyyZYnyL/vjSi9rTH1wxFyTIWeqdC4k1EMDY2G
JpmP74CUaBnKPghlWY5vY6neKfGXhzi/LhmFsp80eH4y137KPDqnrkVmXlbsYiGCeLj68+ZnLt49
P3rRdAS33G/b57y3FevJcjyY6xJEsYs9STHQaQ5R82yiMnyYWVIWc/KrSTlQ/WaKX7BffqhBN58R
kc2rttRpkJENKhG7buqcJ2PVMc/IQk14uIvmJrTHBtkRNpMS4S6ukxajT7ubRcRmZYxfYjCBbFEK
dwdEZbgNSUJEJuTkcFjj6n1vsfeDsRR72hZ2JlFMDMPX27a+Y0PfGShSwM5HS/NkKvlZJGXB0a6P
tmzTPRZgqDZrZmi3gv/ymf1LTjYZ1NSPAo/bqXLwrxtp2LVgGfO++K0KR14tL7WvXz8jD2L9WZ+e
49XFNkfzlX6arAx17ZUtYIIiw29cf283qn7sTHmQQ8q+LBCMnEFG3MWmiaRvStJLzmory3pv2xFl
dMm6YS/KCXQvyYpn3pjpMHAWoobi91Ll9AN75imu/eUjoTTZutYo71U7v6J5je4ToZ4GD1v3ZEJ/
XeK3wrfLG9uMEtWPP52mvhEUHin2mgaCt2HMkFUJIdRW8U4M+2OLGPqmo655ygodHMy2Z88fJTla
t4iDavsGer3Hx8biOg68/MnS1vea3OTQsWEgcod1M0PwgLiHNCFSfMLMxiIofqsdtA4QoNMryVBY
4ws+BNaMbOXo+zddoZ3zlyZPtyzPbSh+W4MdwQKWxdzE9hROWRORBsEsh/EB79TFAgIVBr3jgMb2
yIXXi4PfMZRB+QTqhcmln4wHR8/7yCeRqbRJqyDv84GYFfY0XvPqBC9mUVjs1pBfETFSXHKGM7QJ
QCqG2Hwq/HeXKc+af4H8WiQvSbnCTtPyx8xM+pjO47HGdX1j2vycN92xJi7zobY+3CX/rSUAwLh3
SThysoclBdsoS/gCSrblxY4egglZJB2Hh3zL6XZVVjHiXXmZRFVdCpcgAitjejr9KhXfgwZtMrY0
hPJLwfWklHnsg5zdIWqtxOf6wF7yLFHG32YffssUsLge++H7P3VND3/3wfwzsM35N2CbcITj+xJk
gE/XI+m6/tkeE4sgElZtIswYl/iITCEjRxAq/TxfulGaDCugFfTI5cgZxPBLVsZmEtl92ybjuWCj
BCuHEZjOY2irfeBvpzRnoSXMBzSzDRcWTH1su+oOtCZ/SY+PqzSW6dRbDpTqjMBHo84PI0NaoYB1
JaVqwHzlDHoJ8ti7mbF3RFXdWqwat6+foXVFzWYw7ibX6dHRLtmBPoiuqkO5BkwyAyMeQYtCWHKp
cjxri4YH07LukTDcLgiLfv73n6D1bxg4gMoUHMDSXIuezv2/SGnUqryvvFBc+jghV6AxQZLxvmQt
QzLHKiZYGVu142yHJQP57hyHNsX2yru8m9vhipgWQx+f63/4urxV8fQv1ifikCzHcwNh2WyC+Odf
v7eVdDEhxRPPHBkQzCzGkyu432Lw1sKx9xbV4sFpuelN3gIyTvPfsT939y3pJy+Rf0XWHTP10MmN
jrN7HmVwjdOEaaoE9dz24CK4UdlpLCggjf4JBou8LXJFSEFT2BXr3dyLCWt6wN6/F9bNHn4GLCe2
Cqkw9AQb02nDkNwH27fty+HWMGylo1CA1Nv4FjslW6SMxIwK37cM4Kgk3JlScFjE9pM15ui40TRt
9UhqdSawbMe+z6BT+GEBkgDS0NLfPGUkiKiZ7mv5K+0Y3CS6xLca207oda64a6gz43k2n4zulQkr
1mcIRUdvHOwHLMpcEQ2xHJ7KjlikJD7oqUaL3o6MAV1yD4l++1S8Blu/KK1zY4BHDrDBQFKfijAo
1CsQcHnP9C/5IaNtzCjw2Uutjaw95wF5V0eRNk0hRT5CxrrBbLMG8YBx2hMi059HGef7oAB+XJJl
DGI32Zbd2pN7hXM/zSq4y0bwLCxAk2OEVh+KVd9xFAny5tefff0wopKiwjL8MNN4wkSVc0m1JcV6
XBU4ndv3rKvmb5iMCVG1AAvUOaz2GDk24SXzzjO8Vb2lbmQ2AAOMi5PJDGwL+d7f1dboXGi9Do1T
NizQlLET0/i9Itf98iVdyNpC7wzq5NCH++Wt3JiCoji1pbHXmTAR8UIcUq16QLWPU7etzsO8VOev
n9Eh1pvRYLtBx8qR4zXqhF0V3smorywZ+jMjjT0ju+4hoWNtG7e/QvdLKDun11iIhP17418MsjbC
dglWy3VrXL5+qFDmsMy9sRskc6LMr3UxEohLTA4gsp4tZ2RscZSReBVP3KnkhBrJcrQbVNJmvXbq
SC3OE9+rIzhKgkBJVYK6uXzPGNZ+i/KHQKKUrcR1IvLh7z8Q5Fc04de/dwNhUL14tZ1gCN1ULPdf
PwR1t6DIIBXItMdgP9c2mXoatImfHHB6/1oyV56x7zREyOSkSQLZAyMmd7HtF7woZUhSiBrTU4nr
/SjXgbyvzWNQecmenf2KdJbJD7M0Ivoc/h56Bk/XRcuM0Vye5wjbS5SW17YzfuoBulVStagVE0Xu
QtBdcYJFx8x2zviSvOyqgrz9YI6ShXpKrtYyUMatIKRYzZqAE5aQhZMuod1eO+7ybQlHCYGdSSav
nz4CAMXZP0ZXs2+TIyHm5G2FA5zpTROXybFbmovJRueI4Ihc+nRvpiI/k8JNyecwSMiZOyHeQ8Kg
opGBeTVbEAWM9yW1ql0qKuBBgvlNP1Xgzc0K7hDGD8xRCV9OYMJDqtGnx+obEslflV84xy7wsVXw
eW8DpQ1ip8E12BDMeF41Pp5ZFGE/NOt6hf2dADrs1jnr6YotcGv+7lMwFF/4ugG4AXDswj2YPmHs
vqkpTnqCRdocikXKveDG8jFKyDuMFG4LO2XLXVd3plw5H1wye7DJxXZKHszERJcxCAjXzp2rhtAo
nR5bAvrRomynnSnV78ycf5CdEm2sCEza3BQHBhdiD5QNMQn8MdiQ9XEA9eaOzLJ7z/ktOnIv2twy
GIXN+LdqfNdmeglinhCEbCeOouabq+1sgzT0IJPYDJchy7a1iB1iTNc7WQ0B8R+C9Jt+vmu8vjiL
SqxxLp4KexPl55hPxUW7r4yPSEjz5/juTefWY9vMzsWXyTrhk+bRtbJXNOIPGRXot/zkaWMJzapA
uhW/mH0fUMuTqpYW5MraA9qwPBnoIOejN0jrGlAPMQKIz6bDEoFwWvtCcC3QLLSOWyceemJh6Nyl
Qy8JhMBExoYvMIGUtPMz4JfCnuV5nKzpYVhhX3AiAhZktr9nGYg9Bhmtt5gVltcqC/uDFbQ8fHS/
W0E93aYCHuF08WxK595UVqj4j1bW2CgM6NB597O3jBdvcFHrjeBiiOTauGYEFaX4gXfR2ca5PkBT
ClijwoqNrRkPMM8J0zET7xwrJdt+MNkYX1n+h8pd+lPE2wXH2mJXmOYY5Nqu3/KXi4/Ekd9SBXrC
do82Y9yTlul9EpCLY5ELkWKHfEbvBoy0IKTA4K2RMZDFxiXxj7YE+mXinpVj1M96iF5zwPbkjngt
UkooLqWyPr7GLHjJIPUifNth0pKboR3jAxjjHyOfFZD/5pytEcQqEr/nTpz9Xvon6A3GQ/FD6vgq
x9zeJXPwyx1/GEjCvhGC119Saj34JMmylVBMT06WYQTUwQeXFFS/WHIKI1PAALyku7pfQ4KGZQwp
rGBE4a6NfC23ruhWMRJGP0VqyR7sCqEAAwI+s4d2MmrnjpiuCmMDK1eE5gSU94TSu62/lT5q7RzV
zUCRSDj7ZrSoK8TAAMViFmePxPeStx1vAjiqJCk/dCDgB4OCwkqMz7giEW34DannxZXpu1ujQNXz
iVzZYFvJmPuycxH8VHb3WIw9LR7tmG7JECmvizENv4Dd8Q5G48ZwdPGta4gUqFELJB3DhISwpUYG
y32d9Z/xsD6mrlPfu2VXX9oa4AVbfVuzIyMkETqTK/edNolx8g/5kOsduyh/XztE6yW0Wge/B7JL
Qc3dpyX0riA7+jS2IWdTxj4tcNAww0aafUiD6FKYM0yk5NSe+0CQG+DIkbR1Qcrwjus2tExUsvh5
cEml8ntFmWBkJma7OcZuIZgj8pBt/dFVYVetNCeR3BLoNttlkPk+k7zbjdV8xOKpigW31XOSw4Zy
POcRT4o6EAuCYbFK9uipTJ4xXXPyIa2qJ99AFmadrHVV7C3izHQE6WGaP0gzs0PhTNygS1lQnHEL
jK6WN/SiB9Wp35ZjPayJkwTqBs9T1b9ERvpH9Ea8Hct3Mc2fcUeo+uz2P82u+22zSd9IP8gPriMJ
czGDPQS6ZAeiAiytE50sXAAbPElE+PXxu1/6JGQR04T2bTrrJrjabu3cURwSsuE14tj6EPyGuP3u
qomipNCPrvsmLaM8DRHhtMh6b24TPEJMOuXp/E25oP8kqmwYMxBg4Zmw6U7s01Qv5FoF3SEPWxNe
Zm7V3jHQb7MR2IRWmWDlJZeIvbEQ8u78nkgyOfJdxL9AUL0tMfF5OOHrKv3uZZBVjUU3+wrxJTa6
3AzTjMugdjThT6El0+QcJYiK1qGdEsMhysCVWTYHlu7TW8PpcuW+bTvp35XjhW7HeYh4xlDDwdof
rDRUhlRY1PkWArYVO92PwXagyocqporku+lPkBAQkbP57VCSGxVLhyVgqhg8u27MGNzq2k3+Pljr
67Kou7nJ/7DAx/xfB+8kNG3LoZ63eP9f6qad2Hbn4deN3c9xuis5YEFAbVLPy8+w0TGLskqH8ahv
EvdV6E362RlQZX2tIzpMt2hbxLnFHL6JRq6JbMm/AZFFYwCMiRDP57zyHjs749w0sz9eOzyZLu4w
QQ4kfTT2esu9Bgl9m50UzbaqFyTuXYF8WodzkUS7lJuIAXrES1ywFcHeXxmB3vfGdGaCVp+X4LMq
3LuMmTuSr/GRmp5YLmtTDXxpWCPfDcv53sZXIYI3VEHo62r5TXvsbdjgTBw6JaNb174gWKf2NjGR
O4SHrhGCMzDHfh/7dw3acmQg1a5dKCFmRADWU1vZ9R6GEcPIeX4HgkYeVpAjir+WDXrXAKTdeiZ8
c+boUhTBd4Sph2pJoGkC4UQPhvFf+W19jP2Va9bn75Cn0Q9a3atfLo9mbd1gh9Y7iC6086bv3wkn
QtDrM5epgrtGTsEd0nOwE+1yYRLo3c0mAIsoiVNi6GYuwcL80Lk0bl8/VFMX3/nkfG0iBSA0q0jt
njKSb1GmiIdlVfqM/q9+4RtvC0waGVGfuvHtYwXQr+vc6gDM4BNZ5XIOciaKrsEcEoV/Uon3iFii
Wze/Es+gHwJjPCl7MS+pyTWjCliXY023SMgm+5G23CajQi5Aq9v11bfOER+F1wkMxeWF34/oLIdV
zjJ2n0NCtTEmhXew637bCTJPQX/zNJI6t4/HNN9UyXAqcwOEHPCE05LX95b23HMGMKDzRHLNOiJi
Sj+HuY3SggOVyca0UhDxSRgQzyjv88HcZI3xiViCdsF9yMiTPGFDXyblh1MCKq0q70R6dergPtPR
s68Y+FnaZVFowcskXyYTkDMNkj1l1jlnI6gObB7PlsPYbFTLdyND45LiPNiMosgPEChQLidDcjRs
kk89KIfbJhlNZtPpuDUD8Rxpj1i7dN5aQ1LuWxr5mWk/iiyyJWfm9Vudcn5ZPP14FOdNMgoW3Nya
oVmwSmySB5Gue+iu/khLFpGSzWfYV5og8WZtun1yiLDzkWjK7OegYAHxCPe7ZB1hpnF08OflsMjW
DA09UrsVlHSlBxMtQKUf9WQUxR7NEDxWk//GTrABeW3x4Bvuw6SKO89qCSEqT3xM/q739HywquyR
hg7tsByJT0hPyEPGo+HG92aK6BWSlNilVrcthOWfNUHIE5x8ElYK9nDowwg1/z5aGRlHCZ4kOWW/
nRWVVxjRR9tPYGhGdniNm0Abt2mNCDgssnemlMaO4RoeHnhKeik0AQ7mOXWmrUNdFboefoiUTU6r
pHuADvhQLsiyGW5w3tbgMrohQ8rME0CSYs9W+AgdmT0gYxnDJJBEySV4s732h6ffiKnKtnEDL7kj
sws4LUaILHrVNURcOGqKMsrdNGYs77BHuphp8rupxVrZU2ozpVvHKTxOfMjmLYFkNy899wptSzjb
6spK8HV00mKXm5BE+rrJwujT7PSwNzEswDpfQfk9SY8NqHfOG6SrTfKjIhJ2b9vMOcxRA79OEzgu
/C23XYc/RPjaDwc9/EYSdBzpwDbFyAwDscHvWSX44J36Fkf979lHEe6vB6TT968JQ/qjrfV7D0mB
mKaAhSoWiGXZEqclUeGi9UtzIwm9gb7WSlokqMaDLGV1tU0kdxPjFZ5x/hXx1q3P6UHgYd3njrxh
c4ovMh/Ej8m7EgX8ZrBTP7TLxMYLeuIGJcMULrgPVE3SEOGr+K26nzNPz2axCla9UwFnyOS0beby
s3N/9ShoOaiwq/tetsuH6L7pU/0apeNnNp1t3Evnlh7GAid9QuEb4X/QDRvrkuKUp4kd9a2jNN7A
hSU0weMCTOMZXy2sO8vsxbGoEGkY/gHiwq8Ii8iF3gD4Q5GyUGXIdSZzGUdBO5NtNJWXKAPAUiEN
pSIdGRPZbrm2lIBXFm4yrPkHdzXk5YN3jJGboohUdshqbNgWGmMuh+HXOp/a6l7jvwjVXOxJC8Qm
7a3+jbrw94gZR7s7RYLLN0ASN2eTSUFGPZME0JWj4a7h+mLQ+BJE6jWecS+aVucT1cUtziXDQzS+
yp7GpuxKgQyz/+aQN7LxWq70DAWzox2x1QOlFYy614UISpfaXpfs6YM0+pVFlLsJMu0ezogSaCiq
/Ka1mrcegoXMkCV3xdgRHEAdKxDPkH23ocF8JffjKbeT25oYC5DSf0lLppLZZL24yMq2U+GlBC5C
fanIW8iph42AAhcO2wll+XKEPAsQPeoQHgAYZj2Q/h4NOEIJL1S8RokUcwR5ZK33TNYi0fBr6DE3
+YSSsRPZuoARdiLI/qA/L9FIe3ub+oRcXRLWy4ltsQmEFd5pXwjUJBz5bBo4WTFH2N5hGfFNq3Vc
6LqIGBXt1BCHCyyDXcx5w8TTJ+uyocTpHPK2SgdDlO43TWrtDHuq3x33vl4BVUzU2YVowMqGi4DG
8gXGVc991m38x4K6t6t9ShmN53FXu9zJYqFQyowcREi907oywy/ZSkYChlOogxukXVgvA8IV0mFK
b/0qvHzZg3KYD/QDH8JlwJ4awEutllWvTuKfhCddaBZRI1kkgBHTQlmDuXuTMGitU+etrwukITMH
S7F8zo7FxkmqJCwMgCl+n5+nTJ1lMdenpkRjJYsSyX9FeTjWxwrY1oYlH9MmDT1I+1vGwJsGz8Xe
Ga5JRKvR0Fnon5GbXRp0QVu7DB5X/P3g5X/w8qHYFctxbIoOGSSJIUV/aszUeSEh91tdL89owpDY
jIqiDov9xpM1+VTEdFJy3GYW2vtBd7BHxEOh/Xw3DHR5FOJXQ6M1cjP3V1otemOMUGqMzDDCWZHM
3WftkfW91XK5WdXC910mx7GnEOmK5k82lUloGQHJeAJGuNXhBG3SNyTfz57FXa8L6nLT5e6wJHsl
fzwn9tNsAKMyKfYJ7WpOyeShGMC+tg3a+pov+pZPUXr0/T6+y0f4gh3XZ9jHC8KPherC0xSmKHcJ
zWvMx9ZEEyZy7v929fXXwJWVxplBu+1vZp51ya28saOAEYUq5k0tl2kjMmaGfQn9rzO3y0wArI2a
hWtdnduFBsbiNUCIZpDeuZEJHydpJA5f47UqWb7RCTBrSV9KrV66fIA0VOIHRQ+XL6BIbQ6jouZ2
T3vCndn9s+ZcVjXQoowj+0vn1FJhQyLqTsQ/Ym1g3oCqNoQhHHJx/pEBiYJZ3WObgLNQsL0wAVD2
ZX3MBKNHVKHfJ6epmZsQAdtFIDDivCWjmmpZYBnFMRnxB/Ym4cbUOgjPQKmvAqWvXkSUH1Gu8jCK
dmxHBXPIVkDb8jQuMs/h7J/i37KxnGMZZzOoZ5T6aa9e3b6ydum0/KmaNRPBb9/qqWV/Vx8EmjHM
TuCCPQguIbDYhOTLAD9hUz5xDkOyodvqBEtJ6TgHJxWfrHlIRQdZHwTpK1FH6HcjZmVatq+17zR7
Y4hOwpyeFwdUrD0EB5K84XhF5NVJg1ZmAsAwlCw42eAhpTNKij3IJ0ZzdlzvTzeAGV54WLZ9Rcrg
6naIR/VKED1gexSNIcw+NtIcB8z7ObW5uCGJZlTulFWoy9U+SfyNs0x854HcHGziqv243ft1rzZM
HtttqZkigo0pkLlY81PSTkcv9TBbedZjafHhhqZSnLF92xPwFvwggqbZ44uwNrZ2b3p2nzrbmu4c
p96OPfL3zv+ZuelP1L8RmQUQpwFQ74PFc0ig85Bx+/Fn1OEPjYPgwgcKJz2w1nRydz8Gw+/UndVR
TogKGcT312KGej/6PVrJiIjXWTR7lczJJphipipdhSnQp+QmH4chTP6BnhWPTAf0yuCkJRN+4zA1
PbaVyHg/MGfCcBN/vxpciJoUP5RLvvygGv2dTONarU/ozYU8yr4FgW2j3fPnmg+ZeUOMIQSd7NnK
GVkK4awxtU1wYLDy1BvdIYhH+FhJf+9MrAoxPlXsbM8jOlBhqeLqlYym50qEdVu/tqlPTjrrxswZ
cUiM1mte+cuRhcoTCHfgpio428H4nOjhw1w4qSjHE7dFFYFObONPzgMSfJjgfnzLVPSzyqR3sli5
hSiD7hDmQRwF1X2g5AysCIddAfR6cKN8F6mp3LPxctC6EdVeSf9M0jOQ3WC/jAx6JrjSCQf15Iv0
kWO45oFM/ox6feMiPuSRqGREmd61tORznUILRpizmYIiOjviG+r66JzMzAt19ypNbBlgJ72dBdIQ
e1CXhLPAaEun1R1FGz0NBkdRO2FvlW5p0mjTXjgTVUnPuhJ55bKve/Zh2ou/YZL7ZtDQPlblR6ZQ
xS49gbXsdDB9WSnRwQ32fhGTFJ9git43rUVeicHTXVFbU/jgM0n69NG13jrROwdBlUFLF/i7ig5y
xyq/ScXI5/QDnjaERQ+Ng0361sJHUQ+01V4LR8BJegcxojgnJUI/SHb+64BarjFNA5mkGTMOQezo
4zP+2lH/LyPlPzFShJQu2/j/v779RtRp8T6n+p8V7n/9X38p3CUoFFaEHtEa7PcdicT875AUCVzV
WiEpLhJ333FskKf/ULj7fxMCd4svUAF60paIFf6hcHf/hv2C389xbcLGhev+TxTulv3/kLhbxMex
ifAd13TtL3XCP4XxmcSFtF3KgDYum5viiN6WnJmUdaGDNe3Ydh9jLeXJBWYeeAoLmmrc0BD+1Utc
NjeeegWr+rykyWdOqw6SiduwRy5UCouRC8sTAagT2kn0XOUmt/bym/6ES9/C0gUautjVaXZNKNfh
CPxRbXExK7S5GUPdDO1qqFrnN87xDYIovIKj4h4GE2hX+JUY411htzBXJR2Z6Q/njGNDhh3wDDPG
OfWpASBdTSFKLVLNkmTccNwdBSqiwULNN1Q96UUCxqtlb8gmyMNEUvIPA8EmGYjK2aaKjSGtsz0I
5VMdeQSlagZ7YlrOywzwiC+XgwVt9rYo2RWsDJHRyv8YCZrYmJYk10gT1r+6By1p9cP9zBrq+Skh
jBawxWauPIB48uTnKUANJPpOD/HBvY9qn+zfBFnt3Ph3yrAfza59zUdrbwdE/xJi8meMiw9+XePk
WptLvDYu2057GWF3l+Vb77O2sQf2aG5qMK0VH7HZVRvmvQwwC8ybJAWMDpz4VmhG+RDAnNGi7AkB
mZGdnpmHLukAdRnpR4PS9pTTzm6GCNZ+lbA+jdcNRWIrzJ+K+gjEdbPOR1v4k1u0W5jbNmbRLDui
K2uWjd0tsnAZtPFgHJMkeYzI7yWtTm+tdVXMtPxuLjC997NiJ4Fq23ffDOtH3SEL8MeOxDZBib14
T8RYOMfIGZ9sRMw8W4/KQgsl0lC7tr4kWfpe+rBKB//ijfU1SsafXdT16KK5EV3zuSqEOsg8+p43
sHuKCYWAhorXw/SQPMxw/XS/ZTPp79DLFix+h/wcrSwAiJy7XBFJN7rctR0aiEALtQFrWA3iRMVU
hHPm/GgbiiI0c2Y42ClTL2sGcRgUr0U1IIS06+9JquwLTdGtLbgVyEEHFdthCPtKHNIGRbdHo2uk
ePBR7GesHIdn9DX7Ph7uMIEyw8ZhgfoaVurawut2qI9fEys2weTP65EQG/ndiGt9ln2+ZhiAIqpi
wrWWel8vCHz6rxbH1dsx5nnPvG8sBGyovdEFZEFyH2AAhM/EpOG/2DuT5ciVLMl+EUoMM7D1eaST
dJJBcgNhTJgHM0wGfH0dMKtTXopUL3rfG2QE88VEdwfsXlU9muNQteJXlwPoIUuLUxrGn61tUqlc
c7yPYs5gOLKfIPZSRz4a/h6oErY6g66aUCd/Wl4l0txYpiLQjW3t/yuMMATiCd0l3xT+dCLy4q+/
TwJtObABnmjj65jyGBEybz2oFEwKzUb5E4/e2cx2wdJ+QUNVQWbEToYZB/5PIovy0Or2wbE1dFi3
+FsNdO0k5hM8hGLDaaNaoRlyZsBaxvHHOPo5A9OiRSYm+DijnB3MOlRIEwk+jFm36kaHuYIoGQlU
KpPmjDdlbBknNJlxMw3eBO1FH/AYbfkmHbDj461rnJAKNvsBCsQuthsDULP96feSJHA4cRYqMR/3
VGEi2TJjH1MbqCxiOUpmBlMhwWTOqj+5JGn/l+owG20BjluBiB9FMdJ9RNCvtya8222y7r01DV7Z
68JsJJIO6G1PjaHapVb6EPfRUxnDyotAN+/qiBVOH3PeGruAbDqL2yzx6eEJXkLtYBBjUbJx6BUC
lVJsS396tWUc0IFjvGOLGtZO7qarhD67HVYYhipaKu1ubPdlqJ6JZYOmiaYrOvWKxda4aZGHysnd
UFIltorIAw8LtMjE20N3q9AO8V2BitvFRsEGJKJ2NGpolikZN+asAjyYDZSDdSQmCR3tmoAAD2Dr
nfCfgIbh4DLqaQ+/B8jCXwK6f8fU9damjc8oyxncICC7gEmDxe/VgLBmTyhhP5EGKeikc7pfdZoe
PdxVq++thkM2h3c9taV1qcI9/+oOIscZBsdBTY3cOgzAEJgVXUF0k1j8d0r1yDcTw27mzKDusJmt
bDN51pgbZsUTC4XvDrll5dnSOsogvquqRCtLxxhDjGVsZ8A95PypmRTivZAmz86Gti1vYebY5jFz
6h+2cE5dDXtyDuR0cAzrUKVXfy6tdWpNzZ4UwKJv3sbaGXa2pNisM96spbFvVry2kfaf2tmbqXGi
+4T96tPyKrB5/YgDgOleWkCMNKm6csLuZMal2MZmDuhXpe42sakAAQjUHJBM3uVsTjieluHQnHdm
1tDAsbh6waFhLcNssSBObc0dfQCEtPPBNW80GLAzxQq6uJlUsuNGQd5SdkuYODOe7MVTTD0NHnEc
fbTxcWlJya38BQygYaC4s+QBIIjSTeaUoA9E8cfC2Fy183QwLAK/g/bHM3VcHl5nGBrU7Cbzg86S
4UXls7Oia5ga9v5ZJnQIloAP5vpOW2R9H6g6Z3EP510tPy1MEtYVdU49puswZGfQoBQFnj2tidZO
sB6LeGv3+XTMF/P29yWb1LZLTQLhGPfduPis/Ml4UNi+ETSmh6BDa3AyJX66PZwAZq+PGP4DMAGI
OKHWMLGa5MJTAggn9vLg220uF7e5xSpumngmqI7Iz2A+pIPgq4tV3e8VVjeBcX1xsDMN7/wibI46
gf3mh3FHTQaOPLiJXQrJDze8obl8/6gLnHhYZbjmZUfHfIkLt2n9Q5LBJ5384OfkNDeUwPBYcXc6
ycWBb6nMXUUqT3clHv2JbCFwCfcDl/o7L0C06V1hnOfF2m8ulzTLfqqBXo9uSQC0pkeaY0kFqL6C
navLZutWur8GlEZtY49tGIe61wDq8x4U+4o+tQigKH1SqadJ+y5BBCcbvrwuXzWAwBWNNhTL2C5m
VdfchcyB4OSqR57PB0Hw4w9NAS8uhPkfXYtztyQHEUJF86PUfjKXxARpIsQ90+9O7ZKYQODud8pZ
UJJLvMLkcHipMytdBflP8KGs15y6XIsAiydVghg4gr6AQmIlr2UMvqxL6vpS2BecD9C7zKWqrhTj
B4FyQowIaysKYzIcxU6Oqr3QZIseu+2SF8kasz8UgyKLZYevg1sPLxnPaKLVTyxfR3x70y5vWacP
SxbFWVIpPsjfgztTcswyI2csRHEMEsIeS57FixXdanI0FvzBcxrNTwyC6n8uXnoaWyWvtZf21y5g
3cuxKWYtw/kPK4aHTSk72YRrpjy9V5ZfX6k4ntjrIgzO5qtJIodK9G6d8yFAIbSP/7IGD/BnEQax
BNoYPpdwDyJ2chq8jmI8AkFDlosr5rf0IBsxbhpF3kTOlKURGApiNZ2yJURkFuCBwiVYhC6bn2iz
Y+mkfQNK1QSdikQX29BOxgdVMnFPg+1dTbzhK5Kml5jjymS1zo6DIpuNqMDcpuVH1sqrhctgJfi3
UWOQPgG5aDG5Lcj0OvvSFCkvyk55ZcD5UyWROg55dPPGvMfaJGFJWNzDO4JL58xS5b40aTKRsiVv
rxEQsISesyy4qJ73aRDbJq27XMbUlBhjp5S8SqauVmxBVC2dv4QuXoE8iwdfCOeRWNWrj0VlLfIy
fUqXxYmRxFsZJnIbRG6GQA8TZgoaH26vy8LB529P7Qoxn6Gl+SBE5yl4E8aW0lTZYEkEII/pk3dE
zErqIvSHN3r6WE05xdLclx/SvUHJgOnyItm4ACzDQZqP5g97rsaHMEKI1h58Y2UELwlh+zfOq/lB
ux3ra3A1PV7+PXKOeaG7gSM89KwFrk38OEHswJuysrrpZlWKG6tPPXUSyIF1sRnvLS/9S6JFYP+E
NkQFcrZrWxoAWiqyOIAaPWiKBAbM2i1p1pbfX+2Yt1ptI/nK+I898vCsMny9HPPH4zgLTGvIU7wl
AHRNOASG5kHWdFrki+BugjnqzOm1zPRfK5vgU8ZZdOGUNyLL6BD7OcJjI/r+MrCpXnmMjeg3/g3Y
IJ2Ss4d/osavRmkOaq48e5W/LO6xaEcRBehWDgMrYOXLZpWO0mGGcMymh9U4juVb74jwGPvqJfZF
tcOViEi+FJinThefZz5s//qRYHUctMo4MqXcOZwQd/IYI0cv+C1yWGFOTTWVBPbE39lw93YEwq0v
4voGdBx8Z1rhVCqfk9ZQp5rWSSimK18U8pRWfUPDVqH3igATyLhgn4XwV/SoNMvsuH8zdffhsW6d
4JjdCuG7N2LP044DQ49EYrA0ojzxCKVFHvxW/ApzThR1QbMgoG5/O2VTcO6h9iun//CtoTiEomPn
WzPbrdTSB5QvzUAa3zAPDSwGVE8Mskw58vV7av28AwgMccJPJE5eZ17GPkZFUFVyNlPOhK1tnCuj
bS6jmgWfNoucbHrKevwifs9LklNGdAySZOFTbtIA645R44lpgmp6SC197OsqQRzOaCmhHwldbti0
bC/XNeglQBh0BoQzjUqJ9+p2FD3gWfwdjl8AnkvyP5wN5kIObNpwGghs0cQduIxWwz4QotlZ2aBE
23r0t5aadtNS8+Q02ckK+z+TgTzOQb08TnEnNwNng21OHdo6sLR56j1xMAdtfapyQO0Oi/2ctNZ1
zud1lxmfcHE2knjWuXYlTJXc2PiW4V+KfD5QacKJmtrHLfzn/By4w7ZP/OJilVjtfNJw9FN3hNyC
o2Wm7TWoYwXzCveaV1y+L/QvEGzVERkKQ0c3WRb7poSQTYYmWlpkc7mrg4JQlEklr9U7UKXI4+hA
HIxEd2s3JR/mLdVdFmYVcJbgZAZrIGbXfrlL2ZeUc3saY6a0oU5zJknrKUoDfW0J19E/RxygT4Kz
KCmqlLH5yEyst4VwH72lYcxVyXwkY88wmYeb0XRQQ4alBLcrZizbRnj9vpi12x/7NHt0+ZiREx+4
n8vpKnAzX6QxQsINVbyRjtHBdiweHUd+GKBvb3rpHQctkWwibQA+LcxDGM5Gh77sMbrbRECLsL9V
BTWLOXaedWIFr71gKZXged/VtZtuvbaK1wjDSE4kQ1v+oZt0xnM/lSAveZQfC5cxtXLJ0wVlCkyO
ztHW9nel5Imez4t2EWaPE0L3ic6FeaN9VT6YbxmHJzmU4iHkw0/YMAKh6ICX79JNZFWgiApNmy50
pmk4jrJhHUEdGn1pS5el7qCTCvniLmV3/nJJxJzv3R7Il0qIUIQtXW94F8/SoS9P5nF6SsiW4Jyc
XrPi3sQkcShicHZEQMVOTZ7HHCvwX3lZynfI3ykYOGh7NNbGwonOBO2jcx02UPYNUW+Csjh5Zeay
RavRF6jbxloTGqeaZzGbaWdn1BqMaIaKlHnw9LzfPZmos+e6j4wQwdUrQrozCIJsywzHkGOOP1Jh
ycemp0FaQOC0hjE44XRLensT1NHwrBuEBCm9pzG75dRaEFIa8X6+x9UtwLJ6HYkcnUwvNG7fl7Rv
5TFM87+1W8ePlqHch9Qk5lPDnUDN8xxuXxr3hOlySPKC5N2uzJ4PdmRyEGu+bNeoWG0tO7jGuohk
1g+NQR94nkOWiFNrVVDHva9pyQC6Osvb949M1hPrdkqOGB+H0/fpPBnYLkymAT80SD8RLF9nW5mX
1O+4v1eY0QIMMBemFMK2AUE3HWd4GAGmITQdgPm4e7JafPPZR5YCg3mhDhxVuB3omPMECijPWYdb
ARosTTbmjSdMxmCl+B4N5t8GSENZt+lDgI0nHJvx3PQCsalcjiRjBfSHOLojoFfLFgOqEi9tM7yV
thpOSjThyrTxl1mp9PGKLDdbk2S16HBGQ51fx9YYgLVYt+U+lcbp+/7r+9iqPJo2sGU+NWm6dcm5
g24r8M30Nm/3irt/OcQufeyuupm+TdaWZ3CPx2idBaOz5p6/ySo3RH8T+6mP1A1qJDL0GBZULau7
OdGpN4zpPfXba1Rlgmo8DM2DcIfD7GAfttv6iFjbcPbjS/gb5aMm/iI9uTX9MdszPTFZ+HYJ4qOL
jk3XaVJzHTCo2MGLHIHsGug1whW+MqT2DsBTqysHObo36vliBRxhV5ZcLEpwLg+twAiLjwh0cl+T
LAJ2kbow3tyveKg8H3bEa+BMjMSWGYEvjZv5mmfGbyfMuHeHqXsAbXlBzG+fCo7LnFpatTGXDl/e
X/jOpOhPgl0luwsDi300g+Z2jkCNqfutTe7pOOSH0l/pOaxvNCL12N4Qvm0mt2vXntzlpl13afZg
jaLGixldI6f5iuIMj9aCjqntXJ+zsNNnL/aIWziEVKqheTcwCJwHg2UgKI2gGbtLAm2C3DKXgJ0X
J4/8SS4sViqwmnYm+tg74RYjhsdcrh4dLw+2YjSOcRH8LkOJc7Kc6hM0hWpF8YvY5C6+w8gLpgcp
0q++JvUmHOPshnLbhmEDFHKpmF4uKCLlCVJqM1/q3HdOZhtYuBij9vJ9CRNLYZBLH+ZeXDDpsEpL
4PBECUWY6RBfkzT9Vef6imC+NFpF/THvwN85xF+okFl6Mqe/ljTHfUI168oOa7Q/AnPNLOhj5UgA
ywMbG46cLCh/DkkdnWxqOqzQTrAxYlPgZTq0jm5WbWeuNStXJkLRM4iYC7Qsawkohe7DABeTHbfG
SToRmkkLWD8qfgmX3Tbg5CP4ghZ7kfE5MXliC2c1+Z1mCZJbT5PYxsPHZ7c8uxx3/F0VqYGrnr8B
qAxy3AZtWrPZfekCOytssoxND8CsAxgiatskbmHs2UTbwclKuDN99EOATwEOqY5W775Gg3GvM6PZ
VlSxh8qWnMmrt2L23tLC2aXSfpQJdFOR4/e3fprR+OlqcdFiovu8HnjRI/KAKRyZlZxcBphAKyR8
AWcjqnFCZ3rtRSPHUG8A3QatvvZ4uBGg2QpuzYvqsxA5corPOiIbCdN2NLTu2cA94jUs9h3/pQ6p
DorDKtz9Q4P7X9LSwZKG/meZoGtZAuHdt9xFcmPQ+s9ErXaGKZ77dCBKGb1AF/qITUGdX6Ot9Qyb
dN9X4gHX2abpU33wtFOteWlNwuoLEZQRhRcYw25e58m+7Q26cAoM9Z5PCNGPdrKJ41MeLY8JOPwr
hJgfzRS+UgX6M0giTLUu1jTuu2ArFgdPHSNe0QsQgCdekBgnINbX/KSsVmPhG14LweJZRMIFPZCu
c7+kmqAoXlK74TQSqa/hVINc3DDYsaDK02fPyJq96sDvCK0wqaGEWIIqAIwff1R0ll1Oqie9kYqo
XjtgsCsMR/aKbnFqaacxAXpII1ND006UhgG27JQDq/J/lFEABD2s51s2ZX/ryBo3Nofqcw7r2cst
uI7ptJ8rtGWPe/1n7fFuQbCqKrhsdGzRS2re/7/q/E+q2q8agVFNz3/i9D8JaZaDRvx/15xfc/WV
Vn/+Q3FefsW/9GYHVVk4Hu9/z8SeZi5wtH/pzZb1X2CRiXfTTW8tqvI/ej6t/7J9LDPUb4JgwwAI
5+z/6M3Of9kBnyef39Fm/8Of9P/Q87nw0v7zg0m6EJ85orcT2jBu/vODKQcVhfjKK8hi9T4yrF+y
Vo+ZPW2Vbf36xzflf7kJsOtftPV//nGWKwIEdJeRPyTmweLlP/84x6QmmNP+sMH8yJM4JffcWQHs
6ZRMTxK3hypE8QnEFPebFoFxH7jGW7iciFnw9jsd4KlUS0ZM2b+BZhDkwK97CJJ2sYFyKXC3czLp
j2MD24Ucu7rahXGz0lHcqAQsd1UD0LevzPJNZKdo6LKdGPnk4h9kDffvSxh0K57A48FuhPXWVCyx
ApEdKR2ZacvGuQ45sV4eZESs3eiLsfJDJV72aKruLxgWotajIhHlmfGBiA0BxFG8Oj4Ot5EVOcqT
aK59Dtp1JKHJwA030fGKM/Oo+YK92jsj4IfrhMfmQfozPWUGujC6BqFdmDDPsKLEs0+xQxPkGIyH
9ijMrH3KkZFjn6MTtShipfJsPEgy6U+CZKSZp9aZNiCxaUk/giEarcfWs0paNSdsMnkIFDooppO5
XJJBj6duk0MKf8J7a0dFe3OWmKk1eiHhBg1JRDX9KV9NYJyJlwlrzwx953FDiQFIZTSL6lVTUU1d
B8nAwqmPJRT7PR7dl0rn4l4qKALGne4Z47WtlXkHumd09dksX6nlbvEzjf3Fi6LpmLnsyacSR9RE
GN/U7r2aPRce6tzt0W1eTBXJI9JSH8YXU/vigtgLWtQOaavOoWNZZQonGfwPWJ2IY5c1gnM225es
vnSNN9yNKOKo7jLHj2SoPI6Bb21bfWShPcChCfozAb5mheh0GIdxfG7HHEdBNngsW05JWzWnXkYQ
Wnxcj8IX77WbO5c2JQY79a7/IBv3ROC6OUyaxGANuuqlkYn3iCd1b1XAb9hhtWR5oJ5N/q2hk3vl
uWOyGwG9nckpUh2CZnjIlXNsC2d8/L4wb536tILu9+8vpQN9GO5QsWOneW1lWtX02mRsYl2/Sd/5
Eza+tOtDVOS/dJ1ebArsHlgFI5Z2RzYxMPkzBgEzCe5tSv1DHiSbkPanrWeSg2ElmTGq9Xz08qzb
9IBaHnoM4ztg2J+ub1zdppneI2n8yYgeH7ICzRFeicGpvqwvA2ChDR8xXHi1417ACl+zOQqJVMI6
6FDTZxosx46MnNPbYmfq7DUJojtY6fEtzYgvObLb0MoKKyytYehY02Tv+HxQM1O75nEEwrLkD6en
FPTKU5nM29pn2sNEZl2V3MiK6mscBWzAqnrIt0bM0T0JBk35dvTojZJnfpXOa+mz65g1mRs7O7q6
uFfJSHyk8D6mlDNRFDt7EJgTeUFyOwktO3oCoyEcrJ+wqBx2H3By8g5FhJKfpBTPZYtDL8bqok0q
/jo3WMGOhz1PbDmLok3ZW2em3p/SgHdf5+NdmETOQys29hQ77Op8ekU20B9sM/nUD4waWrrzoy3b
l9K3mdotG5mzNPR9lsYh9drsnSJUgovGZpYQHgDyt/+4fH+NwBJQkKSjOc+gYqAi8bsVoqyfdaif
DBunS572BdUQUXapqR7j3/sEFS4/DwO51kzSiSnzeSNxYO2GMMx2WOPUEy1pZ0gI6VHnlLYbSfLS
JeWeO8/i7KAHCfOz/chwerEIlbUNLuKEmyO5P1Zpfm7+z3SBOAgAXuAP5X+rkkqY74udzfD/wbKz
28221uBZr9jzVrp3fgxDkh106L7HdUCvCb9kK4bA/6qCSW9lESlitcjERtDIYzPK58DR2QMpQG9d
d1G8S1QxEXuIYmY/OOlwKc6g/OWd0oobGhVjDqPZlmjQZZx8yqFa/eXQ0M5Ua+XIxiGxF7m4lUli
XIqye6N5eNyy+g5psmCviH6wKO9+t05baviSDO2qHjpgdm34kccNDz5wXUHu09TSVj8gnfaH0bHL
E4ObukQkmzvgQZd60DMhpPwpMr3kGHbVfI1T92VKgJZS3Gw94sdI2Hxho2FCsR4Tj6/N05jvM9tF
OSTGMbu/WAEOb24/lmdY0sg6/jy+lfgaDtbEKbwoknpLBZV5TITxBaWAs26suoPDh2Zvx6J/JSP0
UgxT+oukYkI+pa7vtauow6nCE/FvfZFWFxKbzcoXBYEPn47j/NJdsnYjrf+mWrKboos1F/qXGvUn
zzX3hbFn3jv0Dx9Ks0rvIm7gpmA4CCMij6iFMaTBwrhP05xvic0ZD9ns8DStGEybtjXPFQsBhkvr
g2K6/MdQQ6VjuJcPgzazH1Jj7HUZOh12hWdabaujQVJs1xFb+Br7Td6X5ucAX39jRpKJm/+LEal/
hept7NIxldvvn4raC/Zj5mWU7gTb3ijyp+/LaNf5lpi3R+ClANtnNXim+l5eSahIGJ5smr3RREyF
C7NvuvJpsq5ErtdWY8dX7SjCpipsrh63t9Ls80/Tota3zWJv7ZnTL9/N/KvpHVyQfNcwLF0ATvwo
HXRxtdIj4eUdqNCIDHDvPEgbZ19eW81x9ICYFvAHTqXkvTeHXr+RJqms0DU3gszSHR4edWCmvU0d
kdznsTevWVY94gUioxYyyBQiP7qh+uFTg/W7ieYTxg/vrUzo02mN91Eb7CTbor46GYTSjCD0AcpL
S+QqWMMBtI94WIptlA8pVq7K3QWVR1GW32L64M6Z0uNwqusUvI9pF3vfhQxS6Ja1HmsHnFDhJm5d
AsR8ty2KV5KaWddghUDs8YirXiaEctqjh5vl4Gg0J36nGVZua97FMLU7IjnibCvZXYAr+VtlgDuN
AgiP0pgI5ra5+6c+2s28For+pp6QGbtyLn6Wvw22xefUhCIh5ji8Dj1VLB1OeXIa5zTi8ajMRp08
b5A/sBWuKqe0P4py/MQZ8p5iU+R96OY73pD1Mk1nj+FyIfOuto4zgj6ZsLL3Wb+Q1mTxZHd1jyji
/fr+WenkT/RxRBc9S2slHNP/tFL92CZLE8HovvWVTcJnKuVDBuXs5EoTlADVKEUT9neHvhxM9xWh
WlFto7Ix/6LdXyJs9fuk6919Lf0AtmopXwyzird1mFS3JMhZFgM1O4UBiel+aeupGZqfpGXB8Whm
+2fbjECJM5AUisLv2XC8hzmuvlhXznsxDONazrVzjVphX/0C6IBvmw8CoXCFvT9560APnzyXIV5N
+fhsBvnRQ+LfMDbbN8eugOojUZwoBxEXWwT1Dg1qevCS8r1vvevEifa5KvmFGL2qLU7BBRBvE4uQ
xN3Z9gPIxT5GKr++t+onlU3FrZBWvdcF7zKb7zDbTi6amjo6+Zqcw2GvKTx19GVW0yef4mY/+0FN
LRiyTzwvZEc9bsflOUXv6NV3puCoq0Rfvy8TG2BOBcB2E5kfyhHEahKON9Pw5icVL1Z5jOCkUfM3
Z+JNOpTjKa7NnoDDUv9uxtzSJleBARiSbUSt8lWESXIOC6tmTRp/mjRdoYcue2TpPgRhOeGaCp0b
ZottgL544sWETQQLmSKugwzwb0yxrY6O2f0cAnu66bh6TGfAnVb3XFUcy1VLXk3jVYHTMf3lP9mF
iUp/mrhDaIK1/OdiSMQuGdLpnLiDvUpMWBe0Pyk+Hu1wClOTKGNc1seiD6dtCTl23bpQfajAKX80
VmvvKGYCZwpm6Gon3V9nMKsbA9EqIj11DXJ0gsaTWHqWS+nqm6UDeKX//hLis+Keqzfs8JxTFaW4
eJQqjxWlFbalPI6nXMiJxRDTIoz0ysFmJLjl1ODI3iuvFesi+x0nPZpsiSReGem7vZyHuoRXh2Jg
I7HImYKgYkTLydrX8a6tCIpMNYTveuB80KnEfS7psZ2suNhUjmPeG8mSsZnk+Oc9beefKumKJ/A1
yam0UXAwBKt3ZNdmnfRzfCkLg/Ad1kg6gQRfE23+HPOS7dJGUvEboag5WpKeMpzFT1x81BNccG0T
J63UoWrSie2urW88a9ChEa0OY03EQbMl24/LByDR7QDl5IUDbUCaBxxrshBrcmpi17aD/6tvmxkb
5AvekmCvxehdmzFJ6FgCTUUeQ2Zbb0DRkRVHAaHzlynAetxO7L1SCzBI5XjYVacoPDd5D0BmehmW
0TladFmTumLTEn9KaEamU4w/nboQK2gXeCR5d+xwoKabIOqM56TCzNdIgIIjFXNbI3X6W5xHjjj0
gUh3Q2SlN98ijFpPlL4HQTUfEET6h2wCgWtwDNmq1kz2RaS3HNue+Ew5t6UXGHiEf7Fhvh7s1Hlv
xtxapUAttu5gQhUDvrEvwuREeWZ27hEQlT/di3Yc9gj9IDXGBkSAtTwvMH6Isa2fWQs4AO5Y5GYB
RdBznGDOIO1JYn1LEqZ6SPGYP9XK5RHhO/UqLV3/sU/dE9bj4Jx5VsLZNPpws6j8mgn0cnP7zcOK
3zPoT8DlNfvdamfFs8m5qirWOaH1fRJQJlmRkN8KSujN1Oao06T9PtaqeFBYp05+7MlX0usHptvs
aewVneoN5d19MoHfxov0KsecIuKimo+mjzPfWYJiniOBbUIn9OavkQ5yEi3uW+s79wowy4YZnaB5
gYVmNkEcoCZBJ67NFdAGrO2x8T643ZHK3yVdg0sQXgFuZ8MkN/hX2+pHIL1orXMmydqGadmLmDkr
/m30/RMjjJPHMB7c+sFwL2XbBieHbDeggrQFMjKGvl4PZQpAepSoNlm/cxVUiwYbFnt7c9tYzg9z
MRuyAto7CYMNHMEewIisDqxSXunu8s/UylmemPGJvFndoj1SOrKW0WwTVyWo1fmvXmpjem9atRcd
ruJghKMW0UKYw7ON8nFfe+Yt4l61qs2X2QQ/VI8X1wxZ/2YD57Rk+ugf7Gh8wT57LX2E5SC8hfn0
BwJaBDQQF0hiIlWKLjhOfUwLFyVla+V8IU3lxK6cZE1Aack/iJONo2UbkbDSXlMAuUDPmIhmTWhe
TSmwL+BMq4dhkygyUSUvVUb+cJON3ryyu4wHPTVVhHMPk/rZUmUzEorjD5/kZkLyZYgR781c3NPF
cIoYjkVFsxvxQda27UMHZARjonXzNGmIGWEaihKV8ET3WQBQY+NUJM3AxVWYAQjBlTxpVjSBDCuQ
0tsmxNnX4vftcisrlsK2+vR9ccIUSPuIFxEUq7+kAay8qfkPrHLb+s1Ft+ErgEtuwYP/NdLzhuT/
YfS8mM0ADs0JCbjGeo0kciobsE6dGz2m2nojink0qTw70vK7zSPktoj5duVYctg1Bg6uKkARaoBw
wQRxut+qS78E1CZC/+o1S8dboP2XMO/vo0n63gnlXRtUvA8bxp4vz8UeW5Ee53zPDX92j1oj5DhZ
1pK4tun7EhkBPgxHoz5gEKX8lDqhlZ8H7z7rFEzJfzsZVJytXTYQ94KicFZkx0aPz6OUn6Bab1WW
wYxv7iGHO+B8zmVEQO47tAgcOXHQXWpp4Q6MjLvbD3vd+l9uM/62ZuvNgQY6qOSP7uI/Fe+YVZ+N
D5Y5qTVmiUMfxduRAWUduKRmMYTKVZQScDVnmh9V/eJhocbd5ebrb9eAqFu9E439Suh9Bpnpq60p
eAG9AiULoMqy4bAY6foGNSKj49S6FU1KzRJ3BTHhFjPgcPMzhLOxq+/59BNquII43NMLmfKoHyZg
DtrhW1vaM3Xt49aDNbwGE49AQbs6hBQgZI78mQW0N7fK/0vh5TWUxckPwhd2FGIlDEI7icgosW/U
tOJZ5GzmihnK/grNooSjkvyap3449VX8d9TIoRVZvDVH/TnDnN1Kaa6TnA2NKj6KBAWWB9uPQBRP
cAXNFV1Q9A/BD4dp/4RC+kWRb4/FzVdr23D2WCj/YtDA74ywRPkQ/ILZu884MBOjzqgRcz7HficH
qlb7hccNI/6rqdL6YaycF0M4FhK/D0ogpnUB+u0maV0o7Bmo3okGrcL2JM9f9Zizuuetmdo40527
b0XpZkypmULDD7bsWEDShF26tQrnY3BAVpKrxlVPUaTnp9B4iOhIz3BXqmkPRUMbBncE4iBQUBTY
uBwmjMS/WVTNoe4FlUbKZkOvemCj7VVWU4qkjqXbxVmFtIrQ50Lzb/4o+7HI+QBqHR7s+OxO1u/G
98HPk0bG2A1AdyovdtkRmOpl/yTaid6MyRNbx5+4aahhlWufuz4uu3XusIxLEXCNwNwLtoGrqoD3
X9rUsBnaP1YIj9wQyulAn+VToeGXw7nBYVtQsQ146CaDaClyXqLO0jqXg2y31lKzHUP1XRah/ZBY
pxmRA1xqZuzzbM9JlwnIwtoyXOvWn+/46yziH+FKUyTwGYJR98zIJYDaJzzS+Ub5wqQBkyJ0Nrtj
cPRGDqQ+0QaYGqumi1CfFxxlrdVnb1/ZSDHEuTbfaSxJ68jp9rAZLcrcXB+LCwnxkUUb3IaAXV4k
YhKcxX+TdGbNjSJpFP1FRLAlCa+S0GrJ8l72C+FaDCT7Dvnr59DzUtFd0z3ukiDzW+49l7apd/k+
Eo3JHFtTVryPMeEoUes/GYkQm3FApYvRutsvVo6MS4BQjkl5yLX9gJda3Nv0w2GPc+IlOqYBJMAO
UN2FEJJdjgZmNwN5Yt/RRufKnT4jLLLbjj/1NhY1EREF6eM9bYEzoFydE2JfWnPsd6PIrTBnYoay
ATtALNBRS9IF+ji7mYuPV0N228GsIIjsUf2c0w5VLxaFYYRIYjntT2+Pr1lv3GLIl1uq/H9JPv3z
s77fcrl4W3YWL9CIznXbxYAWWvBVHUMAiuE9aVTF0RLTXnq81e1cZAfotZDG7O826qOHZnpeAvNf
QFwMZImnembpn4I5MTzs3g3+7VbW1gOaH+ZFq4xdEasessj2dsFiX7y2qCjIhifYHqdG5DAGDRnd
CgZfW9+cLW4Tl+17Uu4lxeoEFh5BRqkPCZ7w/+C5s0d8NNseAlnxi/htXR8QWfs7x4cGYJYwQqKV
+2LVD8zZ0QSx+NhacUzQtGb3HyzkFabBgRAKwA4ZHBONwhYvvkJMYQM0q5ETkDv0TWQiWogq+Ya6
YAHR745uNwTnPsANUTMcThQuYMTTQPgUqvJ4nJ5G2bnbCQZEwfTr6PWMsgfaPYyYmc1pPisfvpwH
pNGSrzyKkD79bRUXcmdqgyMnE/YGse+Rhzo6WnjKyygjuFUiCrs7U00L4pK9+f/fjIvYRoeCRYYJ
iUaVmdhlDneVjLNOF/NFD053sCMjeETFB6wmSy608uxzIsJwY9k99CSERH5bnC28Z9toIubPs6eP
MZ6se+OMn6afgcIX7kddgDldbMaWsTW0HwaNzKPW0TFBu8PLz27d1f1yDRbzNA9xdaWGjS920kD8
79rH3Id0XhCly6aGZPmShA+iTZFjJ79VHj2hjl4Q66Xv/VJelng6I+ZuP6fC+QN/TJ6C9Utn/EV+
CrF6ZfaCsyshsHNm4NHVyZNH1E1qWu9CYU53qYpCMf1Y5kdmp2HLYBaoLB02ugRQvN53QX6P7pmK
9yB/QxhEMNqMTT809i1llrRBu/Cciho2q4Xldu5ItRAjE06mUObBXH9WtwDLNJKHzIn6c9USxeLm
oS9SZP6SfNU4t/2Q2BHqd4nYhaoF60xxSRq056TTyLAawHdhgEU/jU1qsG3Moan96BRIa2w7/ddk
gKXiZTn2Vp4dHWa8hDSnJogR4IWtA61h0lP3iqCBzN7yDl1guqYqKC4YP45iwflvlGZ+6Gm9tt4A
mJ6S+ErYuNwKCYBFK4YqhotmzXXnd5XQtOVRXV2w8qIuN30MTuS+rp0RDWsWIRdSarNCo7UFWNdG
ekRm43onOmXoSSSZAkhzKUb52DHlfnQLmkvUymHatdFptt6GWiP+1RPnaAQniGRS1jqWfOlYf3xL
izG1WgbnbC400XYO4bIIvlHFGodJqoYk58Y6tI7863a6348uXyWyffPRsuXBFkVH6MHSvThkzFCQ
z9bpv7+tLKA3Sk2fkqqphuy7lvbUb7P/RA+3x0H0nbLMfOpM9xdZslinGdlKLFQE/2RE6N1Qrgpk
6wcHXKafD97ZMoEpMUZqsS7vhTng0zA45/wOTlXnc4saNqmDouh3NWHHGlTnCzYsfZ0k6zFGxywo
2lsRZbC+GiDzLRldTVKj/q4c++GPTuRwg5yLwZrJK3G9fejGc/Jeju7BHn3jIU+La+zXBeJuDDky
8K2rYFCb5Fgo2f/Om96pyyenxJ0Jc/VUtQr2jkigmKgeyDTwjyxo5EvizESuOJY6+67J4UdA0bQi
hTKaiKKM8m2apjcXGhizv8blACzJZhyRppsNtmKl0EtXLNcPIph+DcIbnnVrUjNMLAzjDBvE7IlL
baf6EW90ffOpwlnqPZU1wnY1THSPQWocfBN5a1ti9ABWwQqBmhg5IUxnK+5+BWOFDLyOU2JE8tBy
5vFTJssddZfmGG6hDRokjPAi4E68J+W04//3vR/wRRiG/ZgW+dcoOXQEmdw3AbgfTilCuonrg5Cj
3mAhbfIeeH8U2qBwmNrlFXlgt0FJXm4RwOrHSWZsv833rvIcmklyRvp67I59wlhzPouZEKTFSDdT
9wjRhqGojmjL8Z3u8Xhf9NQQVDTA6MUIAjCyFi8BsOxdAe1M6io6msSQb0f/y2Ypjtn33LFDKfhR
W9Nk1kWIQLYZrVbv0zl6/U9lPFgYM3iTOVUXhrFuap/HKnrEODiGLQZU1K3ZqRf9f1I3XJLVW+YQ
WNSl7Gpm9r3PZiBOZdNuEq+orqlpNoznyyWc+/ExDhAmJVos+8bL1K2LiMp1gepTkZanQFc3HeCR
suTvMYYI5U+zCyQZ6zRra38afuKmLJByjNGxctB993NQ3BwfCVvruOkhp2LbLS0b4pw5A4zfHvW3
3i1my3KRDn4L3ZgxrQzogzsQ6gs3G5M3SYputdyqBS4NpY9gbrkmI2HWXldwqUIiacC7HFXPPEiD
3fOPwRzRVI6/l0ievWX8AtyzgSXv31yJghPjSOh4i9wywNr0izHtSR1tNj3BpqX/iBrOP0iCa/EJ
fwc1j2iD6iMcOvtWMgPa+IJmqF2/Y9tfMG2r4FLgKN9YUTFTE5MURUwD685b3FZBqHOXZ8sbnTOC
8nGD36/bk/P8wc2HSa3jUvLb5RDNdIZjZvwVKkEsOQYCwyemw8V7k3W9c+RoP5Yc4p4fxIdkcftt
Y6Nah2V3keskcQyS+bFn1M0maktIKsBUW9Cx4SMwq+xD548Vg+/d5LFYQBh77nCG7IokOI1cNz9x
YIMyZ7c4ulhSzQXbQbvDk+zcXbXsiywE6qdpFuoCKQlqCRPQ/0sF5EtGhredGkqsVlgSIAFpwlaJ
UJY6st5VWXyfINDTr9X5K4iD7snR7HUkWb8OqyRCUBb/5onI3Kq6LXaJyRjZQCryF2vFVhNRxLPV
5w+IGlDCi8W/KsTND/UE+2IslYV9mnW+ru1DwTjyxKH4J6rjX4lt0jNwaRHe4VW7GicdGzeWdF4j
vi2/D60J+Do5NJSxYukAXmBkKSy4l2osSUZu+NLpD3M7/YtSGuVOlJwQR7wxVdIngm0ARwhSLqRH
3WeXa3/qWfv/fqmAbACRaMfLkk7QtXKkrsmAZJwN39UpXWsvm+Sfx6vD4CcpjzLowxndMZXo/JkP
y8X262VbMR8Nsbstd5CSe0E7EE2YN6ehDO2JS1gNPHp+t07JUgJjRTT8lmPW7w1vRs7atR5lJ2Kj
OIF93XQJYndToesN+icx5VjUKXaPa3hKwMG78ZBX3Y3C+Gpipz87NfIHj2Tp7k8y2/ISU9yF0Pbg
wuM0OVZB+VAuUcse0MFcWYzW+b9fyjgq99UyfDXkTO4qGtwNi/HhrNaxA7OMU8O/qF2MDoKeI1yC
nhjjkcUcV352SoN8MGgvRhJXBnY+LaYLZphw49mkGI+RpM32Bym27EWRrCC3GQQ3ce3eyX76wcv7
6haF+KVKznTRPnm9R09cRSYzQavBVZgPoaniFT7nZQ80VtRgngbhw2eALYUUdGv+rPs6RNFe7h1j
uCsM2uiE4jD1zJ3Q5LRPE7LOJM4KbLCzt/9zYJrzk0oMwZ27XETk7AcGtq8BSZZ8/7iLWp7KF+sr
FcZyrCrzbYmG5R3rw4FbaXq2dQ8+W+YPQZOQCSa9fVZBEseDKvaJA+qi0fWXmpKt9jznToKrc2dp
026FNcKkx2ZHZQEko120d8s6ZmFFXh2MYSROTR9KYBoMpM2vlgEShth+9fLnHLBrO1BmFfKJEbtM
zmrXXb9FY0zOSVWYT7np9GSZ6LeYbwAAi2c9eBUEe9TgEAwK2LWqge9LleA/VOwStpVlAtuHb4Sw
zXoRI2vUkTd9N63OcBaj8+W/vxrYn4IDNH67svbOw3BMK90h6RgHFlIcrFEOrqHr5z3SclbiFEb2
YvwWTrtfkj5Zp2y7vpBwMNFlvPtLVIdjgMfBJ9mQAkWI56AvHrKiTc6Gr/850rP3hH8dsgLLktmw
NXaN9G1om2RvKqvYdCtOhClpZAvnD4aQLdipZ4dPGiFh8JjwTh1U/xHMZLClaqFFieknFWEdDwPa
AVo3hYAAE2Fj4pAxuADSAvM5aQY4MC8jcJ5fi0hPucUiYFG1c2Cx7L2WMXlsIyoTj5aDSE7UCwqW
M9AvUABuWyK3aDEbjwzemMNz8GcPVgWcgXzsDRQd6OuWeaiIOds0+YzhMSIVfGgQKkueErM3ySnR
IIDsYb7gM6F8UCbXlr9gBbN3bC2HfT7MeKo7vAb+UJ28RG1EUcX0OOVyssbkc6m84thmtUnyoPU+
Ukbva6leDGNC6i/XZxKlFDDtIru59kdh2TZEhU1W4Gyr0+QbhwN/0WDVmCf5Ly9qh7LNY1AFsFSC
5iqr6R1qfH4eU370VFTNCecTABTZndRjrvREKpXZ8j0CVk3S8pTmF5l33GMuptyIrM0dS03j1PLW
bQDZ/vHQ+PBMU4vxYYqdMAmVHGcgr3J0r+OfgMaaZdQZyVIZOjWDmR7D3mZYFoLSGIQhESvZ2zgS
R3YW1Ad0uBwAqj577PwEpOexOpc+STXai3a1HRS0DB4SrrPIhvmQk0/VN+WNweyG8/BRpQOQo3pR
RxtTb7qUT+UwRVvTlYAMVSKhiGKOQTILN1SRFqdJ8LulTXaPlzzeyxXl3QR8ddgfD1jNVoUjRA4G
GHt2099cV2RpsARPAgPeAlnqehnVATTlj6i5mwQFf9KZ7c1x5T856ezRfPM45oEpcsmCoCPMhf36
RljIIVV1XNQhJo+AJp9p0ex104P2GXakc3+0imOUpv6D2zbXEkuRnOKzD9RgAhEV48G4dEQhkkZh
4oqbjQdOaLqRMus/F9cyX/mIVug5SJwk1g/jTBJViezLs4rvyuvheTgJsboGICqTM7o1icITavqZ
u2iEDqXbmyL3XY/tfDWTrmLw5jIUiAYL7QAVfs5ePcQ9lDGBdIxjPs0hijcSB0qYTnkeDmimSQ9V
iHTFuCO3VO+sOHmudSX2jfbuRIqqh4a9n11x4LSWW3NhwDxycHEHlp+ETQRWOCqice+xt89HrJdD
8jawTB1jlo5qZj/jYWDd1bl89qOKvs+f3vOOORPLme65rjiBhcMiyg/8q9/nn6k28Xv5flgvZfYx
9Hyy3aDCKo/vpv2RJcR+pNiK6ZGtlyKYngnGTYk2xF+wOOaO/keeZp05B2gLPV/bOofuu0ffqlri
VLGSoEAcP2Zr/k7JoGWkNrUhFrSdwftEsAs/EO1cO+P8mIL5UDTwZZTgIpsr/xgr8x5Jcz47qlA7
F+jjtp+IS1Tq3TML3janJ3LFJc9DQO9U8JQpMsf3OBp/CQrZHc1vx4A1Q+icZQbxucF+XG4WKlSq
wgaViqEf2dsxopM/U9cPm8Caml3pQVeIGq+4+aP3Xqnsw5gm+bQu0Wquh10EK1DgFkWVC0gi1f4F
MdeHct5iyF9HlTV0tTPCLeXhcHYBqBJaQ0tKxBaJGhPcn4stJvpWt0XhGKBPhFu7p1lPyRoCmrz0
FNexseypsSoWnzE5P0yxGKSis/rvF15UcU0q/58z9zCpxNSeWxCaG7uD5d131qaSStwoiSx0Pu47
UB0o/rm4QZuMD1HcPCIYc86oSfpTZrNsY/1/JpfkDb+nutV9ex5UfasT0jRN4MSkPlxzhSyGnrAu
BYda9xmUXkhKa3LQNjqfYOlDspv6Q6ACSJQbj5ODSwhn5EQYQmqIn7Qp/FPnEBBgV93fwW/vorFH
BmpscWOVcdwppGGdbZJSkA8ktZQz3fmTWOYFT9QCvtWlRIDjit9d7b2IHTNgB02WGVEik80sOQFe
ZOdxcVXF+AGskYoyTRimEdaJvhBYM2UHTBQvME6ZbDsOJvsLRuoYymW6Nj0BV6zROEv8dLxKllsp
zLZRB+xEG4o2ImL8/RjHLzCim32rtIGgajq08wzybgTbmfoWVIZfVm67j75TPVequkVsjmM1/J0d
WEy8G62AdrK0cK0yM/qtLb4VVKlfC5fshpLhn+gIpfQL55FuY+8GWRGqoCnXjuMgy/RuOp24Qlpj
/wygmXPc4AjDZgy+xdjkbbmlxe+OsiNvqTeCo5HVrEhKnlXJnR6mjgkbIZk2VmE7l+TF6OaPOVX7
qAQyfMoj0rl4G1IIs5QdqvCXe7fI80DqGDdr0YVslIiuWFKDPrfpgCZXTJ0lKW5WUb3MK9/dVKzZ
oQEzF04PXe/VG3oI9DLadbDuQr9i/K9Bn+DHI3KvzuzDUtOPsYmbKfAMIntlnuzGEnKltiU1OTlQ
o+PkhI0wLog5V1ovVw9gH6Jtnq1JP9ZUEwvvMcNETR3EWCoik8Wb21RnNnDP2jefcLBzKeiZVVyf
cJwjKICYiXyCOeUbmpVHodD5lwMxnalTfNoUlNvRAjLUin1mW1t0ACFlRL0DlZwB0/RwXRhLwZSg
u2QmaYBcIBcSmYOTrUyKgsh4dlGKn2nPu3ACYbsd1uQml8WMj+c8bJMoP9g1MhhzXS8SOvFhWQAC
XMkyoF//63qyCgL+p9xNDv5cRLvedjQnVfwd6AEzBeY7COiQUZKh+luwid92sqMY86ed2dCAwLyf
tlEZmGTEka+krcHi4yerc2roA9vVgVgAgFBTx7ntq1NRMUEqZ+uxs1ljBV7D7tVc57UB7ra8wrDB
1CWRxleHMIu9Wc85miS/QAbcPd96GQ1UpHb0RRp5xnR0JFujSZxXHGNbKqNpr9cev0hTY49E6I9h
Jtahn9j/2sANbeeBj66+p1Tl6NOUdc1S+mfUJmYwt+c4r5wX2Dbm0eE55KQddjqPe+TaHQP0Rf/y
HAJDByZUquMYLKmfOuYuWyStBHw4csctTfCI/ihb19+y71pw8oFZuYwI5plTEsmkbPvTa3IC24y2
CI1yqncwgZn1Tvl37/Ujn0L5x6BKBic0HMYUqGRm24xEKIvJFJgw/U33NEH7FmTdr3mhyIn7uH3z
gjXaqp0T7hkLDT7U/2Su6fGssnpRAfuXFqyB3UA5gNIU32XaYtsUxaHDew0CkFxTCRBpZsw4Wz45
QbZ6SqMyouMpvzKWeZtF+Yy6XVcdY7t8a+XUXXXAogAzwRnRPILI/qSNOgptk5g6/3fd2dbOTdmI
5l/tsiCsBmqDf5xhQMXggK6da6eHzaMm+c4j4TPyT6JD06A9GFagn0E42ybAQM7Bav9ou4q3Y8RQ
xaa+3VcNyJayQYZoxfXeRAS+X2b/VwnMz8YsSNYyQ1hG6yonWElONcv67EYffbe2lfBe8Bw4+25I
IEk1CLcMKKI75f7S3sxXhMB8M7uvc59inV4ESCWH+HHNhl+XJ7tRCLxnczgCu0UkwoIak2KdHr1Y
3xU8iiA1KXxa1Oo4eFnGxOZhGIt3K5ZvlKPxMUDlA77I/YlLZuS5Pa5umJ12lvigSD/emMr+1izC
9zrQbHXq7DAm+XWxS3F1dC1W/BHhA2n7xoQaJ+5YN3CIM+coffUyA3PAj0nkJ6URHuFcqxs8hotj
Ok9CdOUjlJ671hU5jPAR05xxTDGfpz4G10kuDtp0ifaRAeqhv1ideElwLp0x+9iHqFpR5w0rngC+
L/N9VniVgIpskQO4LCp+SEpIayuAhjkRZmsVPFmUyVZAGEIzsCrPOdC5o9FyaoV6mNrrTCp5/4BY
6TQ4AwiCZDIu2ALJWhAOsa06EpDtSu+S29MvF3LbLoChp7QWZ1GJ37pvih0Zwm8a7cpr7XM5xaRo
MJO4gKQ18XO5H9HckkPnipuWmhrTCh4H8a8caH4WEaYiZkYpMQ3Po/PobybTe1GpdJnrtdMBjNGr
xRh1P8L7mkpWnn7rPM2GP2/REFXbYOWSTE7Zra/Yk9vP1kNdWsRETArK4IJgx0uru0hIMiH/vUyc
nYu+ZQtK3TxY1ZmyjwJH613huME+HQjMAzNr39q+CKXNrKlZo8SbX8JCKJDmUl6wX/2ZMtPeewNp
SCipk71rGL+JDtHQb5gRgBLXYe8VKS8Ney2WsIZduwdTTMi9lnfLnziNGZEQYNEecZYNT8QIIANn
BCDiaEWpcXkYo+D+9qKKTwiTUOt7Dx2d/NZMemxuZfrqjAnBkW78trQxkzQ//lv0p079sU02IL4q
v8sVSzZMdHcLVY8bERCciE/LElilfAg7yfA+GyAIacPplN18GxB8tQF1j5dfss2YKlYRPWloRMFv
C2QfD7BMQ+U38S5pOC6HRs5os1fwR3IPbGYeiaV+2y7/YFSMFMGJcYuG6fe8zDm3iwzNPv7jpUIe
yCLjpu+DhFwrQHL6JmdJArowrkVMfYjOGjIs84ogEmdCaSoOF98zU76PpgoNFeBYLsixGLo1dKy/
KHIgCLNpzmRR9Udf2t+BmkNJuPtEbVQYziv5GPQmDME2RaEplOZXx9S4WMoo4PEGY+SWz6gIPxoz
x07vmdY2Anmz+15mQpFTM3hF7I/Ou+22JR1OeO9ht15Y9G6QASDAqZ3mUA1IsJsH0RRRuMZF7/P2
PrL5XMWAd9STj+aM29Ae+h9zzkPJU1xUPtQMGhJkB9NPNL7b+NTDSV+qZvgyEqS6cGHPE9xX6kve
DtHIH0tFx7GuPjxmFmDf+OzQFeMPNEt3S1qowb7c+5cBYBo0l5fFbl4tQDysmqARfZ4yeHNGzJqX
LeKhBGZIofMADAQ1bJ69y4XIjHw6lw1jPD5c1C3OsR0xbhMsBD6wCs4wzUIoE9Emn2sYlVQ6KuVT
jfkze2vZXP7GmXCvhXrzVPu3S+pmN9vo+CYYWgg26+hA9MKBfZt9bFdCh8s6oX7K5PjXHrwhLNhF
2fEX0tjHZllQcDUlo46CiKKSrxWRonhPOAWcQLHPsboPOTLhgNkZen6KKgB4zhZe2+q1AUhmOxGy
TKa6S0OObks5EupZvgiie6DkR3JXVGiGJk2zOFhno/jdOy2Zq8L4TXfLoLwvkNqghkd4wJBr3aA4
/ghM8TljcwsDq79L33hZvxGdaHnRzvjS/wwFBGEadcYXC5pcAtloq+1LrigfRZdaByA/l5nF2hYC
GkFRE99TVD5JUzNXnDARZZrFWzSj4c983gPxzEpyDj89PSJtb6oLWc3Bph7/MGBfM2VEdSyWQ5y0
0R7PwW3yazJr+vQSLUxVRAZdD+8PVxmmjmAc0fiOazwpQVua/oVt1I/jdSeSOMHFz/UDA22UKJLV
CbvDa0C4ztCI6zjF75Wm4A8YYszTRyG0v89jN5Ru0u0BriVwFI1dM7MNd9ybzyYnFv2hB1NUdlzI
jkrmsOlGJnBZ8kPjx0QEDQ14adJQl1Z9m2XxMoB5e2OfAh7l5BiGeMU3ec/YTABmalpum/SWOH39
uagL3B6Eeu1sAyFlwAnZBBxJg7QsYWnsiDYi20L8dWRLbbaSW5neufwW8eQSMffOwge/Jezypark
Iy7wmQuBZ5QW83cNXQO8tUEIs/2CYRQUP+7hgaParX13lyQEGypF5CjFynJsgf4TLTupi1uNw0GR
qY4GsDwiYt4X3tzD98H4FL+UkfaPHovZfWLUTGZWMsuI4qBBJDaY4MiKZf5L+zcdA8UMNiunk/Yo
uRqHxiMvwL4WzvTuGDaJ6621HBuDV97njUyH2IE5lH4SubZsbDPJTzwn8LaTst1WRcUUt7gC1IDZ
Iwd/E5s9fd1iwccK/EfTmV96wX8uqtsvfLAnCUb8NPpDyFIsutpmHZM1xTFsFwz7lIeAZB4iFhNM
+DcohxqMnemB7ekbU9ZPB5bzuaKnNwvEcDGiCbuT6aa3u+ah53lrGDhjSkzcnXTs9y4iyGk0XHSc
5fAzCmCUbe87LABccaQW8tNLZQK768rpb9pENvKF4EScPeIesycA3OVRbV8XDuXRBQgmWpT1/0WT
i0JQ20j/xLyXnIbAjc/R8jSzknsgpOzT1xAp9FSndyyV9FfVicgstoCBoZDNEPZgevEUZgSAwOYl
Uiz5YhgHiNJl+pA5Fye3zU2zJmpBnqo2TWyesJHx5wbJ5zOaeGlNboASfx9q7GeGPCjbsh6ckGe8
UYfCpGE4asyA32zT+PQEGmnfjy5E6F6TiCxUu/JebQ8Vg8eIlrejuxDrizkPxD7yn61GfXLNQeI7
xU5ISBttXXrXPP8A+/htLLnzlcQ+DFmoL7eytKydN6ypXANiAUyBWGe762Qx1vJkdzDp/ldfTbdv
FrmfMnzkEVOIsGVnvJlV9rb4xoCqRt4CVmS30YzPi4P83ajdl6oz35Ogtw/GVDRnc+DolatPi84I
g+r86edfDZ/EryYSND+SzCPCNFDa1u6bmT9msVfs05yun+KSkClcYo9uG6ZTA6l2joLDVHjJzk9X
kno/wMo36jQspXUSfSkJUKF66avkUAjrodQoHIy8MZi0Q0qEp23s/IFRoZvGsIIURRXV0tmO+Mbm
uD/1vJnPyBnw7vhgcGA4h0owZfDEAJQeaRJE53k/MhFoPPBy2bwc45GewAowGNrdb6d2b2ammQ/U
dByJbmOuKW9bkgW6V756R8GxfnjE9wnTjgky7iO4/Nn0gAr1ucAYdukV8B6NRtNJgqd+tfJR3MgN
vZ95Klzrt1tDlGScTyjaaid2U+tasfIzEJtvAq4gAW0Kq/4BBqG4klnzOg0M39JsusPHam4DwwGd
yUNKrfEnYlewgYleh3yELuYHBMU2bKJjniPOs5MYskXzl2sIO2ouWcsmKcmIcEK2kyDVZALTon2w
tHXJ8mB2l6Pj84Ha2CNagkv3mLhlKC1+P4gMHmvU9nO+gojEr8X3GDRlvPYRObIQHGz/EJECDCGC
iUQsPyzH++dCzafcqFGZ4TIfJKH3HRpYJpaUGvoW18KmH2azY4O4tTTJ4/VAvnOvmx8nbr8cUvWY
1+jv1FQL+Uo8PYFklG6P8SdDFuPsGZ6xq1w0qyR8VTvXZ7zc+pxdhqxvEKFH0p/KcKilex2+QKh2
Z+bNeKBX1qzFDvKApSzZdi79cNpG1WnGPBV6rMTLWNKE8y8cGHA85WXlh2J2z7IKPgKsn2laIKNM
mstSyJElF5xTuTwGLFaY/hvZNehjAsIIcmoL/3NM/ejB9Q8Exiz7dZDTGg6d6TMqsWgXs/xcVYdl
GCM9vKW4IFTGj/ZnRttZhiMBu/euVskxySFWlbEX7IsZSH5FIlPcmON5lgIXbgDSDrxB2Nta7AbV
ETONpXdyBFD3Gur80FS3wMJQC0YDrZgww1osZyprnomhoLiYDYCXNOdBG4UZqvudwzABOQl78BkK
/zix9zEhh911bB+j5ou4ePdJGstzjgR6hwad+DziMjLxkkfJl9kz9O28+uTGJM3FkN590/3TWPpv
4BI+OAckffxGGQB8PXb0gVQ3IvC6+hSVy8tChA7n+4mEVrYfjXPJC7RpMxO0SY2IwxkCHLWDQKcK
BifUoqasYXKIE2pnzxn7Ni3vQ914zKsrwIL5z3/KT3eGHMhE/S9PgNw6TU72kSIExG/RJAbD8C09
UumqlrkH6uVtm6RsCdwKAx1PnUuPi02fbllFVw1YoAzQKVJ3zFcnMw/IX9/IjPVgidIheeb8l9AD
VlCGlQLnNd/mlndptHiDKhCyccxWODszi5tRJcNg8ev2VNhahl5u/MoJLDlT6WKgbriJTAcMcm1P
oOzthnz43Pgb+SVhsrYzoLmWaMoCDbyyGMeNhZDJzYjYZePFonU4ZiSntvmIWNMd/sK98cI5le8a
iYsYE2KYDecZYS4zVTZ2uxwlcgNl5c0mnKwDa7qpWAqFHfHyPLECHbCJF2fKqe3dBDUowyZav1f8
fSYnHehHUMzThyeJjPhP+puwThe0WpiN1N7JsvcuU68I85DnVCrZ+uzTt4XCcjLn5BTliQW+JQY/
VZEKnK6CWl3T4BVr0l6LW6H18/t/ifV++rtkxLcrUWXumri0ryj42dAq8iibPwrdzCPDj4GBJ007
WPTtYGUzoS5FdeMhptZKB/QrI+O3tCGqicUtomBS0d2o/WgrvRfpJGC6WRE6EzRydhO7tOAduQPI
NuQQf7P/I9LOLbGjkNoLZY3BXQKDHDiQ+c0WS+6aVU9UDGSO1rF7bSsMHnUf1jkKwMQnZROmJ9jH
Aldy+cb8wX2I65k0eCMnFrWoH7GiJ0Qadm8Y1p2DZzRxCAv/lePF3Qw0oLtSfvo2K9U1WOoI/h+9
VHRD2qOrWaN7ouIinjR0tV9u7WAGucGjBEdyJaYAue93gpqJxg95Lvnu57Ql492vALWWht5FLNoZ
AU8HcjJXbqdzsbAVbrA0NSs1+ELGdchCFPAhoJBhCUKKvnzDWBU84cLyI3Ki95It8nGSJAmMSLtT
U2rehSzbDxmo34o+ACO+wgZ9wPfO2INNPQMkqABZXoWeYWAWiii4AqyWKF/OcYvjIE6Lf/OkMOku
wXFx0/KqRf6VuojpySiYzjYLpMWs54fciv4MvUb4eK+jRV5NKRFj2v7RjWK56wWWr1Qbd9CQmpD2
+pOV0cJ492dOUCOTFoIEBN/4THeyHbvqsKSkCBIXTCi2uJjDk9VAwQlwFhBbkLZQa6MS0Bkm6XTs
EDqjGNRZsdceM+AqZrLdNKcu0gzdrbTfJv/j6DyWW7eyKPpFqEIOUyIQBLOoPEFJehJyzvh6L3hg
l7var1sigXtP2HvtZFBdyniNB2oGDTRo6ZEmgZF4TYf+qk+rdETpWohyzACNtTY7pgRQG+p/sK5m
0AI2vjaTvOfRHg6LwPebUwrdhnY6LOGsHRdwITulfM1MST9SUDhxXkLh7BcZsFK3kGyOCDONo/lU
AkZhY1dxxY93qBFCUHaKEMC1YcFcgfNTtsSBdk0bnj1mO2G72DL63cNacU7IgkbgxQgTJ2YkemQS
eltwsfjzEg8krq7QMmuTkUVszX63MEHb2jN3ZHVEqoZIpBBOWEShwx8l+HrEjioecZl8w0/PvHZF
SgR0lcRQEj8ahyBa4ci+iQ22BWoCIs6n3tfGEWHnTxIuGo2ZVttLv5p7Ra8kh84VNCtBHqys8BhC
GdauXWIEX5jZs8OIqbqHAHwmuKbZjxI+C5FpsFsXg45GWJ2vmDDxz8Zh9NMYExsV9m1m/jwXhfKU
qK1PSED0tpSRfMoqPFP//8ewlcw9LMuKjQP/rUarSUWV5YeeYweZtVCd43rUdjhWxmOi6EGMMi4Y
YvMsCDGKh4q+oKgIdqlCxRkxFZ/XUvgSYuUP/kXi9dpBkcLVq8PqfUY4RvpQ95WQBOgwGOTyHfVl
uS5SdOkZoARyS9sir0PvSfW+6XvxxWDTaRerEoRbMhNCOXz9tqWo1TGPtM4hVIDB5EKKaE0BhfGN
wFWCcC23UBGgDUlFMuugO+MYifdyxFwvknqpzJJwnJv8Ods4ur2KA2owOKtJDRuJSjlj8jLokI4Q
mvtX02CZz6pNZwVSTQiPCisszg106K1dIl9raWVAiOlxmUvyv3GwmvXmN9PK6CKLLUKBz75pu6tY
gWHvU/0la94S82OJI68wnyPmEuSteEa5xbBiwKNRVPV71Ban0TDPXZv4KvmvdfUxV4UvjityneJI
PbKPkOQ25vMUQqBME/x2FphGnFQd9aDBt5lk4GRubM72xTzZRQHdCnHE1FlkxKQvNSKAlXgnPUYT
Igc9Z68oWc8SKz4QkQ7UmcPc4tjaMlrnFvf3xhF9kzriLTr43Gb0GvZHbUQyFR0EwjzENgmk/CL1
k9OzcDUabJEFG4u5V47diKMAqQADqFOJh41MU6fgN5KJRTKbN1I3oVyXLkLzoEHEPc8O0yUlRe9U
X6bk2yStspG31ElaQNafAkgraQGbzZgpMlkrdYD/SWLRK4/5sT+JK4PC9iPWeBOXuHar4rnQZRbE
7CUGWijEcyIclQHeRdl2p5rcTFoPbBlfQqM/8d07Wm+4o/omkosmwoTNpwH/1HJjYQ/Ern+RBFTP
asTvfBVeo1R+DARLaZCwx9nVCZMSvmuoez7WgzJ5k5f3CLyPEU3MR2kjBPqFhl0/PZXSnOaGNWFV
u2H/V2DVROUMBsFeWkKYSKzKiJmfmgqx5rdhPvIGWAPGnNDpRvhdlvBiSKi3yN+un3PiWPP002S3
oWb1LurRNqymTXsfoalCe2w1cIJJuFkZh+Qm7cUQ8B3b/VjTcsPWbVsHJI3NBuINcOBuRL4tiO2+
V1ASlDe2OTi2L8hrPdImUiqgWfzA52armxyMSs+yHjX2ibo4SozS4EuwT2L0HqP7mHalPrmNcsL0
NWiIvtXKwazrhb2bVNeCTJp5/RwmDxWiLWiI3GfJFvkYV90TivqQGlowMwsz4BJrGFMZgJ0RWO5X
gAwrEvSVGKe0+wkZtVhcw2P5yFW+HmSBBWo/NdwbWUuAagXke/DiOXyp5XE/gvLqJyInaThV3QNa
tkpfKqvnmnlotv4mlX6UJfIqtDMbfYFMpIG1nzxiLm1j3nt+lmV6gLQm+5X0vnob2dmZGe3mUIYr
H55iWGipAvWDGXJGmkwdB3VyxGXm6wQBrPM7qnM/ovoHnkGtoxwqJBuj/h01j0z66jVCIYonkSFv
Zj3L/W+nJf8Untky/dEwMol1AOxNo0XT+69aPApTjp6o9Qc+Kv1B8+uAwrAJL0JRUgGYgdi1kzCO
sGFkt3BoeeDE8FI2YBFOCc9SBgG6hT9PGJYcpa6Ax1S27qBYP/KSzoghAetsf5mWg5K89jnhUyUR
LISyqm5SX8XiXPcjJx+GCJmtfnLJNiDCyIuufXblM5DZnaD1kLquefsKPsxH9XERtUBEohqWN7Oq
91K+sGo5w+fmBbGz7IQFwh7l2S6e1ZrdOoFFY1IRRSPZnX4w82sZ+eU2GJ0zFPvv2xo8IqiaDSXq
TVE7d+GeTTKS1yCbs8BACV9Y3HcdYzB+thizdIPFMoFqnH4hQ02SHs44c87JG1lpj6toS8IJ9d++
LLudPCCeZdbXvMm5YOf7AplDia9S4vvwTWSfKceigNF4kLGtd37aWm6z/GzrwH78aPrhtceBZE2L
A/GcKtzB9+gLaIQRbzoYOj2Wm04fr76WvuFFbtR+pzAzn4dmP8mjOw90UiVYj/Y3YRthMZSNrMtA
LJpZASGcMgfYLvkGuxqm3pyRl6yep9bYKXTOHTsLJg+MjDGD6m4+YeZE+JxdgJcExnBtQ166PD4b
zUHITj1uWnm5wuXBqzDsJCrIMXUhA8daG/Q5w0SSXaueDFcr8YaCjXBEO955AxBNXJUc8IRrq4wt
wF5kbvlLBUQgAxyNWNxxvbPi4fvuPJI8jtQ4kLc2hQ3UrRCiBMARJIvN1D+VcXVPwP5xU9tTgpJA
QX6VXYeZkyTsAspc28IRExGzLDDJjFmsLnl8uM9LesfNDJa/5GtFgAiicYGmg7AVMYmjoVeKLCZ1
GKFD/WOZFUDt1PZs6yEl7ar4XrT0s2PoqshMU6TZMvXVRoMX4dC1ya80P2/oiRRdNss1NiBeCUyv
I/2XPRVP2sySqUZSmks/IuGdZflGAJJXksihknOX9Rh+G3ag+NbTcKaduAP1IV4NoinnVhnfYRjQ
lDhrFHp5F9qIQByx3DQwzC8WZvbkraEt61QJbooAFuvf5k3AGH6uFIJGUDsTkXgwkY9M0puIS2aV
j2P02HIXhbbGia+fLfNRJD1u7W7/tJnD9eXWErVuKcILJAm2UlwiJjFwOCAxhm66LKJ5NTdV43O7
bbU2mdUw+TNaHyR7E9C9irgoqksfCMmOEf2+BdiVZWqxY2ES5UNAj2yn8rnAdkBLzFd8VW5adRa3
1T1hpZLHJoMWXLuPHOMzL/XSBSxth6LDE5U7glyhUhmpW2nQZPRmhHCzhX4ThXfEWgZW6KHcN6RJ
lezHAMey/2cC9hz1l6H5CbsfhbiGlvndizGLD8RqXhyxe6Ft72MywCrM8PHyrS5Q/GO/tf60ETE5
r2k1tlippudW/55g5usVsw/xKed3VHlT4455+lEmj03SbuUUTB0TZ604dsoVzdxGo3KL8NbW6X0L
raqIojQTF+KXQ97WKQuNPaV9UCZ+rYnviU5Ct2oTH2reze6iI0gqDQv12gzrcyKRpQlS0k5CVizZ
0vDjUuwPja8QAppnNiC7oK5e5P6IqtKPzBxRPSMzGJvmj1qepXI4GNBX9Dz3pKGEqUTQd5PuQBm0
6qWrsaAmKUTY3iU5j0TJ8CZz3MeFcYEY9hHL0DkyC/vK95Azh96opguim3PBwBkrumDGHmk8906V
A4EBjjYH7XwImQzXCtqq8NKphNRUf8Kq2OyWjnn7Lne/KmifiPnmGAuIN95zufRmZbrfCvxUQGEN
OWMQvvl9cQhXFw0Y/opJdOEa754M8hqk0TgoWuQaJgMRJACc6uYU7xdtL8oZ7c9701I3IT9gwNZf
CdmazRnB3PwWZZxT6MG27ST0kDPNpiuZHMJFV7hNihmx9aq+lbjHqkOVqi7P049FIroUKQf6H09c
CGqUj+VQ3eUmoQexeq+cNlOJxRuiHjNeTi38M8WXhMlTkypBu75P+nOu/iMSiihRYDtw78C9QWWP
jfVeluZ9goE/m4IbhYQtRM2xWNmtCi9o1J8nRiEsVv4JAsIurWD2gwh4YqAGOOFFx9hoYQdW2UZg
waLP4Y5czoVg9Aw6t3RE6UT4wxkiVG7Ox9hQP1e6MSom+ESc67p4qioZp+G0gwpDPUyJT92F6S+L
26uZRsd5yd5RU1GdQuxUqflV41l9WpAsLgv1Dmg/5CNC+spb4chmQ4LPjCewva9xxPAzR9bNJCGU
HMug/266R7hmjIXIKxzRISwK6gLEemQmCVN8MtU1ID5vjyNT006tFh/ILDhg++kVLBCrwLt/olHZ
L5XkCxAL02sb517uN9BVl1o7wTF1o4KCMDSj7yQVryRTcLiVB+Cj+1Z9762LRUYKJLOdQbdfUWIQ
sMcdyApnNDUv76v9wL9JhJjVI+KzGr9nQdl0lkOSM9vpDsCd8LNuQqmUmfHAYu5IKo2TK/FeW/xV
69xaZiq8FRZCx769etXNyk4rZkBw+NFh8LAohZ+PCiTObwEXdK3Kz3lZPkCduiLNX6HisORxF6Ea
6SPoMjmY1YNYWeg9+VnSLPGNxTc1mEjC4BJ0CKzvOR3H5xAo0NZvitBfO7sSdcblUE5URGtMkzcQ
6HBQ5fjKIJ8icHKm8joaiqep665HWN3n7+n2o/Y3cGaslWPofQ2wN5KPteFFEbFXtAZdrn5dh6dN
ESKNX7qhHLVttxh9LkS3pMPs1MZdW/FqL3jV0Dm/b1nbC8EBJhO8REcEQrvUnUmFD8JUD5SEgpQ4
pf6Sg3nM9Nu4QKpltW8JbzWsDOw1HsfPWh0todrLZvvWsYhScfIRf71iNSjr4sDI3SVnwJehB6ec
w4twXoXxMc3lU5KF9Bmg0NfSU8Hlxk3nV8bkDRGeKabYSfjZYiMxCjJSCIGSDb5r4Bv/WijAEHKc
Cax31yTB3IGOmvZr0noS9h8z+QBYeYqY73XrYZhYK6q3rntq2/uGf4EwLKg3Q7msNEioFnIo7DNl
cqy76Qw5LsIJxKK/EYWrXsFYN92S5DQTIFO2AVtlFlGosMV0fbVU9DcDkqwcrDGJGFdRrUASIaBL
DdPnhHZnqgnKuJJKuiYwa9lIcezySHVKZOlQLKTU8Q7UnA0Mgzyy3Jwpfa0kcnoUxPjxS6hRlEsQ
Ru506na7T/W3UdqbUXk2yG3Sce2bp4xSxarvWFin4Yt7NN28BTge8XZG6FAbTjk+zx61TjT8trVG
ocRakIQ91AKiMGPsAgFKry4xiB5mN8q8sv0p0DuPQ7yTstrt6jvy24OpbDtUVG0TSIQd0OJdDjUB
YdaUBnSMrsVAdqiuSV8Da0MBvzjaXCDKK+2obW+S6LOuhEofYGs5EkSLUbvwKHGA0tlsYd4p+NEr
S4SPDx6EUqLfT8nmexWnCxIDoBEm4S174nCgU2DJrgunUz90hsOicJFwLMxRRUlo3djsshKWKqRZ
R0UQj6NBCE1Jnbo+RcRgQJwS2eQkDFYYE3p9fGPxRn5v53ZgjeWYpDR+M9RrLJpLrw39CRowKUjZ
0j/RJsiNDtjrsMj6LhHJRq6zZzm6AYnIWrYtlwpMRKh/4t1AJgjpIq/fhhkFyBO5K0edDRSrHrts
jp2J9RBXfZ55DUGg5duWTT6zNFK1ziu2QkYF5Bt5LfLXoi++QMR+zuqRlL5dXoa+jPPHaFR/iiB7
M/qsK+NrpdUby9K32MMaFRQx5ixVUOGcqpmlwd7p9RuBWw7PW2zFGGt4UZaSu5vsyL9aiHyhABR6
QANTFpLXWZRJnLmm/hR1j6zAiV0zXDY8dpBp8asLwFB+svizsg5TW12BqRA1HjHCZ0A1MeUZrqPE
oe/W5lckiQfgQrsCqCdhwJPsVJGTEbYotdu6zbQZToFcOmTtqe99IzlJlJMjWMGqmlG8AoNjnwll
Jdb9mCUBqylPG1tn7SQQ8+O+GUwwrtZXnizPq9x7A567OguHc1aOJ1WgBtO19lQB8bQndQSiNIgP
pf2njWPqQQYIQhlulDLNjWuJ0uiNNeQNa9K6C6iFHVv73su2MYsWJEAlCEywXjJNHcDPsi6Gpsdw
Jsyig1ZP/kg0N/piRaWRicEqdvglBiUVnXqzZBVGnJ3gWTHdv4xWh04xVrL9HKmPrG6SQ4MlOkGA
4S4psZIJAcB+F8uPue2mK7rL0kXPFTGDhG2VqhEnKhpOhDwTOo6dVVai2xXFP7gKI2d58ZU0FZMh
hRGLwgYtZXsbIle4Rk16MZX0Eo2zupcGJnTFaDKPVNDoEKIKA9QfEKweVtZNaqGYjmUtbzm/4Jmx
3Wu36QmK1ikyIQkyFjEs8bdeEEd1YzU/Q4WMJ8F1rUZLfIaA9VpOmBd7sxmOQsrQGLbrQdU7z1hp
+4w8MV9SppT7QU1BAVWdo+v0DFavuNjKrzMhvT44GTzrZGf7CU+O1lmYG6w39g1PYwnUR5TEF8b5
rwROIIUiDQKy1kBQLjOqZ4mEcLQPTDFNzAwz2rfS6L/rZmL6FtZw8o0XuoTBBVLt1YxA3SQhJbvu
wnlvIKNRxXEvE+103dwMhOzgwoCsDhdBf+Igf8rmEdhzBTx4EDkTi0n9Iw6svgCNV/QQNj5nfwgs
ojcIamaRL6Ur6Nhp/kX/PQToF2O7DJVhP88YtKRcUu6MuL/DuL33ulH/5CCcIWwdtEEqDmNObTOm
MfskLXYX7vDqXwVQ158sGttiSW8mMK9JUuRdF360GsCi/dLwU7UTU26CNslbCCNfBxm/I+U1iX8l
Q2AxtWKnleOVIHYSMibhVwpxPZT8pqBykQPIRWAxfq0gJKrXVIOavAol3WsKwacdUoa0MjniSZQ6
X7FC8TKptOfGCOCVhJNVr25FhuaWkB+bxKzOIq1S+EXqTX/KtmZnhOF7PaXcSXBnAK7r76K2cEFi
5OJouOtaxKGjJIxjEJNNsjjZ9cp2o8u63zi2tsJn5FqZF7cWZcFhxcP+Z0m8zBT4DpWRR4gMwWZ9
mGjZtueiGS2VRDcAdYVkNftWD18mARYXsdqBGevHJBJAVTOWkLTkFU24Eah4eoeE5fLaJD+G/C7N
lPx2ySUktGdp0ee9subybkFGNaLnBEsNFLPNDmrFCDrcKuIZMJei6c+qNRWXRTLOed0FspVx+uHH
rWqJuSEU8t2YoMoBhYhQt88Gj/jmFT8+9+Yc6xIjh2zc6SXGP5QIUx9/gQPnwJpJepP79xGCeKhM
37nS+GbCzdfIETe7cER7ulOy9rAyVLQ6gzg/5Sw0pPwBE1G0PFiGFY0whDUdCaxyVeKGoem9yDoH
611QJS99agaSPLgZotdozL3WUOBXfLe6AmlSQtSUuhKyLdgBhizwf/urAZxt5TowS2yltG7ppYQv
Y8cViEIuaB/bkUu97qkMfNPowegGl/Ti1dxrW0S7hSNaq14wjngIyEHhEjDDWlwQyycteaoS65v+
uABToosVfqzvWf0h/YEp6me5TS94sKx0wlezz9BprzX2hS/DvEpbMLQVkPDAUqLYReXwpsfZHpIU
vp7GMca3aF18uQOZHP4wTXvOwspvEuPYSgSHuEtLnNjcekkX8tGy2YIJmmX4r3TlmMTi3uoybyQk
QLduW0S9LL80618mf83oPSewVDVNZMj8OGRgLTWLjeH5In0UNdXDRbBMV5FeVUwzM7j37WMqmbPU
5msnUpQN53avYYJU9uLwlTF3gcbIGJx9a0YsQzbasEFuK0MGJaazADmYtm7M4bdi/heVP9AQyNG5
nWakXPQXCY1fQkCtkXWBpD5nMSAc5FQTHze2Oxx+1tPI2CbL2A4iEh9IGYa2GSjpTjY/jWJfpgdd
cwnXTMK70r7O5knnoYo37Pa/0lwPNSQxsmxoVlLSnKOdQOOWFG5E1VBCbzST+ZZLp3W4gmSxo7q0
ayLJFwVI/XCXVe02KS+mRQDv8/9TX8OHlcEshhVzS7G56SnMQScD7mnEp6JlCooOxKTLfM6K1Umi
0Db0h1ld5IJ01GEN1B7qTVaeS3D3iwT/hSdqVh6DXzJizOIGOBTCOwXhdCkfiLtnoe3kBP3JITs4
XgMxPdNo0/IAhue9ZIiChoy8oZiU8NCw61g4rBbqG2RgqmLwtCM/Fw7APK5LtfrYY9g8FU6m0ppQ
4hc/qfpGtAi9IJizHv6Jp08WEgmXl2kgPXzMPlN0Srnyhlt+r9BidIiUd60gsvpRoKwDGWW+OPb7
iu3FuuDr1BizUgYUNDfSaR6qHUW2G6mnYWGiYUpPa2Z61jT81jTxJWKmHGdAMGw5lcyToHDaM7vm
DIHkfOyKDxgL64QiyQyQXGCq2xR6yOBtZlOYRAg2R1AH/dMaGH57ao6js/4CVrONjoYnaSAsEk9N
D5yEeJcJhVdaOyaLuyI/o3oyNfwFMe9I5KiVv4a3OCHtIeVBbndhN7Er2pO5AsWXIc+lMu+JTkYE
LiwiBQgA52jeU0Mb81kiUj5cHxf2A09V82bUTzIySyCUtqB8tOC9WgX7EwIzM0REfRDS7gT4ns3v
a8qmDlCVy6oaYvC/lAN07iBIJ7xRiF3FL4EKLx96LspPAb1Tn3NxIt+cR5z5LDMslOyVdNGlryb/
LHhFxHCPzMiW5YroE8lugHyQwCJM/OznIf9oJM2zqF/mCqQIQ6FURtXVAJ3JqbjMHzHC68JMQsxi
l/XtLsxbaMS8ThpGGGgRbbqFWEiPzBT5ciq6kPbYxN11XVTaAevcp8alp19axeikFg+4fx73DHNn
EEYJfrlaRN/6MsrjP6lpbsCC4y4LEmN+bnNpn8J2orvYtX34PqalrWXzRa/jf6McvxnpljbDfIcP
cbIoqWIFPdFiDH8zOOKkILEILEl4NGZAvKHRcIsp0k4nbZLsoHuIwVZcb2OnuOQMf0I2v/cbFZOK
Lr4YkekZksvi/MkccNCF5L52BN/iF+Jo1ZnPj818WqyUWmcq/18Vja2AH4lr0KypTfER5P3LgLgR
0MtbhjBHkr9Gqfoe4SLnfX4pCzpE7tQiGjbGPPslQoqVT1l60+vopn9J/b3FfBZ2/3LhGCrxt9qJ
QScnWI7Nj0mYPXndjsrsI50J++GT4QD/6AaGTdS0Bk/zZvNlHTIClQ+LFvFbditxcbO/Zejf0tCM
sYlNqAqiJHGGCMEO0eC7urZ4hPVDZKn7AdinJdaHhnBpMixYlHyIUo7CeHmb8ux56KonYTJ8kbeu
VL46aBSaPNCxmMd1/pIGUD0K1KhqOiRwt0vwBLq5UrHsxF31bzp1OpxeO3fl0R4I/52KeicZJrvl
5LDGoKzrpxZ7ntyi4B/ia2HF/In+UMegopqjsHnn8N7K6fyMJi+w6sFuTs+TSu9IkyOOwk2XVvxy
il2LLh+BYBAbdi1YGLLTwnBxrGrtOVzYES3fFIYS/bHTgxwyGarDl2MFrq6U5mxYzfbSCiNRSQkF
a7/jGYI7F29kxhrlEH+pnOc6eniJ217E3RKpv6gISqz0KPCk9RpbthK6UXNW0kDsPnLLvIvJ3lqe
kIBTzybScW11eLqSnwLjr04xWoKYY3atfm68b94Sv5A75KAkPg66sReKv76U/O2lGJO3uH5oOHZK
oFZRoXDcXxGqwrfQFhewkQZF8VwU17bxWIAgYzMk38ggPzuYx/UGrxOcyIG7kyS9XsRq48DmxUpk
cJEoHkcjSFTWWbhZyS1QANDc01cObxzrApB1rDAas0sUkNxitiHuqVxL1MJkFTxYDOsnHoFW2wmv
8j+r8YAbuARBiERxUudlDwsR6C45IThhIy0fkEO0f6kiv+SyBmiLob8Md8TCCG+CJRkk9sr1LdVL
X+e2M1pAeW3BkrIz7n2h2j85m8DYFA+yxDeD6dbFty42BzOubdIDDnmFmWqYGIJy1w/5ociQU0J6
1aTIkRiVWCx+uFEYFEy1T7xfTg55gh/d5/OQzrQKaELnlwz1vIOaNG/tMNwVN+Wv/FrQ418r1JgA
RoQgOSyH7nl+wXC6Zo5JKVw7zQdTAQs582h/RO/VM6/bpji+WYfmBnp3h6VlwaT4hJwYT7aaP0fo
FiZucr7Haw5nYCyQEI0LqW85sxM8S2wTqSUXFmez9J2EFaNzY/wTRkf5nFjeNs5qWwFCgeFZPUnc
QjKWZ4LObOuXhsOC0I7ElMkHyxEgJP+KG5I6zHM0fqXwBvuc1a60uGpz1h8VRhhzz9fWZ8Fcc7Pu
WpfoZANnOeqA9TwjB16Atu/Kv+UdKgE6ZXwXlKErdvjStZSPYnOu+Mx90Q5HO9y4pWkifuPZpQja
USvw3POjjSvBPPyA/Ch4zofVa1gR5gEZdX3Oz4TqEOOdF9aOUD3w1CAPwMM5RadcdC1Sy0lQmsZA
jY6CeSziI7dfvRwoiqOeubEv1EdUQuhgBvhGQQWtji8QMjzX5nvl9WdMEnK464x/mHyNX/LgUMxW
UMYmn80JYxT2e5DwmvUisU6Pzo3x3ZpMTgmOHuAROQ08nANqV0m7LMoLW+Uofxa7h1J7WvPScnfR
jEaP+rNSfc08Ddo1qw5Rdu0afoQZzTrMnOEadtwe5xct4k14E1Ov0PweVQBgDKq2kF9Ufwz8UyU/
CfO5gFavIwOWfsLcE/7q3pNFYHxuF+3iJ04iBNKM2TDwUQwmNop1VGxsW7IfCaUiECDTfUFZ0Kkv
NAM9k2njTOGH4qTTOLD2GlTlPdsDszir6PHxIENrWm38NypjMKSa0j7MCESkQ/Wy3MO93cgnjS1n
8iKFLtntaDrVft/kntwdoNpMzTMHBY93iCGC54ykIBYXTMyibzDZYYyCh8eeNBWvVJ7Nwe7TgyHt
l8dU2Mt6nN5kRvIxypSLJrikpPOsI8R2rM+MsxavAR405ZlHpKyPfLtdzx8+h+O+reBYsuzipPX1
+rzyukThWUNBvS/aAw8xKjTG4ff8LUadkB7advuVFBIQ31ai7kxb2zcap2r8pYlnfT4a1bHrfFEI
TCJR84BTXSKb3KH2WTZt4zaXKEljWR78QmJMG3dZyc0qgOyr+yb6WQ1bqrgs6vtqOGaNO8vRF0wv
e5l4oOxQVn+5EihyAGYnhGK6XpveVUGW/PFR8B1yTzaumdmz5ij6BW4LX09/mC9of2sUSfFetajM
wMHGe2aIpXyd5Nt8sUWwBq1D+8UaVyj30urW7T8m2QYEuf7QRoAh3RQUBqdQyirAHTF6o5Q7U3Ky
kA2x9Ze2wvfF5qB7I/AjpQwFgYJYr2Ibadfjo6Ocsf5RDqodazdW2g6wXKvZiVRDGc6oXXPFeBhd
c/jY4xn7FgtvnoDwZ/xcyf/IoGDZJGYN5a5GpSdDSmNxgUAXV5y9MY5UWJ7MVYIRoTphapIH6q2l
HULMoJVEeGHDvmYPfFVyd+TPhYgtKeh3rc48xUF9o78Jfwk3ynoAFUEB7/YjQJZ9zo1YPXhr+NXJ
pRn3zPVLuKE53+BrrXjp54bxe1cgyVkBcj2RKqW30dsV/AP0y3RHHCxfM+BBPl1yblq8sGysUCo8
95N+6BnhcdiR8qU1qJse80xfKNJ2MxUCoC/fN0HJKDwZBEKgH8LHAltgb4y+3J4bREeYj0QUzC+l
vGfllgyByRnMC5LDKSB2k+RKp5XOC6O0RLz0HDLq8lBZZmruzEhexXTjp9W+7Tg+HMAH2W1yPhS6
wl0WHSM+rPdi9jiI5fBQRE6OxHC+gTljm9KI4ADuK1sZtlZtwDzRamzmA8SXWvJe1+FrQzmIebtP
BM3yHi7IcGfHWN2mwCHGYGI3nTbP1upKAHeJc6pE6Kyc2B7euTy+x7QQAHGQ2DjknTfjPvmYLXux
zlNChecj5QxJ6VQdlCq9aCs17k8nMnyQPDX4EQIsMk8edtEz87XmRyK67oV3jAKOTxaEYmNykjpK
e1Lia8eDw2C7eLK+yAUfaiQyuOWuZEpl23lg6y0jftLtfNRqQurHyOKtSw9yGUNgbYMUa6Ivohx1
gs7koBZ9frUqdjPVrWARsMv/nSSHn2+BAceq5jNCJvkQ2ot607CPgUNhUUnMpMbd7rRfpJJH3YEW
CjErLh71negZ6iXuTHBBvfpeVj9i44ztE1EzI/9K607/OjJvqE9cXideC7627sDDQxRJ/hVfVuRn
bCLI+uu20xauiTgdM77q9QYtYlEZQpFCuBtOQvbQ+TUHm8UK67iqPWRhwCJDp4fg0Q/Nq2oFQOWZ
2/aEt/sc1BrBBcIbA/u5QHnrpWzw612PX3bHrm6+cBrMDF0GbN1PwAVZgmLtOslIBvpAgywlhG+L
4SPEUxevU35X0goSLN3X8Q9fHvSAn6p1zH6/WF+mcehAs6sQHlq/awhGmh5KeYz7E2OsVGRyCUIJ
aZmfIShojQeTN+WF42K6cjMX+D4Sv7oqr5X2UxjfS+tPOIK7mhE3/6MD6C/kH0BcIKKahwpFl4H2
3mth47S+HgaNuR9ZcFOro9RYz9gxWXpOXAtFbqvIx7Fv7GTGGS7vEFcs9rIOGgN2JnTh645eoOJd
QQGjbVWivB7xY3GkoU9tgK9wRGJ9pT6W7eydknq41hfjvmEgD/q7EvTEKqWTna8II2E0PAkGD7wL
CYwOirrEAOB1i0zqD/R/Ti5eKVCHkfkPlvAds+Ky/qUoSYwfrBXcOrz5QuGQdZZZh6y+rh3oWxoG
z9DJnAKr4k7sEMMvrLf2QCbHlagLtudcXxmDdjLGPe5tKnrEjb31yNIXGFCxLb9DgtMnpoJH8B4t
9510xq4QMTAZnTZ3tDJoES+U00klSwMhB3FqU3+u46s0Pwkput+ac50YEVyjBjWSfErRpDyvyOBX
mL2R4fGYUVdVtJBAmKv5iLWHGFveC447Xrr6wuNnTHSWPugwADXoxOBe7aP2HItkVG48CR4644Un
K6jmklUANKmtfOWxiss9BS0VQHLTmf6/q9ZuDLITyZEcHPydcQulDC+5rLBKe5mmgCwNFjIHHbMg
zm3DVbb1IfNlW8HDE0FhIm+X0+cEUxSoz38cncdy5MYWRL8IEfBmy/besrs5GwQtvC0U3NfrQIt5
T1KMRA4b5lbezJNasihYCETfnpyDF6AVKfjpj7wdqvOY3YYO5qx6VkrqErDVwKHlcMuKWVXeIjqZ
ar/fhJ66CcpoK0e5DqDT9iWlyhxO8QZiscU3Ui1s1qp2o16nNo/B+uWl3cUdVgVKYeSLlnCmMoe6
8Hvk4sHqTkqHDS/dmMguqCSGtp5NijaYTo6S0QHaygRKQ9hSkETpwEMOw07Y07vLNVeo1dtoKtiq
76KkHsMiEezlc9WhtFvBo80JQbZnGJ/z6jxUp6GXnDMOefFFIQ2Pd3x24aXmyV7k/4x6XOTDZ0p8
G69n/k/w5B3on4ppeVA0F/cLBhntnyUacNbl0i34ObfaQsVe0G0sRLESVEIiYz76lDkD9hrxo8Th
scLNUh1Hnv5m+2qcBjKRuRHUR1kVu6xOO/TpQJwF44Z1CagFjEeUJoPUY22d3RRqEBeC06M5p85b
JykwHPcpig8r3rpFyVYAogdLaeKAm5vVKZLssn74ITcJz/LxPdK/85rWiYBy6+rThOAiymSWtR3a
FzQ+5jg+O4H2GZyF+jR0olhf73l6Ni1gBSwYv4V5QLH3239tab01HtLeuQc2lVYv1fhHNxZ+9+sY
PjB9LClEvKa4jiFO2uu+faZmhdwZWMBApppwk+NOyIQqG8rHBroUrGK0NrKiQcpyqVAwu6vUenvF
wq3WSPy4pse8T5a+DeUyMDkY6DFPZ83N14HHxkXpRcbuq8vpN+uZA12eiY3EytKTZle9uZL0PGaI
9WG6oqmeXcuiqtjc1Qi07B7/RM5uqGn1tZPxVLJHMFfMHrjcEoXtFJwPo4IUULGirGaBVjPG+S6y
GO53CrlHJeZ15SscxgeWoxRozxJrFdppslUgorL6L/e9zaUX7CNXPiKoLoFn+bhArIs/kFew/BsN
FwFGYIXtvA1nrcLdbXsu/irdeYr/GTzXAUuS8uubxqGwk7Xv8hkEakfIkSNEJJ4FVopCZqxkXQ2W
lnY284agobHwe+Stxm4XWVS+WzyVqE8ix7yRhflB6q3lNNQuLcPbpEN9LKX5XSvBhSbYhWf7K61B
MIhGTj9TwGocjHABCIWox6NoSKP7RbNT3eCeaUk8M68M2mYFBXdU6OEVDsLYoHpn6WV/tnC+WjpN
49xYtkO6I4y90armt/EtwuQcI0pWX3nuzLohJJ6gc9TUtyKNP0o1MFi9TKWCxd5vDVw2pUuRb7/X
NUgC9U/PM9MqixGnUAJ1Uvd+qkz5ikuE+4IWL/wb5Hu8pgDXFeB2cW3K/opm69Ndy35hqmm79s6w
t0jsztND3idX1e9iFuDxDswGmU/B0NDQMKCXCH4g081l6yhLqQAP0yzTRm9FsKEIGm/8NAv1PJ1T
Q9ZApMiHV+Hk8V7VSb1LIKflzK5k7VlDktedY3FU8Z8P1JmZtFy1bQ8kiJ+jpt9VM7ykhfNMeiiC
khwByIedzLKrocrd5A5mSK5cjQb1OCDiXu88lXVEpa37IPzBkw6rHEAgEiGEtZrKG5I1ezaAR7pJ
CFvzcAErSjuya7SbsDtYiGwVNVSWz0+/cGyu/myn5PZR9+SvXXP/O8qr96/VMM25zVmPwYoHSP1w
zkcr3tJSv01drNu95M+XLixk0Dy2//ra2jVwfhWnuwgozm9uz1Mlb3cajRsJduKED0+yus2Rdsfx
VLIcijVjJWrnC6AgERYKayB14XAqEuI0yPqJn35Jx38mPHXfQgxcfItLKK53wPkHbVS4b+x8AxGA
/WGxNUSwtLRoU3q0tIQgaREGg6slsbHKPyTPg2/2Bzm4N3KkRtNcAKfTdaGAePM5W+qc8bmM1guD
Ax2jx9plu6kCvzWQmY10zvFj9E7QbG+uhnxdm6u64RU7qWMR/QYlOmNzleW2KthqOtmhDq1V0u7q
oV0nmTgZBklKy3uPNP9QxS9jQkFOa38DtzHhr6yJ1pFxrw1i2A0KRcZxrUUoi/cJtkkXWtzAMGZT
SD6V3Mb4zySNj3RFFYwzlzbL0BxTHEKvPv5Kun9j3MIb3+fGN9xNOFHjm2DlC+Vp3TUUJY3oWmwI
yWnhSM1Zp2e9tSgZQCKBaZRJvCUupZc95UQu+RJ/FhNIqyZbAq8Us/os8Y4Jfi5apMzLPiSzxHYn
Zc0ICI2aTHxaMfr4KOyZVOOZr+QzddhqtLlFP07wUQtiT5yUeZgtFaxmUAfZyghAJtirtWImecwG
SbHou1ft/jPcf6DPqBpfuOGtTD4oPUDq6Thn4chss70QEUZDcy5ksK8jHjBNuknBawfNSZ9qLU3g
RL5YxZm1zEGQFRKtUqXJrLYhxkIGoNlBaz1WwbS0UdxKKdpSh2JtAu3hBmhKOCjDN0yuN+tdyOZY
GMEysv7lOW5k4SH9/oHBpHMnXME1XFB1gofTWOh+ya2GkR00Vg8gSAz7sn+prnfQUpbL6Yzk8D4e
/W1ijFu9b6lFkbS95Zzq2MnpW7PzPzXg0qwg9kUzsjvNqQsb8G2oIOaUnj0lIPPQp05Z27NOWcXU
yAZkCTvJIr7rkJHAGkrDepnMYgQJaGQx+/qm8gRmNzzvgoEEBdiB3FlwiERoAYEyCzwx05l3C/KB
szhFXbXUecW/TeVXmQ3H1jfB5DhnnUV70xDN7pBBOsFZQ2JD9+WGp+YZE9I6SMJVmedsJDjJgpo6
m4ibkct/HW15yPtzVB0tAHNvXqSuAkn8w1ePNWXaPKPP+kgPpaXsKtYfVub+VliClNG9MoD4BPdV
3QHyBXbtQCKaor5ijeE4Lf0/xe6elBHttFG/2eG4JYK6d3BaUncC1Z2WFgUAvKOdcxikegFZ2O3X
gfolwoNfBcvOV475ymt5CxdriKUXvc+OXmaskrE+jTaSNjsbT/OuQ1TDP4X33dr7kLB/3wPpgeT5
nhNcCbDmRNiUDZpuAKttHGjaOYfe3iPsX+yNMQH9kh9lV+NBvnkjVImm+yLqh4qh8bMl2kCiMGnC
jdG56Mo/ElXX7pbsh4962GyU3JxbfvGnNtiGo+A+NOmSqfTEGa/hJNIo+PTR6WxHfTdsDbyLueZr
Ikipf6pwj0M0zJrKAKKmri0AJRaotVjoz7orX1KKo9VVO/owKQl+9QkeZl3fQ7ukUL3jFSnvtuVQ
ZwUyK8RZjf2rHtsXiyJG85XtXEVorKNeoX0iOYxsoCH7gKFzbhnLyar1rzW6rJXhWnJIH3vlq2w/
mnY4jEl1y9vxperRQdLGRP4e1mbyLftzQ8Np0D8UjnFxhYpElh8cc3bQR66g+Bbzw+0DpvQsmjth
eYVnxhonaNkfiT3cKyC69Mk3ySIFQia0C/frEjfUQZJ2SLkNrdD4dnsfybGEFxN9qY14qyKxDILo
0ugevbQ0PVp2d0oxr7NG5jDUEXujT/hdp4oBp+CxV9JbM3qPXA1uFjK4hlAH7WeTac6fKsmQOglT
VQ5EGAkJOndJRFmFGOTdMmncddBKsIShaDRHUbDoj+lCZC9fpDaQ/OjQYivOfPntRFzycFznrHgc
zhN81UkUAjRg9dd+MjKPN2jL1652Hl4dPWu3WpaB8VMLnDlxUbxCLAOUky/7uj5AuKSf2PaOllef
B0ufRezg1RJvlTPuqmmJ4PAO9+sPTBCq6qwtS/sIG/fEIYwnuruvi2LvmJPPog4I4TUn11w2RJKz
1PbeLEm+BjPJJmR9QZlXQrqgKcQDuuyDl9cqJbBh9u8woJ4ltXSFTN+Vfd/VR7dK3kWprbOi4yrF
TVZr32U6C8N+nRQmZpBG3Er/6vvyhwEJR2O7MKePmxZ1wtM93rbihrPpazAPmBLPXVFtLS156fyQ
wLRiJFxV04kNOtXaH/1dMnCxDeoP+Ni1EkT4+48drSMVYKekZYcWRzt9aomwcMqWrcaxILxVqXYs
pDZLOrnq6v4YiuZ3kPnJTJVlblf/WymxjqGPBg3ac9obtCnNbZ/jf+18QnA5G5O24FFGbfUfmiNO
uZYfzAHzJhy/YcC5XnxQNXfSQTosx4TslJvtmSsC3XjaY0ntlYtmqbQrt5imDn9XBHIPHwkORDpr
vD3tissCZbNTeABBZAhSbV3jfKnZp5ZRMsWIuPOmeFPyL4vhAul/BXE/KDzwsH5kuxTKrmOKEOUT
3DzQyEeSotSQiguwYggMA9yyWvpF+QJl3RAgVg1vwYm1nIEh5wD41pViWROvUZFTM1wMImJD5T4q
lCmFON1gtERtYJjALLHTeTDhWxoojeKPYlhGhU+3R4NlCBv8FjwYzIMGJ4QF2rKEoEncEV1CAeKS
DD39YtjI1HDdgVgKKe/rCZiTrVmXMCN1DT9CgUX3GSVYFvjm3OADqiD9ssMqi0uajIK1bH/Keph3
qOUlILIGf1brUTtfsQ1k22R47mwcUgj6NEOa5+Tkx0yNXb0D67HpRMCZzIftVhExYd3s5PjbzMWI
OabCQadheHDog0sKZ6MUF0kUK2nf++KkQOWpY4C2yj8HVa/GH2sJC2cUWdKpJKQnsj00q5jXy0Dy
tzExg7NWxmLmG2CIYQgQm2x7FXsqpfBTbymEKzcia8YBUc0fpnBmCsuxSm/mdFWwDexxcroLOwhO
cdyulQoJrWu2jL0L/yjxeiY8VqY7wIeFLOCkqgQpeY3MRzv7MYJ3dCqseQum835g/42uG5cXp72V
Zb+lH2TZ1GuecZyr+CG0qIyTRZFigZqIf0yvbSmQh/VmYVeYyuBGROw1HFie2u9AOnek5IpHomld
sEsYns2+xFqV7HAIkNWMufxfJx9GtYl0ex+Y7RZft/5Bsm1pFj/Tl+kmuZRYSY2BPzv1MIF0MIg+
Ai4F3G8hOlSOLQfeYf3NK/GtE3v8jW8Zseb6a8DwpAaIx9a3zBn02pQNyMXPuECeiXfDrTGWB9AH
EB77zYR21ZNta38L5dzIFb/TiN8h/3vt08zXevtLXKTSvsjHJtGHJAaXxCf6cnUB6OsKnIln4rIo
6anjDZeJ6EBZ2SEkVEGcs954AavISh4Tt38H4ISNpTwgHqMuBo62oy8Z1w4WhauqiDVYc2bYT1H8
CMxJ2dZBF7Pk05Wn0R3/H7vT9JN73JTZa8BCq5nXKmoBrntYvhxSCQtHzuzxZHNLevg8bewHKJAM
0x0Gijwa5iqW/Xp4CvZPzAosi96Liead/oFOZyn0XgKJwlhLqyzaOGdVLMsQFCCZMtxoaKFWtQaY
gvyqYco2jvDvEjhp+uSIkt5cYiUj3Ympct2mOGXLh0fALrJeCq59Ys+s3yHW8Cqp8SQl4z4kYTKS
5JcQ3ASRaxFqoDG4aMgEwHXht1rzIHSX0wOFmtWFgc+jUruVi7kEfVVCGjDUU+h7qKNs/XighTWZ
8s5Zcwyni6jmPLr3MSm2nb9tQbNLFOyCiN8ITUEC97FwhCrhwLiF01zfc/IxVXsjKgQE5G4BCM/t
+5mK0iTx4I0FW58AqmVF+gqb56CvU5gwNu4ck6+XU6BVsO/oqmTrwkJzJcAL4rAByiiorFkREsYh
lOwrjwpbaM+S+mLDfI0GDpCkaHk+IoMBakuWo8pSFFOuhoHC410dIhNit8XOuQxDYAoRsiChCKq9
CngGA5isllSKHePLTQDLlawHgnczIf/rQ0EXEUqbt44EqkGyFoLKqI6KkwgHQad9DG564I2x4NC4
ygmW+Ga+1HcIaKzJOIwsS5YxYzDOAb1TI1zCxzWPCr21MCsMcjfDAK0PUE0XJps0MVYlf4TEYjeG
eYmX1oUW0AMtXRVbCD+ETpZ288lTGpXxDlrT0vKmfzYRPOFolcaqIzbldeZuSuzSfr1tNMKIAVUW
RUZvSAcFRaU7C3sslmKYmNTUsmuDJ0moZTGCnNbWOR5XqbVzes7nJt4G/BFrylPIWldv/CZrUBdN
WMEYVeYcJ1fgQ6+QQZZhg7+IN33YRRtY2dOqN3YeQv6mCTuD9uJMVmCeoab9T6Axc+cX6V0Q6aqz
Cf88Q//D1D/MzYz8e/QnwWR2lVwq6m+VcPpy7gOyEWDAZf5dw8jhJmtoM7Dyj7a6gDL8P3mEO8YG
dKmanMOZRakhx55PTAa+M/kXJWcX+4oR6/BJN+KfwhkrHO+BclFHzL68gTEs7QYCQ0Fyyd1H0pwt
5SfwgZhigbEc+skeMuP3AR9R2JU37PZG0qb6JROPKLp04Uuvf6kMT+sPp3mVxmNEsDVYu9YKVUrR
ExSkq34UnMlbPFU9K5UM+3cnz5Y8aNGqZ57yoq8BjzbwRtMhw7FS+1Pgn8GOEyB/i/BD27gN9TdA
790NY5WRnlV5G/VXGv/aJtTwDHYejNKL5OTX38OQdtklTcWD9q5RJtvBJnGwnpaQHzQ2tq37y6HN
zNZBVhCFa2ZezBWEMTZqf5tgy1NubdKIRx0bb+FXrGU/FtN+RgK4YWnkwvtw2nvUQpEZqqUx6BgA
AOCl2cqnl2Ng3zBgLMhGXnlEw0JQME5CeMQoD965p9fFUgD6eBCluZSCwsZEnDCCdbN31a9nRAiX
qsfKNmGTiNLBSVryMXhIjHpyMcevySEMMByMA/eVbr3V0aMdXq0AaAeTJeM05xDhzFuU7vSeuRxk
TyNamPZOYM5Vdl6xtKtF1f1F9j8E5VawqJ3mOwf1xsXYi2kGZDZWTNzlmA5HWeI7lbOsYPpoLayv
1nwKW8fJcQRd1OkLAJHuuExU9HaGk4wSIl4ZPpWq3QGoJt/MPg/uffnFK1exnzS4can/SwMgEFct
+hmNm4oj3mx/LQMyvHnj4zTGeyYubfFXDhDFT667Sd25QH7x3/s2WCYWYWJevWLNHyQdLrLeB1N9
auiBmQHUj1ahvApWaEK9x+GjWATxzW0+M8wxAIo6wptNl4CEYrrYOo7JB3Uo7XWpPSwW901xyZlJ
UkZQTz4L5oHQmBXKgHfly2WJbWPFpsDozbYu3I6dOFP1iY8CJE58S4CRjOqjKBi1cTCR/gk63Nze
uej+dRp77Gzn1SeruIw42twA/gdauMgYOXW2uCQUwIYExWRl5C45Jzar6gqjjf1hYQ4vvJZeWmyS
1lfOdAMsouHeTVP0yPDuik++IYLhtv/KlZWXfVa40Grj2Xs/ESiKgpVIGH2jSM2b+Gw2x3o6PRZ7
Kc/SuQTmxjOOYXzmf5NwGRTbxDzhze8VDDgKoHBshSandALXXDx44p0pFmWWLPaYGmOsnnG/IQiE
xjcuhDpsTOmfXMlRtOnWMV5TpyM1WSjHKeQ3ik3vZO/T3yoy2Y1hxY4b9yQnUc7q6y6seeoOByAM
QNLpngivXclNOhJ5hbSkxcNej9ytHuPNMO1tn+yDntq54Z+ta6sKJATFWEvZcdTSDGpGNZoTtT2I
Z+B/KuUEGhgwMC0A1S0NhGJirlxfsinmtFO42DPjM9T8I6Dw7wAPqB+idDvNNYq0C7ueTzOtV/0U
ySIPKxt7yRu2TOUmQttUEZxcCezNK3bRUdQm5KXo5HS0cIQCx2j/odfaFas+KYj+qQY6nSXDEv7v
uk3eI0NnTQlRqIgROPOV0cVXqjq3Q6dsjalcNOh3CWNV7raLZAK018V+SKfDGo+bqS+mdz8KXmp2
ROhODntHVvQqEdfo4pcwgzvtppeW/uqOmJmw8Ynp/oqOz3WGfJXq3wpGto42XrgIk76mjdba8TvS
VvY2B5jlx9lqTKyNz4hjw5wEkIEf3dkCvldCdxPXzcZAtXT0cB34tLiAHQwZ+XSqRgpEbRA5RkPC
UjFZPXXjOnb9m2WTxDOyd13vlTfdah2iz5ugYUGad937WLGZDNj60yJ2aQ2+pJ7r7/bEgw1LhDuf
KwDjEftOdriTmYuHY7/oZkMnsYrU2GypbGIu035KmjgtfTqjVC/RQcnSL4XRtLup1zXzUVXSoLoZ
irm3ZbPSoootnAIZxTjyTW5inDIFK8NZq8JgH4uDmZWfQm3XI9j0KXGZTQujia/VWRyHB+9LQtQb
qJJ6CwRVxYZ9Tph1HToeeAmMp9pgsPDhNXIEB6o/B5m+J9546bQONtVfm7THxGDN2IfqXwuljpG3
BJupKtm/MeciNd1PhdFN+bHBeYz0R1WAPnqdJuIpSkTAseu/3GqXPDJXuVuY83zca3VdnsgyfWbE
RoqM9m76r1gFshYgKWEJ7bv3IHXZLd90FbFYQIvw+2OtaUeT7x2uz7FzurOw1XPInrCNoYuUN12O
X5UMzwQ+PsuXEw3Moqz788klAdLT9ps71P19z3PMyKCLcrJm37Mz3eEqoOw71nvnRmu/+U2ghZWu
8hSqezar9GpxDsQpsLDtdGd5RCztlTWi0xftZbSNE1zJvW3E+4Hln4ADKyRdoeq2QuXPo3Hv1+Oq
aLMrVB6bMtyMgnNVCRBrtP4WxeHLd1mbSknIXkczzsG1ZxzlnFxfkEZZlH29MKi98JyVAWM6xUST
xu6hwcsbKcGqp02XymEg4z7VExCpu4K1KCkDHuwgNs5qQxUovfSSFw+dWsDCm7dS/dOSpYe+SUJ7
NL5zH/BTjjIlWRgUWrOOAwZh5y7BjdTJV9QOmxGXTmyC5YzshVE0y+lsGAJ9ccd3G5XVYpvLF7IG
ba+G5dnItaebjLMxfrdbZRuzXXchWw0BZnzjbZ6oF8P5jIGEgQGnNyAi5cQ+FEwnCIq1nXknTEzO
rfRMks0I4BR+EzyaWxFUERN1AcCQnR06Y9rHvUmYD67gAu/++fawBbaLD1JbhI1cjwIXoamhHn6a
46nHP0opEfbsEMap8LqL5UcXOKFHsCprKi5VzEjt6ONhxQDdRNRBhkQyMrl0FcYoBom+fcWphzWE
zr84JUAD1NNg0opBs2N4zjNEJngoNqTFes1bW1/nkEFDbvrS1c8xvwzbPvuWe04b3Pugt/REwcDO
AvllO8ElYMSFPbkFWvcvpueuKaNNxoZBSnOtK+V+gCagT+hXJd+kBsczZxg3fuTsi+qnwcorSou4
RroVnkcWgSi5ah/c3thbr/BsB+VR5xdItgttCdDbjYsbkpQo9c8KV3MB7q9Prcc4aM9IVf4FfXoO
xLgAIee8iiE5WiJZpRIHJK1clo1AR7A804JtbtVPDpJmCLNoE2H34tDfQgRz7nqx4DTEP+UvAKkA
KKNrhpQQhqX8PDqb0f30eSDlwcpsrjQAF/qB7MlXQcNgtRfdWqu3UQQwjctxb3b3MeehvQZhGiXT
VOTzSAFN4F+D6hnH3yEgNYtfTTap8RH2MRwuwz7cFhwRPPOsZ5saqyvH12xRiCuoqJFaP/NbEn8s
75rxN5TRW1Sf4/iz7m9Ir/1Ly09j9sEKpGe4N6+Ns0Z748xXti/HW2XaRmobxd0qzaYA1VN5M8c/
qMO/jvwm61Un/xDIDW7zMPSnrMEcMuCRE2mUHzBNPM5+CFxhe/1JqDzopm93oHLH/E2r76bEfPah
A3oq9B/XvGpctjjQp2jZEtt6hV0ju4wxMKt7LT+Yss3oTls36TKGK9KFjvqLBYF1aSvSxThJFjgH
E7KIXcpYWT74w7fRHhIdbzM8SVtT2Tn51XbIXx4aGvPyc1IRrSV0U3NaKjyfmNMfWYnFWG9gyB8p
lJsZUMITwZ3LL9zYjL1Q8JqXBS1SyU+6soexIcYvKXZ1++F024DBT/CIQPhTWGF3u9Tf9sMRdEaF
kYtNZHJoiMKSSdX/esmParzp6RPU9IiVMNo7zaFojpoXEI2N3gz3N3LdbUqaifnXB8Hjmxab1Ynl
OqPDkPU87T3Y0iuYqH14hfQyfbxc3oW+CQP8pKAjE7xYZQb9fs98pxJcNb8tl333U6s3fGedt5P1
rgQ87YAmeQT5T+N+jpCJ2+6pouU1OZVjL1PZ15LdwBlLdPzL2QKWZtMfnG6deUuFHno6s+UmNK6B
e2SgT4lwWw6wh2+n+Kdx7ANnYYqvBMKwdvarozkuiG2WIc0mPMHvRYnk3fxa7p8h72V2pdMpLN4R
7DX/J9VvDVM060XuARfl1fGvqcJSSf/MrEPAsbn2wfkNX4V56JsT2nBqwWyZwSCtLUKZ79w0Y0x6
467Jg9Ch3BPqndh3127A4r71x3+htc/cHcarvEFVpTfnZCPbuk9OL4H2GRNprrnjegT2PMWgc/JA
X6FzIfOcTPk5sJvP+mThEipoQBKxNnnT+mRmZr/TeXt6TvDNA9lEpBjOXnEYeNZDdY9a8PhfmfiK
IMVML7ejwuPPf3i4iGkOwi0TLdrskPbL0P7p+6en/8b6n+3cJJdXj+Suu/TXEM8u6dyMOCJ/tR3g
rnJu15i8yqfu7xVoM/Y8wodN4l2ZHNFEGcOza4JuWTf+qW02sj6m484Rl0Y7uvbRrt+z9OyIZ4wh
y7OMN4foiebdRXIG+K5YJz9Z8RcpD0aNZEb+5wdgB9yXC3Ukgj6sIaXDcAL8cwjt3yrd0tGuYiFV
z4lyHvQ7kGeOCGyre5Jx73z0KoET+AcaH4lePir9bgaHmpi1li4JbQ0CX9DB7jAePcLgzzNuCCg2
wUFJj1H+paM2mQQqTTQ3lR0lqhLc3F8hzn1A/KB4ZAilvARc7zZ4xzL+J8aDAbdGe6bVv+kGI2Oq
Ttk3DXiq9oei2BGwGOx7gtgd5G8yvQXG1tQPVbUc2yObtp6QuX6LCA24/tUrtlly9gaMPfNaPqkC
AQ+OMW6nseg09Z3D0K5tNP/E4sNHr5WkDPpjO4ELCFE2EvN3P5bgUKD1pH5hzxMlsKlxth402r8C
F5cyRobzMBKrG/xXyIEg0CM8l1QbTb3LHFMpnRbONVPs9zwPv5Sk+h7SZCEZdrRB/DpMmnOvfSWk
/95KHQ3DZbko6P0dKZBjSa+ee5vxuJfi0WYdvvtAhTgSgBl3HXdOiQg92hmlV55Nl3YZO4uMks6q
yQ6aXoKi0gC1awEmWIDafCKVkrBAKOM55HsTt+6EXlO636QqMRHB63aM0FoUpsCQ7hOjYMvyB+WD
bViYTqgDeuNJINl483tjrTlIPtIskHFNMhixGXOUiy1lzs2Xreym2DDo+7sUBRm/+kqR1dk25Dzu
jPn/C0/qNnAB1hWrz3A5ZhhwnSYMUThsLrQRPh5pVsjio1zWrbpNqVFB2rXPqluyjiqBzowDZ6uy
XzWWOxzhuJoqxH4rRjBuBtz5qYJ/He84Pwxr7stQX1LRPO+LqFk2kgeiHnGAKkfvN9MafZlANSt0
lrixsnEHLQLHIuYyyqBAqDaRSTMcuIevfWvsMjWkoDEV6NWKsjcZoliWZkyDnNLpy+TFwCbD4RxG
v1p18kNv5eYuPSWCJksXUbetqonsE3xIIt7NMHwWCnmWemLjWnneM20UOzfBK1kEPEKmzxtK/8al
nBvjEu+LrqJp3PtxEMvVHICcBVquAoDLzz3adDHQJUXw3Xbsr2cOR7a+gbzs9APvB+gVNJoob4NG
CIat/S6qzGHd1OZf7bo5lU8/ZpZOlI5SmclWDTcj1efLtCtxfddI7DS2Aa6Nan2J0pmrD1MD2zni
Q5CWvgu14lp1dXnVuMBZK4OLJd3VWeW3BduGKh+xY0sitm3BK97k0NkWCWwDBXQvTtZZ2JCKqOz0
nuMKEvVrJBAUGpa2ohuRp6ZmzEP8pbNBFNWKWqPFkDuUenXxkmWki+FkUv2m9zod0ejwTq4uha39
lToKg3Qq8ojIAnxlV5ALHggq661ysxTvBIYlJ7BI71ru5Uc3qyoaMtuVXz6bEVOl44IcjTIz30j6
uIbWVQ4RTAFf1bttHDH6hCSAIfvvhUFWLHVijOQhr9pU7rR6OCST90FtffymZb0yFU7wXknLe4bk
TfaF3QxEeqqgqlBf+CKGh9MTyu4j7lgTdaeo8EwYNZA7/sPMB6G9HzI3Pkk5frgizZejG61UxTTm
DYBCcvFGuvFyz16FkmKqzA1od8HL+TYU/BZb9MxEowFqGRicOTCz61l2XkdURy5KXyUX7QSvPiMH
BczIwVUTq5dWjFjpx2uPardKS5bJllQ+zMQ/MXj5u77ogLA0pEeySGGN0WgofGDOOuc0OAAIxgK0
lu45DnOVs3XoxGIGCc5w2DDmi2LHVa3OlCiBzp9M2WrbvNAvQzYgSQ9tZrPLiIkRhO1Vy+N5arJi
suxYX0Y1IfQEK7luElopfZPArEqtS8HxqfHfyr5r5p0GDwM/7rz2kLs6c5Qzo7cxG+vFZ2106Vte
UCphKjXpGVz+kPODGY0tmI1aujhypDCXilzspgi8KjvnLFXWccUxyWo9KC5sjZIYR70ta7Bqlb/U
keuwSvMxmGnOOoGNsixtdmRh288EZRzUIEaLurVIUXinXmKRF+4AJh9rFSDtdtMOOT7aeHxFIR1d
Cpj0JcrKLc7sd660FSPbH8ozwNXRRB5tuwfwfYMIQnECePWyYsH62JVMAtqPD2HGKshl0MGzwVt1
SXw+4zgeBDdQuEl1pUMlCv4qnQCXGNhK9lgQQE/JmcnJV5XNJc2IEMdZBz3Ou3gZTDfFJ4KFbsHD
HYNiSqf0QlbOI27CvW8oO3Q3xeEp7RXlq+3MO0ihqyREJxJ/3umaDji/oleUH64twecJ1ftOYfuu
TBlvC4PFl4I2gVsoOImMt4imnyO93Q6sPgFbvMc8s2c2IaDANhZFw0bAHYK93oWISQPeFkrk+ZHV
xBtZpaVNcofiTxuJPX67hvpJS8Vnpn13yEjxYFNdD9mBluF6odf933Sfdu1Q8TcVFOb/GDuz3saV
LFv/lcJ5Z3cwOAUvuurBlmQNtjzJQ+YL4XQ6OY8RHH/9/egu9EUXLhoNHOjYTo8SGRF777W+pe60
nzqH1IEo0BPi0pBFd60C7yGI2dWDYiA8uoAP7wO37SBB4vhgHMFycuW4iIN15oibbqleV+g8hGW0
3kJM29wimiMe5CZM1/EUerMloTPuLUxKkWg8e9Cmw8njuOvJ3yncZwQ+UNJXdl5Wuu/F0hUPBinm
5J7HpTiG+fyZ1L0kroX+3hCt09QiJHehjL0d1FSWXsxC+RyQRHTk9M5JjkuRtSpik35xiDpr3DWT
ijt+14Ut/jpqxab9Kgf6tHHS+LtRn5jgouLWiok80ke/jR5nGZR7hOwBOyTZluV21oFhMWTsPRQt
/L7qwW8FU0iSS8MUplTm6/sUVS9srjvjeoDnhblEBjZSAu0LuW1/GzKCMQ5WkJXDCfo5Gpk+6vcB
6wmDdnqddwiY7g0VVxAs1LncXw6bzMixMOz20UDlThKds6lK8KYLctc5+0NBxt55ihamn5HDs2lJ
5zkNRHJrj1uDr10GuJICQ6ZY4+JNYygJSVLjl2sf3InnURrjXHlT9Got9vXgsJj2CUGAvY/Iuq7x
/Hkz+9SMhzrgPo4c94cSy2NtuZLa2NzOsn5vyf/IpgHNSIIb13pUYR/vgM3zlDHVnZmDqz74jO1w
V4OfPTSZKNCDXoaoOHoGK9OYlIqbhz0B1S6vTtTBDUPvYpU+x1LMW3GGPxXiDWN/hXGAaDr0U9xd
lfVcVsALXN39bvUK2Rm6h3L2x43NsTGzfGRGUM1qsr7y0rspVDfSvIE+O2HYL4L3NJCgjrDDIJe9
hEuGW5c2Q0SfdaPD7JKWipyttHnX6MY3+hst0uEmtjeiLj9nbFzxmIFOT5jCjMr+6q3wIsL8Rtac
OWXA4cD1bzLWXYAuyYfusydXcFmGIfru3tsY2WeYp54ja1TXbfASZsBByXn5moM2PswGjBzj8ZXP
HOGLymmNekxBeJKs7N7PwzUFD9D8FBAOwBwk8zw8GENBMGsoQ3JYnNtq0B+D6c9F9kJv9yuJh31q
DQfS3/Yeqholnu0Ww8xkRobHXovvuP/ysj9h7tD46hkp1Xi087VrEJIK2gfFe+n7L0gouDJ4LTIH
p2NR19yqGX7xHPisLMnPGoBtDXh4wDKIY28xrM2FA9t73mFKANDMqGhI5mPM8Vf3FOSt5NVwVHc3
eahVsti8eMTBE0FA6wZj3d5wyIMoM9r4ThgHMIM8DGsKcQFNZW6gFAaWQzc5/AzWL6tGioAlp7Qf
3U09+x4uGiyxCoXZpizyey+ic5mVwuEfjXVdevJucQc0O4KQPzdHZdSwkWcZRT7jXlJvyNV15y+w
U1gkYicl3IaKExlJ5LYdKS6xfcNpH7yS45A8HzIbdSBstRonhyBHUbpY6tX86rrtU9HcsO1vRTd+
BQVc7fhsFkAsg48O0wz9XlbeyVtICm9zs/n+jHr9NkudPUTZ/BqMNVWTadm8HbzzJZKDKQK3D2Kc
qY14H5fwI5bssy1d8Sv6tEtYsVW0GHPnUR+Qv3DBesNdAbjYJr1GNegcsggbtWXJZ11ho3HmivPX
Q2+hvYt1r69t0bwkDUe7tJEklhbNpdVggmzcOU1P+KBvZaTzSBxQVg49IyD2sywxldUmu/iUrehw
fpUz5XbyJ/SCcdc5AA8TqklNttNqwIJVU/lHP2gnKFGV2pEDftBWPx3dJsG6PqDq7nx6mSEyjHS8
hdCNxaAZL2LhUliMDw52GZGmu0BIfNx79TwA3RXLjuJzoagYPyPa83GCaqllKUgs5H4whyucX338
FPmDooOa7bQqM7TsOZPpdEAEC1Aj8F9MLl7DCcdNRUaTDsr7cQ22iYr+TbNG8WejeeklL6Q7vyGa
5oTDXBQAwMMoxKcbrwp27d/mInnJEnqDU9winK4x80P6YcY7WjuH6vNqHhDjRPGzm1tvVoRDPI1d
BHE2U+LWDT69mNMUIgykSAaw5hTBPqFJca2LOLtRGDAt451i6I80IFBXdioMr+Z8deTIai/0Ajut
uZCyfC2c5aPWFKNk1tDT8Y+q6m/UNAItzHt700OJRqGO0lShvEHfWEECyC1scdC/L3ZNDCezCMNe
9G6viDTixRAoS5ITouBRWBkvZR5ij4+TXQYJGLVXEG6Hej41uq+OZdOyCLNWTPoWRCV8BZnix56T
8oQPhQDY7uByEc8ZHYguB89KOlWPicJL9sNS/J4cTsSxj/1gro5pMX5VxFZeh60kTTq/z5vi2Zad
s8mdV7RWP0zaXMxLec+pZKXVwN6fE2RNAYlTNCt3Y4C02gkJEKTCe0KM9Sefkhh/f/diWhq3hbuR
OgA2neUrA5pdgJ4yfLtflVddyS7YzZn30qDfWjLrd9Ahn/b6+qaSKC0WwY7fEDlQpqzQzfjDrum2
Ev4ONqKzxr02PjElPYIsMXOycEleVxaZFyWn6QE+La1ui/GaE7bbWJ79ChrsaLu3rp7M9THrkgvl
OvjTOE1OsePugiaTcIOxEcQOU5F0h1EQYhbpYXQy6vZhcG2cNKOntvDXZp4e0mGc8jXs6ZYryBJW
S5Blr2LELsMGAuu78Ot+F61BiR0Ow6XgzOH0L72T3LLJixipwhAwbHQ71yCkBU1UzKtQzaM101eK
WAe4wpPQ+3RA5hZCru/KSO7tIoFjZUh8isAMr+I4vKQYe8xB+whcLSgmhqplrFOcOp55Wix93yDr
sxxCDzi50dwqf2dqoOfb3g59/DUa8aska8k2PpYA+CdZsVxsZV+Ax1IyVAmWIhvNl9ed2wHUmZ9i
jC9wVOkJtqDlLUTHyuWxLzhVE1HKMCoJ9w7XCUdl62ARlC0mWMI557mqTX/1cfJGNcffkBoqDPZR
I+pD66KOsWwCkpOcvW9caS71LrZJOZljftaIoo0BBBc9LT9LTc+Fac+ZtTysQjwdT/wOFANZnyeH
1LpvGzLzqso7ZnF/6ULu91b15S1J2de1cphiBwGCmWkSV1WD7LbIU04aIZBIr0LU0NoTfyYZU20e
7NkZ30Ky7ozlPi5rvKuSyTMOQ6wDbOut0/ksCRUeNkkqQiCN5mTPjcWxlmSyAsHHsyyTFE1/8pCu
WgOsRvlsj9fB+pNCvG3ZQJpfpKzDF2llMJFKM2zH8Kk1rBGmdQlxEG9BzBbkOR+kEuF6bk9unJ3K
qf/FEoNjLceUQe9gjxtyj6DuM4qG2zoO4utADw+8FklvvYUEgXsYhxmSQmLEPgnoplwbhxzh42yi
SooLlBn6Pm7kbl5jNcrmZR6qR6MxmKTCwbpqv0eJoPRS/DImb3ZtO10Cwozoa7O6zFwsTa1/Yvhs
N2RgfqK8vHQGdu9cYXFIJdFmi+SUkyk628UYbK2hiTfmq6nrB8dSBy+wEO/UxL5A63tUaG1Wd4C+
FpGLeo5MjLEIqDbH7s1N5XI0EptwNYJkAOsKFUKktKHHRxMUe69pMRa2nMj7cvXETliyCXXwUFxv
LCf6Fbo0iMIpfrKc/ZzKC0qKPwRfqO08wqsPNDmBLjrshGyTK4/GiRVT4kbhBJ2peenx7F+W6TNQ
MTM7QWs4X4NDJiazg0neMzfF2NSUCw1mWt3GnshvJk4M6ElOV2aIH9irwF6UAXQOgXyrbeR8XfXh
j2Q2nMRSmLeFULt465AUjHiQo0RDjIozA0MdQWHRESZ1I4Mu4Gafg+O7V9LYv8Yh65CTrUZBWu+t
773acfxIV+uO0OBTmbrs16wxNJk3BozS5LAteX37pxvkNd3nn9orCYhghbeZeBcdrK61hkStjdLj
gyKEZrd7HCvC+jDgpFe+Gg5zg0xIa8Yjts8azAl17SFeA3iANKnATkYofq6FFUEeJAmK4Da8BVQz
RZHdJ5Y7HrtiZd8M14s3/7Ky6t2jT6Rc76AUcsEF7+uAGp2mqf0q0/5XLoJXP02u4QdOaJ64AVUL
1CdFU02+w7A+xRJwBvzoD0FsLt7i6Ra50Yae6keBzEEjeDJYHKWbEzvbhhylObksfVxtIsUyLBr/
ebSWe48QAQpokNT+utc5NxzkBpgmqbur0ORojziEjtgBUPjHyGQ/JYU/UlabgKmR6VToS7VVhIUN
JRLXMspLUs7Sr0nmL4H2/6iIe5CqXVcY+qv6pe8VVnNO33IAPNMbuBBtEZKlsT6QZgK/olpnonj/
mO5DGrV9DByevLGbotyGjXPBD4snAV1YtcA8wLuVSYKc0tE5ZrzSu8kHJ5lgUVTZyiokWXFOMb8Z
D57mqpEhze3PtOA0Q/wQLrDZRYSsrQlFvSPXdG08K7mV4s9U9q9+VD5VJMvLQT6CIs7OzkjsiRXA
d61nkKh5tzw5SUS/J1677/Bnk+Mys0UBlg03bRm9uVP5FmUISeeIFuAK2ivjHEpm0r23BDoVAfAP
3M4sv1ao8VVwwswyJB/LlH0AfHei/ueyFB06f+YxJMOuFDJQNQ5hz/cDNyUZI2/Z+rqFKiLTBTKi
cyx1ZV4c5jNeDRV8MDUi1obkn5Y+0tbt8nkTNsxPKpczT+PBdO/6ult/wV/z7L9pQj1wfcVMfnBa
EHPd3eQBSG1nWZgQ5z+8lqZgoIKHoW7QWFix3CT2fughd5ZhHZ9brfQVp3C5rx30WnmGm75Clox+
EuE1uWTpfiBgjJeS6zNyWuegK1qUMwpr2JvMJ/1ZAbp0sdAjf4WDRCLxzFHVqq5EDqOqmGYHaetx
QPBL0xLtcoZVkcYpT223GRSo8HqQ4VXUmI6JWc6Onu7amulyOIQQ7CQzYafkyx0XSgVpJJOA6dES
kYs2Xtg7DJJTUvTQo+bfDYLPqp5/yTWba7RA+y3+M/fK72H2BUreQm4KxqQl4YH7rJkvtcR92U8o
1MIC5lzlBnRAGjqQ+1bxHdy6SrZohJbua1Ti6AFctWOGJ3YA1DsDWmNVaj4GkJQCmZtdVJr3yC+L
beEyQKgsAuQXLtAuqX/AKHiv6wFMVU+fgGelsRIOsH28eukeFBEFdNiwRpUdKJdO4n5emDdcl4T6
xp7ah4MDkFIBLOy9J0cX/s4NGI5aQN8L9tBru8BfJ85j59i7RhHB43PC9LvuFRE/QTTmYuU4Gdpl
Twv5RxH44MLwmwVTAw/OZiRqV7+jaDw6XmVxqGQiPiz9WVMijDmlo7Emcv0CEFAFTBVIGZhB0g0h
c+11ZvUYKI1cJ8sDydyPbu+/tTE9MNsCbBfNPhnAdnvshunQ+6CA4btWm+lPGafBNaL+iAOdjWmL
EaP1YjWLudNkYmMVnW60Y+1pzD1Ys9HXHT1EbPfkAxJZdu1aQLsdTOfcifZWBuNTEDpQuiL0wMFs
75x0MUenRDpZM9raqVW0UfW4RRaXvoWXdcz0FEnmIIcDhF8rANMpNLwmTFB6IGm0C2vyLf1W0OGe
rE3H+PhkG1o7NaqEtj3qmcTMYhrW8pa7s0T3kWYj5wevJKx6hIQREjVVtjVdCKhZjs0QZQrOhXAw
ybtkgMeJuJQVt2nDIbII1IBFNn/s6sh99M105cXkj/o5Sml6oYTlBCh+Ce4ikZRqhvleBS/JD/xt
U+bVxumifDsWeBZGQC6WI4cHD8f5nD6Msyf3niRl0aPJSC/JF3ubmGLOuiGqTeNZj5nd7BUUtBGr
+jGZq1fblMOh8OtbPwI841geST22Q1TFJLYEaBA2MjPWilvrg07eH11CLVR+88tKQjBSbfSigM7Q
EeDJzjuycA2XQjrNMEtlAKk9/d274F0S4X8OgSD8Gl1nM2KkQWIwBxHA+j6dt1627EcKYcKa5Hhd
YUBIQ4GCGt6osxp9CjC3iL6xfLBUb5A0WwTkFa58pyL/2WTLBKYTffrSMuUpR6JlP/TEPiHfXURw
xG3RY6NAVNPynntA6xLvY8pup5lt0knGezi+jAfi+167MFxDgYNsiAFbDcw1l3dvbgNiodpXApj9
a1R5T7VbPI4WWTIisX9qv3kkt4ouBU8YWzb9WGa0ER0HyEPAgsN8HXJH69OzNL9Sb35KNNJ141ZP
8+Q+e/My0P6CRTP69kvvFQcO8MytBxyVLcpifmwW3VGZQ9hHN0JACq6u5bHtw+dueLPItPT95ZZk
EnlF6w6mBYCzXtHdNcEy7EuGrYlHhGfnYz9pIEZKez7SaYqZ0pMbTHeRapQsnt4nSSSmK7Ya6iYJ
hGKZkAw3N8MCT09eGaZtTjSwYxK5TVZuP803NYC0DPk2uc+8IABhOgwSxXjQ3JQLSEa7/JEwPIqK
rzjsDlWfnVuWYv0nD9m/g55ex8BsqrOOcugNjbcCrlRXb3KG5Tec2jTHJBQbtbUVufeYpuXPqIzf
mALC/RiY7YZonaJdTEE/qIV5GV0y5GExP8K/i4jQq8OH0JKsn1jqHLn10Wl2nFOn6napX6YGL6SA
Od3VL3r0XVTKcFRDokkcoqMjRWwJY3Lj1D8LvDs1ZyDPjOgVp7sM5n6JXMlGeRTTh8kBtFaS/ytw
xFl75ZUfXfpQ9AMNOsysGGB6zuzktG5SLD9k6tG3/bSNsyeyPuEGRwa09BCh08S+luvC1Cp6lyiA
+P5LPW9otlwJUPxrL9CBfK4p6kZK047KOk7da0yszjalVVyGIagBBsJNuq+ItYXJS6vc7ykraVsx
g2L2DRMVJaE7QorkXOj+IiHmemAUKCigMTtt2tq+dtG6lPm11zIlapbk03i0gavwZlqW/mouaOWR
0zBcc6Z5GDNsXzmJ5ZwAYU0mhMgiViis1iO/yQNAZq2e+5suDNm0/X1rvTeYZPUQYPFIdw2hZAVg
u7ynQG/y85rIHiKUnQTFkyqOPT451rZbChbDaxzfxcgPhupDBBeP7mixZqaqkmCilH0OnbTAMWJ/
xZWAd6zaN2V6h+NLHe58p8YuCs8zGmzq6wiVTBjn2zVXdQ3383H9CsAts4VIFx5wRgMTaEBJZV8M
M66Z6pbeM87q9lZ5PxGglZ7ySYVFGxmztGUEkTgaP3yYE02Nm3ddsvE5AH1AJjnrd7sxP2TEsph7
wb00znudhVDzbSoj4CaNlOI6cWitFk3KrNsqXnrX2flWtTGVeTaCGsaZwQK60aqcv/EkqElshC35
uOGmyWrvRRKGJjud/HBrTKJ+DxKBYa71pEtkO1MxLLeLh1J48P0e1ZJrjiUZouBe4PGQ9k0JGbIN
D471EWf9cHEGQDN6pMaZ3thsRD+/+EsWP34/oAyfTwMnuSiwXopiSs4iGLHRIO2/jxU4y6GcbpmS
tKfFhsYUVFF1W4/MumY15A9Mj8MrHcTiRlmdR+wAFI4lwL2ssle36cYnyyhnMzhzcIiHgSTPyTun
XqNQIzUNAQ+8CjRjimPToP3hRjni/pl/hoFUvLTOeAzivn5ZP05YxeggxvWj1S+c5L+jeRG3TPuH
Q0DMp5Op+t3VyZOlHfexNiUWNz77+8NL7vsknbRqmw490y/TtBSeWbIvPQTlmvbBy4pK0VVJPqTT
B8dYcIc4/pK/+25N3lIbnN3OmnfMu+u3ZKmeHDtQD0y72pcRnuf3h+nY0OdvcP1UOmivHZmoH999
/WyKqv1YY9CdAg7oekIgjyk8hK+6nsfmyttSV8OzGiy5a1A3Pdc1fHHtBIYrf5tMiftbTg3NWmXU
UxoiMqkmOmxGp/F9YACqj73TXYlw7G7NgtynIyzuJR1z71rhxHgODIoDX9s/R+1mZ9pthBS4s/8l
6dGZBxF64lHlXXif6e7BkyDS+MlvXQrsWkTK3Br8Wl0xUqjF3fyeNstn4yXtA92/4akt5/uQHdcN
GE8v8Y2GCwK5a3ZuF0vBGrP7p4L8q42yvPemRfBbVljjlqbLb5SDXsdBvUAhZOkTdJmrFATFfkZU
/myRlRjAI0vspj5oaSauHbhHdW6am8yPn9cBxz5wk/BuTvofgWP0qcXaCo9pOgJpS7yYfzHSOves
5DnNxbs5LwzxltNx1oVEFZXiECqtn8Uy8p7PngEbDPVMXNx3IXy5rieKpQeecJ+XgMo151+SFQB+
fz+UARKhJS/VDbXvnS+45EUkx5OfDcsuXhRofK6gh8mVnzGwto8JyR+QQPfsZAQX0kVlSBdEzjnF
YzVxt9KP0sPWj5qC60S6t3XTIAPxxU4JggqLrv0xRWQGyAkq+gIDdGavSmrAvF06EQYgJPyScdkB
woBnbI+/fPvGrTgdXi1psFsYcW+F65ubceDlnIIQfFp2k8wjZqjUfLhpz+2v8vmU+DCQ4aNk1wtU
N3HlN50+OHDegnXYntDCWuL6HNro1DlqA8OxoAR0zMp3trsmdkuOqvSM9k2YIBLqhzRAyYbOdRQ2
AplFdlvO5U9mrOK7yQeLrQqOwGU3H9k1/GOQA2BLAjP/QOWHX65JIX9rGYIYWz6Ekd2lajAhaQPw
11cFLUchr0d61bfzzD5ej6Y9OXAjVRktHAsFpYq0EIjVYCvYzw7tJCm4ZvsUwFnDG3Uf8vagJAI7
P4e3RHKTqQN1BCJRvdEc4xSQmx89GHoEuvSjgXpaXfI097CfdB/U24S5JSNhYa4zYUMuR+bbTKX9
LB2EgzHXw6eQ1X3hZRtrRi7tetZ4l0FbYQyLWFvP1kQ7q0VEQ5Gz49tmx9bdOY3v31LeY8K1ZLBt
eTkOhZsejBr1u3RgbwhMFh4rBAwhr7hTK6DGX63tsAuqgHo6HgznEy9t9zRVkJk4Irvx50zt28ll
WjuIrjnPCfgkG8gZuI+Oye73A24KiFBLhfLuJ/MahP3Mpu+xQLGlFjOEMVMg2VoftGGibi0oy1G+
qKMzA7QmxO+uLpB0pv1wYmZGHdlkHcGOg7hzRfrYN6O7z4I+v4P1aa6Stqt33++6Vp7fXS0uRCiH
m+RqATi56jRpWBi6g1UgiS209AULYfugPGx/tirwj3G1PgSu/UBUN/6lwHQnsz6ItoAEJeQ+bUvv
qJQdHZCgZL8hBWDl6or5SaI5uBm189sI7zPvyvYUhr7BSBIKUnaqnDOJPiScZDfAiMyFkPfxRjbG
MOSD0u3Wfnzno1S40r5l34fSgTdVEIbSh9l8LicJ5kLt9OSprypCNJrL2dp2IRTU2EQkVy3OspOv
qJlSmuCfkjJytLR/8mVZn8eeejacHM7aIy4ugBverYGNmXYUO72NTi6fKvpToSaE2Bcv4bhKA30o
0jWF9rHz036bJjXmHQs5YmUhBrSA8/VdeKq92H1tyHMaKq7AKpqhw2T4NJaI7lYigVf1I87YukPW
FGvx2EerZoSwW2Htar+kw+RlNto40qESOz8ZnFCnvA13fRWN67J2VYnAZ2Lt5qfYGvKTGAq+b0nZ
I5H7vE4eMTtLadd7LqdfBhbMeZJ0V31dgtjP2fiUWxM+H/aHvFb9c9jYzUPkKwrBhHN8Hh8pApKT
XzBoqm/iRotzQ1n2XDYVX0p4FarF+UqNgTwZGU0nZZEkZyB6fT8wQiBVhW6toh1/G9OLbYBkHKFx
Argm5ct+l5OJHk1vnzw3G55X6FGfOD0KLyfam+zUs8jeNfRKmA8O1bNqSTOp0vGBBfe0YJ68s91W
4rajk0MuVxH6/mmJLHBS6wN/DzqVpJo3xEs7bEIZpRyLjNykDsO3uhXObbk+mDR7mfEl3fQiiXr4
0nzs+1+zsQTYlUWPVHnV6nC90HAD2g8N4Pz98P3x77eMXH7OPafvf/n497uOWEOIZE/AdthFDH7b
NiPpkaN9mc/qrCHQ4m7N9rW0t9MwDrCGWQHqioKG5F2JBUWioIi4fZRqHhY/xtK/RMl5qizk6Etu
F1tVrAkKWiRnG+7g+fstnoDwZGsN/ofFI+MIduqcUByZC3v001NUfR3zqN3gWlDskuFsCVpmnl7v
nm+40/rAWHnZqRiPRDpU/V1BP7aNOfZ0fQdBtcrC+yXvw/vKQzGdhQFrpGwvLi62fTy8db49Hq0u
H4/0zQXIp8L7MQjFKbAPI5geWXAXFNG7b/M8j40w4CaSR1RjHIXXV/D7LbO++/1WJ2nlMK0BVcjf
2ax2yLqPD0I2C6hqHoo8xze84NdL0V/EXt7yfYy4/34AGYrHVrunWYiDE0fNHuOoB+Q/NkdIg03h
Obfd+pC1XXcjJKMtz6v+hJk7HbTXZCBz5B83a8zp/z00uFz3KrNJce7UIFbGKVI76AMEn7CsUcYw
Ru51+BkKTY4FGwo20T9TGsvXgAYZm8A6XwxJqw0xuyYN/o1Eqx5JTohHyG6tl3TBdpkmgI7LsXte
FTY9hexkRf1pmIV39/3AeCXduksLVWWJy1/win3CEnqm2BLCYUWQLvvSBlXJjJlsptuBTKJefPOn
oObqNIYgX0XVLkA1cUQFo24Z3h5VSf0ru/q+6YZzhpmAe5rVNJ/wPc3jTJPGu0dlDI/NQl3hFkn0
PKPivJaG7oBTcB4Xllest4+65GHFKIgURMgdHy391afYB0VUuhokUc+WBmzDqgkJWXC1numXEOol
PIinlvO+DLM6dUURooCnUsNhCf4s8kldC+LmLRNOw33DOaeDYFgiQdgxtj8aBd9+whJuUWRt7Ara
bwDCa0NEEKWio+yDOIuwJq/XzcVlzFF4DDSaovlnixrmGl9HevZBZJzSTjzxhW/ZoOaDnCHpRwxy
UKRsi6CE/KRpS3WQWrcRzMxtpW+ZjRLandD0aGBWlqkPSDEQOC4S+4lOycZugt9Z2FLTDKHzMOXk
NkW5LgjdiD3C+By6LYkTPmY1UQ/l1FFWCeeO3icZQOtFAdmnYgIaYyIdeMkiW366GQ2lkRluNkzR
3plaeVcV6jlLn9OvaHGtbViZaQemKX0V/BrbahGkc5OXtm1MFrJyeOiYomPt/RahWlPzVtNblVzi
XL4PXsV0u5CXWkGfSohGPU5rbLAv66PpMReVUtwHKVWbW5EjwqkuuclySoZywYA7M1KTSFi2g24B
eigyIrPQ7e5UiCBbp0pAzuophsvhIiQuetGRlwhAssICRjskcX37HJWFPLcSUd4SRbtsXZIkTbsQ
RTiiVoxBeIhgL8nqZ5E4CU6xUG0Gv5/u0KLUnEnRky7JHneA2I6J1RwmEEBW6qyBCWZ+Lyyxs6zW
fo6jYaVD1RQqOJLPCAsfQWKW+9ruIcP0cXoZhwAlRpvux0jR7h4KsxvtIH1x7B/CH+Rz1dXZCxjg
Uwt1+KoxpFwj6JwvyewiRY/HP4sDtR/VmjwyiUNiE4Lv55XnlNdH/U3YJ/PGKWCbhWFN7yJNnMtC
NQ2wibFQMwp5KRNUolVLq9qrma9bf8bmzk2kvjeFhXeuWBcTTmc3aSqyJzXWNC4TUWATgRKDwn06
Jmk/3SDDyugGhPGrjGA/AHmOd3oM7ifGG0/QLn5EtjV8SrEWtdTr3touWCL5FuqedijnwK2xCm83
oMEBG09MathYNa79gXSXYfoiQHT4z731ewttLOx044j3tlB+fa+rXJOQEFnb73fLuWjuyzcbJOA2
JhqPk59N19J6IFuiAuXgxe8VaUNqifCC9v6Ndkt9aBQ2brxXBBRwAqHAgGEoY5WdxfqAJmTe2R2l
HhZGoLsudI6O6eNTVlreUx08KmRu9L4nHBluy6REtnIfliQUQohEhIIaEkGZrh9Ft7wWozVeWLe+
xAQGZPCSeF8JJ34OrKuFsGnufLf6CpuXwMHXNbrGOeaTxcFvPXROK4cyvFos+F0Qpa2HqI5RSU64
J4PEfivriIluZR6CFnZUXQlrb9UoUzpHoAcu0XDaprFvhmh+zOY+uFXqPYmRLsuZ7J9A52Sc+hMR
KhTE9AXJ8XHmX202fqBDDJ6XodyFsF53duBGu0In+RtL+oksQ+/X1BEmEniAKWamJehYWoRfSAPf
aj8ocVETUByP1fwUW/qAdLzapJSQNx05g5ekQ8kVj6Pe4WhmdV40Vqtxoj5Lrz6UAP7owmA+0+Jl
1poGhHAmKY4kexB743sY61KiX6GCokPAnqcgn1p6xF4MsuE66MX8DqYonZ3utsoSDWIOwWWbZWhY
Upi2QHElABMZfgpt3IPqJr0NCtVurRgcyQqsvwtL/D9l+pOssZvQBYaADYgaHbZ46mZ3CGfJpZ7k
tPHq1xrJHtwQIhxarSEIKWfcBtYQ7mOfqmOZ8WtNft5xn0NbcnmDZpz7/luPbfmJALShTZTS6g/r
B8E1cAjVaivs/CfRIFdAn6n3iZXIu6mEuu/HiXuPZkRuPM9FqGKyF0pfC1ic295ZNXe77DwCj3Sd
3I5h9lmVDPSnBhwunV8wQpqCNFDFM09wfQ5c3W7/+tu//+M//v1z+j/xV/1AkYgLQf/jP3j/k+e+
S+PE/Mu7/7jUJf99f81/fc5//4p/3KWfXa3rP+Z//Kybr/r8UX7pf/2k9bf5r+/MT//nb7f5MB//
7Z1tRfNjfuy/uvnpS/eF+f4t+DvWz/zf/uPfvr6/y2Vuvv7+18fvMuUq1aZLP81f//ynw++//6VC
zw0c+/vJ+s/nav0Z//yE9Y/4+1+3Qzr8f7/k60Obv/8lvX9zpcu2GPrKE4QshH/9bfz6/hf5b74r
AikcP3D/L3lnsiO3kmbpVynkunlhnMzIRW18nj3mCGlDhOJKnOfBSD59f1R2VvZFA4XK6k0DvZBD
gmJ0TmbnP+c7tikdvk1RUozy739zxR9SehafYpLBdDzH+du/tWW//Jfj/aFcW/i8OKbiI7y//ePX
/8th/Odh/beizx/IAXbtv//NtJYvVf39eC+/oCLr7ShT0gluk6dCu7X5/6/PJwS15eP/R+gK7noZ
IflR86ABF4IZuWW0nAqMWwmhTF2jGFhRNaERaHHwjSs31uw16sf26BEc2UAESR8nlimrNoefp4En
tTiqt6Boine6bDZNXd77xMsfmPEGqOlLqsyCKGyW5KUNgPGhcHdyGsV1VNYhClzjGPaBucbOSBfT
1Np7rVhSmxXz0sy5KdeBKBXZxr0QxbZl3r5uh1icA8Hk2goObClCPg23kSvZmFSNR7uUkRGi8g49
HfNbZS4l6lbK/lSCM6+8Ruy5ZRHEG0jr4pzf+hiGd1FfnIeWtEKtEciaZD8BhWkOuFrlZZD8ZMbS
UNcYKdt7bwB0SyQ8sFw8yLGIaV7I5FW25XwxSSQTxIvvJqs6YGgzc9s5Hg9UJaRM5si+Y9tgNqcD
+7SEuvuOMhgRkeEbFy+SzUJqLoF+TdBHYamUFLZlJFeU2S3CYwrFXFIvTO0EuHWgNdAXbfmEobii
xMpnaDhTJJYbB7YUJV8/LSlzhj+kXUmkoxngJOMHeKzCjFqLuaPAM3KwnJnRdDHDEhY+RBm3PaKd
0rNg4rEkwWPuYE4Nm64SzbXvvI3mbMYMox/q3g3WdsFMf3Y6jsYSVVCi3g4RKiRP0KvmWQKTcQoe
hBzj0wQO8u7FNM4JO//iUUJ9Ux52gBrN44QOY94Tp6IxPgrbTazISmgV0Wg20gWTmBGPbau8Eqzw
WSAVX1M8xhcriftdtZingq7CNtAF8xb3PWHGeaTcKhwYZTnm4lonEGpqMh8wW11S0vDNB3UqIEy4
2Qd+OYx5IsoeU4l2bgI84sx6BNIO1U7+ckajug61nZ8FXpBIUTdX8jgo67jb+jz4Tqrj6Lm5jfFl
iruDFVq/LAMkibyWYxwjmQc3HwP2UzOHB0Qm/2hZdvcMz2FDisSBfRwHp0bMcp+RX2NUiMNL0mwZ
SuNFpU1zD/uwwdBGSycn6BdeSuYiuG/NcIzecC6C2zF6e8tFSPfhzAkCW491WMSwOZ22NoOpnLFl
WLTl1hC8obkjatAPySvqzUsPzPhs18phbBhhX2rSk0nVxYYcdXZhO5hdGhtdGRTKrGrr6OBaX4GX
ZIhkWue68+lqqjFBlY1Jk2jNxVlmY7FRTt9cO4yPLsTbxE/Pbtjphwz3rzbYBiTwv8PAU5scQPlO
RoO7rlzvw1RhsnFcIMR8k5SyYinRaycYWUHAZ4wmAamo9p5zpGvi7sVAe+8IxWhmGobtoT0tattY
ZiajFlgf6fgoI71P06WHdbGUQ+QVcfiei85+KZOQLmcHqPSYzObWrObimhf2j2x09YMVt8+TSYjA
mQMaw+oZdF5fJNd59uNrZ+k3ak+svY+BFyOf8eSgNawsbQMcEf4P1hjQDsoTq4vh3LY4I8lIpeeP
ho3YjdEBd70BeYtRtKIE+jYbsAq9sjuaPcty7StwMgY4vt9/69Rg46IMzsR+rOfKoSY3ecodRXFH
CG6Hk5JMauRsbJF3r/RxsJK3tfHFcs88JkYxPI742zBtbnASFa+EA4iGpe1HSoZ/Hebh8FrgoT4N
LVks1DP2+ARm1/CNwLKldrE32jj71kzTUTh2/VJ15nC1FuZeizJJzplGeis1YSaPnmLYD/dhbqr2
MLgdsHoFOAEdPL0kzFMZiuEwpxflI83AqWaij8A/WpSDTr1xDCI5X3VPSbuIHRo5infp6e7edvyU
9Jaztc5ySiey8t0VZnMZqcSsWtf61gXZN8Gy8dCHnoNfss7PMycw86IsPzhIhXseu+RZiqL/RjnD
KSGN4zFX3wtJIfg4v3f0O+kUz2CAJ9/kkj1iHKfmhWjmBfsSH03j1dnmIsRS4z74SThdo9GG9Kpn
Ikuems5W4QSnPsxXdpw8w8vmG3N/gWA2Ng9pKsnLRbQl0J1F5MPeZ2WjbjANo5R2pznSJAGjRhwc
6Q4kmljzTRqKSuBBc29Td+cAldgiuBUbPyUxVA3ZTUTlcjEBfyome4FS+vzT/9kUmMzF5HA3jAj0
+Mb4vcZdtxtSD9RPl767FcVpOSntlZShfcdlleEiwsKSJZLYvAvK2As9TVYPfNno9+hmVRVffr+w
23prGJbfKxnu5k45b6N03EPfXXRKY3SuX1vjKTSH9NmAbrn8qbLZPkrqkMC3wJmzq32FpXs9x0C/
CiP5MtL5NEf0zwe1NPa9qwDYcWMyanHu3emXNZGl9gz6kgj+eqfaIq/RYVaCoA63y9HdPu5DCYMd
I0aX+tPeTmX1mnjLdSo+2sIQlzakEjgVA1j8mg7SvKZEom/cZut76rI801ofIJPnsih4CtvnFIBp
zagxWsre7gn8NeMUml9p9L30jxrRqxsl3B7wjTP3OUhkbn8fsG9V28r7DE1xTGHY5JJncLvW3A5D
Nq0YQkD6aioWlcV7bx9TttCEOOKLaZW7gYRDyVqrpLnD440HroONI5oh4XjFzh2aDVjdB9Nh6NJ7
tyTxP7N4epmxZPRlfazSoL+mxXDhqdvtpNtcSjuitdBhD4W08Ww3f7rDAM9L5qfAMryVrceFKAEA
n7Q6kKkFI2kAuxnE3O3SAcyEy3IhyleW9F9TrFCXwOExYBVxDQQ3DY8uXOih61LWWjb5jkX06clV
rnobcMrAjbblV2GP7dwGH+I0JswUdJADGKUG7lVNuGSacTsluGLj1HMObWQ9s/XU96lpi+3MU2Qz
NyA7aH/YBgJHFbWTOuPd9otSbNs8/9NXJgW2Y/4Z1+C8WG2YRAduQeI6gMKs8B7W0NGwDYfDyGyq
r7tNjki3rm22XHpT2Ul96JsO8x3JICe38aj703vGL3dl6/7W+sQg8NDmzMlP6YSNjBvOqtZ2B2e2
/uKRv8cJGRycEGphOIm3QgfNrvPqHncXVQNmoo+YUXdqxlOsstgjjt52e1xA+BYAhUhZR+9+Z2+n
WN9H9uqHzCKBmQ9DQQcIlSGtD7XFf88K+QRaQWyEKV7NJH3TWHFsRv/o/qJnv+x3+YuJAVdwqMvZ
I6Q/UjJbqO5HVevvnhdUgEnUq5N0PWF9f1flaI9xPJhrUkrjXgH1wXuwt7q4v0vmfFWGT7qH2OkC
Unyqgu4pHTHPxmXiUe9AlDbXzi9TaSTnbGfLYBfludoGOoIxPE+3hd6dkMoJ9PizzKr+1FdgFIvA
hk454rUygYg+loH5I4iax06q6iurICKHw9HtzZxuPRDXAwSZwVyAqBssnH+WrucD4sfZkk/JA2t4
DEY2KNrgW+O+V/l+qvmpGjyZLDaaHuNyiF7NXZUS2jj6aSpKfoknEOCOsHyTr/W18dMEkEqYYVyb
VJFtKis/+eQeS24Izj1xiRzNPC53XYLNremXQiawoDJmPfIZ2VV/1A6RREVSEFfGAQXzIU+RJmcs
w19l2voHcyDyNRNgs9uJ9X8QfFR6AUZQPIkaIz+EO3V0afTLbeFRuvQNYZsGtu3po7aEBjKDKNGm
7c8owjY7VQOZt3HaVsIyNj0gamze8Q48LMfQHjiFsJ3W87MXZeS9rVUNoIQWbszfuenX+0YGr9qw
znyfjDSAPMeh8cWe0N+bbkzlBtxRx8DUHsPgnev4S1kf+JYDY12wADAa2lblCLkUyP00/2kPHkUq
FdS9uqHLpJweRECx1TBW1d7GnuX4Or9NpiIc254sP+XOR6YfSixdgArS9hBPzsqcHXoMurTfJZU5
b9zZhbUeSXNbRFjxZBGy6qe6vYs+jaHlZjXq8mJ1HwOGxMDWPzJ7wS0tZWQWXquJzIy9EGgIkuJy
8Yklwkq6GnW9tyG82C70eyzlmmVdJqMd1CybgWHaPOZpS49nfyrj147HiklZXorbgEDRrlEgSqof
jbSPSWjuUsxdZl6fpCDkBZPX+umGeO0sShgKoFRTc01uRUurZlQC0DNbuutFuu0Kqm4RQJPwmZY4
8iwT6QbnXNNW69Or7ZavJZhmsDermNKwGdKOIYonN6ai1/+xwJOgm9CjgNv1x+h82e2pYUJSJPk6
4cTywWMNLe6pFz1Xl6j4VB6EEYuR9olwBlEF3P1F/y6jdG+P2V5Br1fDO3m5g4VPsgy+3Kp/SYPy
UMcUfJgHr9suhjyfgl1y/by1QN0z0v5ptrekfY5ZPfktVD6q4aX/AKV4b1mv9fwL/vkIaxn571wB
VQvomQhkxY1/Wivqq8xvOcvY+Gb43tY235xm3Y1M25e3qcDHWnlvrdjAqbw2e5eWORus7ydsVXw4
AqLoxOBf0FSw0GWSh7lmJBcdqTSAY9BsI25+swkAhmhUCcLL4ck0Umq6wOGhVMUNE+S0PZnOSxpN
29Hy9pq3W9C4ogbgrvSQpFR6DgrfP7Jl5sUnIoAWXHQKARJWKyDl1nHwaDdvo3eRnFTRzo+aPwsP
3F4DyZvYdZcklwyQhWHchhgQPiuGAs+qF48PGRDD/i4KsQ5JsbPcJM5+76P+0XLcB22/Mo+OvZcI
dEatDj15JurR5LkBd5LH/VLtA578abCIoJEtH7m5JNN4TTGnxnj0lXz2yhs52nXeEzXrFBbW4loA
eJhMnACcUaP93B8KfAUpq3KD5lqGRvS6UgUo7JUN6goWtRXAUuIyEMnVIMuZAjhbrks6eLYmNqMm
QgMKiKdHxnGGi8MEGowG6camWVfGMTN4VpfzoYbN2DmMphykBeaT+VfivCeo5LbCRrj0F+2k9jeu
v+Vi6t12PaTfk8jDC/0e15yczOZotMIwTI6oI1Dg05VaiRWexH1JRc08EUlFXaLJM8jlSpmXscd6
3FDM6Fx6gIONZz7Nqbfzdf8TYZlw6mHOfi0IC/LWw0LBmP31aD/F9G1747nNv9X+YdYUp6JaGJiQ
Lx4o8ADr8UKBp7gZXOuJHjBY5Qe2IM4y8ao+yw3UjBXAXxPZfqEEdB8JNg7g07y7FfMo4iXZte8/
PZc0fcQ1AsiAUFTwEMVXl9+RJT4183ptt+yQ8S1RGd9iQXiMpVxLMugWX5R3y6tseZc3/BccXC/F
tTKO2PQFVswnkyJPK2CEmDndMWBPU5t4bfsmwX8BOTwXHg/aFDfeOOA2jwAPjrOzDtmIHZKmYFxk
7iyLsGZgmfYLYJU/LQzGURsF7wNjw1UsbYlHvj8MCRnZMkyvwCqam4yZ8lT9NO9T5jR3GJrI8na1
aVo4Dr2jKc+bVHqeEsdeo4Z0H73PT00fbsnuS5Uc4OZzLEgREZHwwUeZ36ieFC9OAo6nJvqGmXZY
BeTw1710inc7+F2fm1fnNiWAGy/9NI50Ahi9BLdLnXsrSb0WekHjPyQ6dA/If5ilyXurZiFkl+pk
MWX4b2jg/zWB+/9GKf9/UAQ3hUC/M63/VAXvo8+iTf93Ifyfn/Z3JdwRf1iYGRe9m7UZX8/9hxJu
qz9803F8ZSPdeuyg/6KEC0+alseGDhTN7//6hxKu/uBDLUvhAfOsRcH+l5Rwofj+f1HCXQRw6Vom
PyFgJtB4f1XC64KiZ1MMeCEX2LiRQrno40NW4B7oqalSDTfNsOmfArO91gWLusFgf+PKV1dzxy+l
+xPYy8/GfkBbutB3Qgg+PLuT9WdFqGvddey51MQmeWJPk3fA+fu6fxQtQUGX+NwWByRTLywzKWbk
NX5VDQZG7KjRBinlmXvhZyQHqe9i49hqymDUkTFQve3wjDOeDB4ITNHShmpNzSduPy8r7zXNWeRi
gqMlasCVrW635oB6zm4FXXh46YfIOs28IYwXE8BfyT5wFLsKC+L+cC1bNT/HUDlWnaaVOner75Oc
NtIMSPIbffSU2TiMlTDZ6DHMWLMPp0NeX20UUeTU1mHGHfRcu264Lsfme29fwdY1J2QAuIngnWm3
6fZeXsO3Gtjxk3GLNnoY6k05ssTPAxGSPM9eDJN+LbbTCH6TtdCq3oYQg1vQeI9GxM2WsKWzaCft
bjIzcTAoN2E38SWYStL0WbsPFPVJ6DdHqLsH4FiEAW3iVD5l91lbBij+gaRLpcHh4OhvAdLZuuW3
xr5SjbsyZ7ve1e7N7skxjlFL6aEYCOO6TKTTUKs9zL2dGboFfg8CxV2Y3gbX34kSHbsHszY0uzyh
hq3VK0lPVT+QFzXt5ldnDS9pZ9xCtYzwmSBHkDi8tOvWqiL2DMjtuY/yU9W04Zq5HmSUNiLZHSwQ
1S4/mK7eKUm3azPmAD6WJvjZ+myCLrjU+inJpp9Uov2SnvNYjegnMX3mhkQ/6brholkJX8Bw+9tg
ngJ4U7Q5eWMjN/7EHqHJy23W9o+twTbdpf9QGyq45X63tIWxSuhc53PMItxAgdxoKx+BEy39aCCS
IVHK84j7cmcxB8LsOK69hm0B9QjexvbAmokCzT3z033TNBe5gIiQ79mDhaHahnOwwX1sryBM7J2Z
uM+Q2kS0aWRd9Tk+fFw8FeJ+sXUS55PnNUWtZfQZ+DHZkbg9OG3vnzqfBqAKMEuU9BEHLjT27OGA
JYPRHRT8TU1wKte0McguYsN38wghJ6llv0Zj4u2KiKF9YKoXTkVpcugZyeNTmpHa7RQQfNHkIHb7
4GBG3V314IT++WLrqoJmmNAqFKRoU+ip6Ls6waQ/k08acHMW2U6TX9q0M0Wvc89SwArASdYO2/sC
G2XQiv6UAtnbhqq9IDEh/TX5ickRhEiN8Mng7H0ItflQ28M34aV7UbsOW2CSYUYy5Kco8pp3I/eT
O13Lh0i2dBKPC6YZL8vVn8QRhCDI1jwLz1ZU43hum3vm0fqXW+0PlYZkagpaZl0J+TiIfiRZ8CjH
ZFo5dfgmsuo8hfqEhbv5pnP7q8xydfSXA4+kgjPLIoeYPkf+FB2nFqE5b6voUQbJNhb0wCS1ujhR
BXtU/zLFe2rBNZTo8pJOQW+Yws0wyk/sjvu5c8SxQ8vdlpHoN6y0O/j/NxYCM/Gu4YmQik+Aty03
Y+uCWR26iPrkTOyHKQUiuhRwG9EFabs7MW/tTk62BXqGgR7bPzUz5POzlL5Po8vQo2GQ5k1+jnDR
Yp1y1LYRLjbcjlbVELNFb1GV7cXW3aZEM7KsmAIpuarCCQIqEeKDPcEhD1zGj5kaCNKy06KOQ7cv
LQrFWhcP8Dz0NU7YHLlgWt3JYdJUiGzfTWawlj2+MKaRVwzIilKoiLhcEti0ejTjynHGtyRCdvpt
ZMHX4q0jgQnNDjHzx/nS5JAGbNBZ4NZ5dJ1NClOsHNhNXxJjmu1iK5Xa8XH9plgSQ62XqruTo1ou
m9m4bYLjSAgSoWGLuYN7aSD1GnHaxjOmnltyfp/KZAqMucQ+ial9a6wMrEruf1r4QfdaoRpGXW3u
G1v96bSohoPDoXQLV9xN4qijqkZGtpN0mYiO5lH5U/tcmqQhk0R/U4B2qk65G8cOTkXke49sf5Fa
jc9YzeKxFQ5DCexv+HAtVWRXVo9pJS1o1kcIe+YejAkW+16eTKEZ/M6KmCQqKQ/DU7joxIBOQRl7
PEUNC4uTm3ebqqSVLLWK59KaGC8o6p685WglzU0RntdYFo+y8Zt1HWHDa0vbunzNkepvdWxtOs+g
FMi1u62zTNmKwdlbg2dcKKvDll7lJ8kxXCmmGle3NT6ijIV3s3D4OrwejzY0SFva8bFscBxjE8rZ
NHTzZmmEyXJbPUc2yErLNpOT5whufl1x1lB8VIrQB5cvo+g8uVUGjnsxULHhJAXZlMX3SKMbedyk
KmhVqby9SxVs78r+CfwlawY98NygP8MYpXuurHi+Dym6nYflCubaY1EV2TnpURliPzb2nigxGhck
THNsTSse59HDOI7Rgxm2H/6ApcxaSpMNWuZNewSMH00PMThObsONOpkGRVdcBDuhHiJ6cfi6b11f
gTMzrHucZ98HxQ3HrQN1c2s6tYnvAFzh8UEnb2eIZ2gRai2/kjKU2143+OLQU1Y9JOu1IZP5rlV6
tLR4a0tpX1yTTFdXDe0BBxt5gJM7tlAlGLXr9u5z7K9qJm1S2BWJ8aY4z7r2ybcSx7AjHlZV5T77
YTRuCIqt1FwGB5FmcDHBg4BQQlc+td6yPwMwJkQr6C2l9qRkSLGbnfAV/nF17k1LH7mKuaNida1h
0gApDu6YPIdtY+K6GsOUZhiAQIVnVLugfE3thkRuHIyXkQDWE/muY0GcDEW+vMYCKmw8FsgU3XAP
/d7CS+lOu1qmya2l7HznFExPa9qu/bm8zf60S031YwgNe+1pIomTsRtnJFhP97/CusgZjAIQLm3I
gN3o5zfbmzi2tgOPlxUbRI7JxesKdGmeujNn62YSjd5J4FAMTKPxMisfRGbbfi8nnmppjLApknK6
lRNQG5Y+buRCRWl6hw5Xputxkj7WRoMjO8GLgKUTcM7BH4N6Fw8/0BBOchq+G4VLraXh3cArYAlx
BLPoCeWCyEs3MfWMvJISY7aChXevKixaiikEIXxIrJyidcL1S1/KjZEnxWRuUFCLzTG2vCnd1D0u
2mwK6BbImai6Xbd91ZYsbmFDI8ecOZxa9PGc4i4D6qK8dpfG8p2HHomwlucRs9l9MNqok6nxZ99n
zXoMbHcj4/SsJvmqqmpjM5+8F9y/peeHpLRwOHQ1MTEz1GemsiNQ6AhOVI18TcbFj4dz1rKl90OT
Ao7lpQziq1VhWWsImYPmSmCVUi6H/9Ddki33ibtjCcRssp79LCBIb2uUaqyynYuFguQB8JeRX/M/
Xk4gSbwtw9Y1F/L8Wqoh2GZ8bcwCeALzd+bHw1qMatoGWfZNR/faLfXAfpuj5hTtvPfd6tD6I0+J
XFS7vhnhDHVtegmyGHssDUNASkPrleUF+rfDwEw1BaxetXiXO2ovSLUichjmT5kOwapuaDycl/hw
LrmZec0eaaNddYwpORW6inbReNeDfH+YbJgBAZjuqtWQyaZuAufse3snwJLeRbQjhmFV7tOOXFFF
XXwy8Xgo13PU2pegzsiMI/09hJgFH0Iz2IcDjYMxIec2npvbbJfNLXLgoBcWUXJt1QbjpmAda4iq
safheGpxSpJ2ZTcukSRCoR8q0hCHzJ6fGp2u7kjJgQLzt+WQ4E7wwZ/FNpT6mCWlpQSOus76GeTL
infyu5sCcezMGM79up+uann5/TevLE5Ora1bbrT4iSbye+aSKKg8TSOT73bIyRZSPjYhZ6F09Jux
8ruXTHGle1ZQsWSw+pfQrhf8CpnnsqkyNmcCnhOFLbP33Ful/YjRbe1mlHlP+DER6ueLVUX5nv1S
tElcDD7kkW/ZQM9qoKmR8RjihVls7o0ZiZFsFEtln6ko4ypo73UIpLlkf5NgaTzXS24LIAVlIKL/
rkbVUVx/Gqh1crV6IhFwl5026IQww7PNmVE4tdwaGWkTLXrC30mjOINwy0ezuhKEjLdGbOWragB0
2odpzbQMx5GtdbOyyg5DRFEQvEjzfIVNFFhFKR9YbH6RNNY/BBNerhz1re9Cdx0b8bui1ftB5HXx
YLSA/sg4TAeV+8GxE+MblhR9JgJMv3RY0W3djawn4vIlSWnOFlarqF6taNGwquBBRzNeKGa5bYqn
22mfw8YrNyVRVrax/DNISGBNHqxq0pE8k+wUEmc+jAeLmNBhZMO0c4a5+z76EyYK62OqemdblbS3
ZEFQHzEBNrTPd1SMS7fb1JyVO+KiNOZhYj+EjP9WbT/+BO6ev7f0uKXHCsXvZJgDySWjgfGouwWb
OLOhz+ozlh2xT0CZxVMVwk2x9CXlAYYXA3wYi8aTqQkOpsP0JZl2rih2Z9yGm+YQS46JEfLP3y+4
peuYRAWHxP5g/VfhsnNx/RKE+PtrKYKLv7zkVs/KqKpPdifbg59YlN3xrGlIF/+Uso+uZFfgJZAW
wytFu/OcddlFFZjdYzh71uQ0G5saupaaQODo3TI/6rEclHSXB7VKf7hQ7PRAkCrF0x+Hgl9x6Bbf
wnxj20cTkpv+wIwWbCGZy/M/X6bCPpPjB7wuccxNDRx/7mP8qx/Wuiuf0+kH5whJJJqfVjpmnzlM
NCOODniA3J6ftcuGKuHW0BAEXwdkiYEpMtZz6h+JJ4J126hfpRFxMWcn5fkvtTszZTV6ah9FAmKR
QOqKoJazmQtWyfanT1vpBj7j1zz1qM9F+Evji1gXOYN4ZP4ZsXIzW5mJRj+dhib7lkVOSedC9O7R
sho4E54qjyFQMHbmJvQfh8j/TAO/37WtajA/OvtpSn8RZyBWODM/SWLvY54loZ/+GpGigwvsfNek
HoZo2PQVMdY0MT+rIibAWDgvBhVhFwu3EXWoCFy1YrjSujUXDjDwCYyCiNjmxrJ6YPbCDsKM7S0M
umcFZmGjY5pYrJik/uIdXjd+F2+tzPk2OHBfCgaNc0JRnVTxLikYHOHioEQV709WWf0V1gQafLb7
113J/x8rskL+Z4rsc59P/6ccu3zO3+VY2/1DesIVQtjCNZWrvP+QY60/PBsnDqQ6hWkZB/Q/jcnW
HzY5PN9fcrrKdmw+6X/JsXiWTVNQC8cX8yzLkvJfkmNND335r3LsYsP1BVBCATEGANZf5dhpboJm
MLN4m/oqYjJWVgM4GewbCUmNIKTxnZkC40TcL2777nbjyKRLf4oWhAvVNOwIkpqyGdJE3OIwBCT1
JAFNew9xN4FfMsH+jdRQynD0NmmKF6nGanqawd9ujbkB5ujZ0/33SxKMW3sE8VXV2Z9OrN7qpN8P
2uJCK3V6//1imT5CmUiKPbowl+EPqe1dJvO3huwOTso8PQdpTCOtFT8aia32XlM2awus8N0Jcx73
NtKsoZuTQrLYaY8oMEZUQuNkGhhNzu2wt5cgTzKH7T0bPQHDva13WVw0j6iMjKNiZb5jmlBOScmU
Z7zmvjMfJh20exowrpVV+a+ZKx+QgzXIGzyrGCcN9nIwh22S4fkqGuR8whtIcQW3RG9s6aqNIdAh
26tzFbvHRHfzPVteOqJe5B8VpZ2uONlZzIA9huhkuC8Jy1MMR4gKedTfQ6jTVGCiaWYFs7u5Ct7S
3Aovok7ao0OLVE+XDxNZhrgt2ERZtYuFGrut9Eiwt0/2LOWhQLfgtjXtk+7dSyqLwdMiWIUojES3
epq0mRt3EZPOnsaiWmiInWwJ6OExbp2YsDSdyW3ZH5MbEx/leTIldJubZiRfihCj7jD4Z4kAtStw
0a4TVZDQHg1n5zTFwekaigsGHhgju7czPX9mOewwS1MX4zpk0UyxB+0/Q20cm5cwACnbM138zWkR
HZaTYfYuyurHsyOQldzaPP1+z2pvAnxlbXLd9busH6mkI2cNHa46Shy5bs5R7PpiOppD9G0i5w3d
tRJX9hFvg+Xmu0olzwYwYrgMYYYqXACwLPP05ljvuWlZNHjil6VBDcrNZ2mn/AWY1GHU6idd0Tab
eQwbOD5SpY0DlSZvJH0y/Al8a53jJmtobVp3qj0m9yyZ9aM7kPZKczwLUQxcErx71mKOcSrWd1WQ
b8aGDX1NVHKlZflF5LLZyYwdOm8oupsAeAlgUGBztq7lLx+59R6mp5r+HQztyPWdx6/bT3R6+4xH
VjVX9tGycY3MqV/tXco7SJFWJxlEJ5czcihPhRem2G4CjDt+zmZEwog6uSnpNdxz7Bso5cEiMQXN
HUP4xGy9Tg5Gx0kxFY9Fz65LOIAivCTC1RXRg0EQgyrpZHDAQBX9jbn0Qzhl4U4JIOm1z+Gzqmzv
VqD4MTWEi6y9K0b9qS3nlC/4i8g3GjpK+PxpSPZjHv1yq+houshAUSuam81aCZNoehevMqNzaqpp
XgHlWqw7icnONfP4kJSHidrlIV4cn5MHu7PVl9lDAo/H7mDmhyCOvYvTLCUXAiZoePLs8axbaN5p
05x9oEvEGObzLEbjsg9LNKoCUsbkmAKvrtwXc8QQn43GZRjzi1PIAg98/lnKzjvjq9DbwjDPlpCs
mIQOv7mJ/jVSBXHslm1VQlBhHprxKkCqMY5xkIkDUOeli+6TkYKEm+2kzKUAC2YaIApPmB3IpWTI
sm2v4C7RmEPNoEtHbx8BLAujp2ouSUPP8qHonOQCfmqF0o1F1ISSDAWFo2LSUGZiR6BcoVzBwB12
PoC4bBjsSx+99qTkh9A09gkZhpWMxgx+wLIxoW+19/Rb1jJ9wO/XPlXlILeuDVrbozrE67Jv8Sxo
MPXYy0xF+t53vLPUSmzLLHwQ1nsa2dDsDXwAXmo+VwhqRm8CIy0V+0FbbFDFFJ6ydHHwFh2HbVlD
de3dM8tmmw1GBdglxW1Tik8V92xYZwIv3LI3BtcT2xi+YTtuG7z6a+2P+7ymTyohyhXRmH0IE/EQ
KDFiRwGl7ww2nhndPvdJ8kYMgKuNtuV9xX7FQRrFedBptIfhjYTqx/9k77yW88auLPwq8wJwIR+c
G1/8OTOTEm9QlEQBOMg5PL0/sJu21N1u2yPVTNXUXDSK1SLBnwgn7L3WtxzqGytKojVttzje8h8i
rlZuuvFidBkFVh9qYgfm1p+I0xnEV7AtINuMvgRXAVIP+W16wXf3mKv4Set7ceOb8cWczGIFiGHt
2FZ+LFhNp9HkHYE3PCnrISgDuVMxUoJmsGCoYVtgM3WJUzF3agIK/PC8ClseTaenmmlX+j6TY3WT
aMAjkzZa96WNqh8+aUy05SZXiAQbLUB2TeFhq8nUOb8deFGdc5h7r9bQpORBMltWYs8UicQbnoGx
yIVyLmHqGtcSZrSoSRXJEuditjGGpgBlN8rmQy+sZh/zqKGdtA65ah58V1FbbapDq4pLEeLX1zsQ
drCJEmVd2VQKIUJ+dpP6o8xchOZluAWZcwDA1ayRuTRbqSRRBTA6snkiipBkaFhtNOcrpBNvX1uD
vJh5/YUouWunNDHNZ2SABArxn1QuLGBTR2uStClFmYGa7Q2Gh3E5ktO9EHbDfryMr4ZabeBrFcRq
QRGRAajQ3hTIzUj9M5MgPau0e+p8tkBDFNJeCaNjNzlkoSzbRhU3rtT2sahI/k3N50mSxCzG/lw2
8Pz6EszA6NXdmS4oz6qx6CZsQ2mpsrXGyLDpguDOCdoSiv2kLW2sMtUAYM/pTP8QeQaFkg9GYtpX
npXf5iq/+Pj1YZt9GWayAe8GRRZIDlUulrHuf5oM7gpalOfJB6YOt+drH5Y72lbmlev4G5KwUPtI
LMyhnm5FFl0D7XbOBDWB+xWktY1KYwgDixqOtbZIKmSDdQJbsZ5WeqPJHUluNM6zQqLx6sjiZfW7
MEiCNlLTOuYPUdg9DfCL/EzTVhtqdUQi4MZaRwNLD5V643U9CnTMgIdDkdZri0XAwkVeSfWzhL3e
5PQiBWAoI83vBicwZzkZFQ39hm5htK0pdoGYQrFiTba1JgU5s2bKdBph4g9rCEyxSQCQQbO7pTcQ
aeQG1AIbCvAXkwYuweTCCQ6dZSXrrqGIHDCuVC4Z7Zli0kriOb/G6BG7ji5ID1a6MkCL6utsGu0y
P+gxscCefmO2c8TDNLCNbNinVyMQyBb1ckTn6qGSwxWRhw7jMF4U1wk/tr2i+G0AD65AnyLeSRIH
Iy0vvZ7S3yJBDl+LNmL+FfUxGQqd6Of8OBBhsDeVzqLAx/OCaoLKFs733gFn2VrRVWjTrvcGrV4T
HY+KsIAbos9b4yBXT4bRlCtb0CJu5k+HDNuT/FNih+RopP4KcCVK9zJvbmfBpZW7r5ovrdsWwCor
ZRb5WRgQBOEoZ14/3qfyUw4Q4gwY2tqwil1HytX3SZlc4mk4yzgrD5FOIpM1tvbFaAIkEeFH8DYa
IoXZNEMlapFDGtpU7SQA6tIanXIDBaNl75CFyfPMeA+GU6R/6umIfnBVDTaihdVsNZr6kAlt15hq
vEv7Rxdr/iHLopa2StlMh7dDp9sF0M5hAKxAqkVVgPKWE4Nj0ewJ5dHObwfLZw4YvAKTB3wTmLKF
c3Fak1WYAw6Z7FsalweVd9mh3JuZ8j72DtxUCaEyIy30iFVj2igcfCvYETd2BGu6DkL66C6LjdBm
bY+mGRmo2b3abXvh2WA8TDYkrrtHL3GnvWO0yUNXk5aOj0uOayzoyBe9Kdmw5O+OVWcZaI1VuoEw
U62kuLMAGBwmW8Dqb/VTT6jZfsiEOCV2JpihEwJfyib/OpUMmHmcZlcp+ZGp8+RFnrMXCj+9mlL7
lMyHt6+wWe/9Ljgr+84wInUK03GXcMHXZEUhUO2G4F7Nbq9MQyg5ynnSqd0HS0bpbSsL+9gVNuuq
iPCgymApSIPYPLwdOt/Gj6AHL31536LWJ9S3u6Ky87ULkTkOk4tCcS5w6prtLLsI+FJs7VHszjl0
erMdWw8zBe4wEH6g6tXeIPhoGeUpBVJ603Zb7IKwvynoE19XJGPMfnugdACVCZ2M5KqxIDDYoaHt
7awfecA0VJlQcFYSgTXYbGIYHGLVGDrEgxzjFwqrC1Uh+u+N6MKms36CoORkevuIOYssGWXXO8hL
CDFF/CQty/6gOeBkRnN6LExocjCm0KvT/wEaRohN5xG03swHXRM7DQLcEaWncxUYKaOoQachkJ22
j4YpP0IN2wEKjtbpIGGljsadPZj42dz8xk90/xzNW+YGcMwmb3Nx7RdPTUtqQJd6SFYVcLUA1AgQ
desGhNVtSktpX/j5gV0+yNqqvJvs0LkudRKYGmCVB4ZiQM2m5dJjNZNjpbJp0VSivgvzO5RXOVN7
QjfeQ8Rpuq1chCOA7mhO5sn8rrggvTnEdVxuPZ8GLEuSetOHUbVtW/0jqqT2WtTeE8z4OZmV3itG
pE1FJfqStlz80U/sNfNrj1vBJ1hE/9BCI1u7Xt2yd0l4d9tkHWOSsBo0vnotrlxTYxJnmCWt49rk
LmFoIoLZTEr3EBKHFUfIJoGeKPZqGmqKaqhWpIdX1OoReg3kyEaFew0nrDoGbWosqzrXd2ztytPQ
WUQg+ebZweBxUuTTKhsflxsj9HI047qrCxY2CHnBPt3RrQP2axp0jjIaeK4/RcuwAfxDwM9z3ZMm
6Pb0dcq8eqCW7PPeuwR5ZxLyf935p4A6Ysg6AB2z+SKTqT1+ANWnH4p5gyrI4nO91rhJWbQuRn73
pu+RXCD0EOtGmGx8YEybiGNk3vT3HqyaZdFO7r1BNMZi0Mv6OgwBPgQB3OiphnibEfTQ20b+pcXy
uGDlLW5wBIsdrdt8waInJmujaHcJgpdl0Xmfmin115ZJ3cAlmvYcAO5bOBAMcK9x04RLyCGwyR16
tuho6CVwr4RxikVIdI5s8no6w7ybdMDW3ZBo9P6HO0bfZNdVs2ahS+k3uo5qN46LIXtMY/9Wc4zH
aO6ramENCtepDmhJ1cKNvfaiFcCfZqBIRaVm0WN9aySNsgnZQdhn8ZXH6BA6aryyHAjX0/Qs5BeS
hXYJmWh75hXQzsgLTm+HGMAm5lsO7qjp+6ijpj7LCUYtz/Y2Vy8ZYV9YM6Drjd/19tUbr0sObOxG
kht4+8Y9C7AT0H2GpFp/hdQKRbzT08fzDpWgt4jDId6FtRDbJtghtCjPAa7ghVF6yR4nBQjHWjBj
9t5T6FmPcKDqtRdyxfUemUJfqXBDCy27EG+MiyeMjU0nQmoX03WXB4ADcXItq6qlvivcCze/3FtO
ba87mT9pkkiXfMJvHLnw4SD52/sGv38LIHUJnNS+TLi4auwXt/1ou/cExL5gMhKIjeb+VhTFWwIm
aMAGa0A+1nOcbbNuNA9kj7L+9OjC1ugroH/SDsctPPrkiOeW1+8MgK8B7DweXtEdarZ8G6tJSyJ+
PxmNGChGsarxywjomJ1Ph1RYr6XE/QFG9wqwmX7J0unFteLsVuQ4mFXHxicH1OFzr3dDl0tWCAZO
UmNqAAKAjdwo9pxLyeJ4LRx+L7I+xvem9YCnoWyZxyIrCPEPyPklj0u6CsJMNs4sgJS4T5woUmj3
KHwZVpttG63MDkiss0MQka5aGojzlC/Rjbazyj0kBQu8PIKohc/Ieilqu6BjnxSL3uvIHSAj+tC3
end0U7HtGELv4d84IAz/v+L+b4FAqIfb+p+V2x+jjHG2Hl++rbn/+lO/Ftz1v1BrN6TnMpU5AuHy
e8HdFH+xBEGS0nDhilF7hxHyKwnEln+hHmEgOIFuwM9QVX8vuEMC0YGGUKGgeG+Ztvmf6p9nffO3
JBByqTDpCpuiiokFxePv/ZYEgngj8SNvQn37nwb6FoZ8DGzt6Fv/O4G+LCPpxCMVdP9HA30rso1Q
EhFZ/i8CfTO9QPk6tcMa0cQmDWCJ0myfc8cIBLEITWCBnp41pJ7USt0n23CndZTIfNuPIV4lfGXn
t8OIMlk6obehW6CdaBJr+K21ZtWo0N3JoNlWKk+PFBbos6vMv8JeGO0sMedloLqzyKTOtYqv8Kvs
iM9m11mhoXUF1fTRdf1PZI+iRQ9IsOtoo8Jnc+4aZS1S0bQgRQ3yPFP1efKNr5NNslsYAPfsZt9Q
JsbrMs/hn2rudAM7eWmEM+FKswjHbdvm+u3A1gMFtw6mxNIRsBPTRzRKQ1YZpb3+pOmAPia7R0BY
9toB6QaTDG7Ft8qPo5efIV37W98ANKHV4smf2C/bthQre1TGomY9RZRh+hw06mNhDx8qKM3LxJvq
gwcB4xywCjkHFXpWZr9JjVzZutwGcOKwfmHkc7IG00gViwMzBx3gJGoPUWXRux/RSMWIzVakAuvs
f0H6da160kZyRyiX76OqoheBYnmNirxfyaYWx7wnrZnyIuG4BOs91OoL6e8gM7jgTJfXGYjJBA/e
SVEdgzqoknsq7+0RIvIHj7bpm2R04s1fKI2wBZ0o76EEO5oFM5dCJMzRSDpJ7F5ySgqQxSxWyLxP
E6wruLq4qOwW6llqdMfJKnh+0E/XOpTTIPZWmU34X+ZgBRQ+YIY82tmovFaJNTt8rULcVOiMl1bn
OntkxNZWTZF5ZFu/dvQiu/XaQH9Af0cpuUqualbESzE4+yR98GqzuQLHVl2jZEO2I3qbuB36yQil
IZVFLJt79n9LswbdGMQGMQr1Ld0XijkwQojzJEbTrfpTElMkCErQ0PN6tB4wX/ljkRLImF4Hc31e
BYRame5ArixlmCjryZyVWys3xIsyDoaZmDuQCIjFy3Hl+163sCU4U8oqVA1slsCdu9dTO9n5KXWG
5nMaIcGrjEBjQje+9LiYVyYgp0tE5FWAD8xJtmmULFFZT+dS5qjtjAQWqJ08tH1dIrrWkiOb81kL
h+bRUMjLstQGrmeM170hiNJOGxRzKk7OpKkbO9Gw46i4d8WIQHYRu2Z77EnJPoh6uCustcyd/Czp
DySgPvXanw7ozikEVXnwqcjrCM0bNvYsNsgfrvx7u+x2eREVOBlskmsqdW+2QOzqnPpmgMTJZDlE
TTxoQVdX6LDL6lhMExE4dnnGSmZhQURzCGvVWUJRwH9HC+uu1J4qdyo/FQFjhByGV698Q/SO5S6J
aGLKTOkHv6Sw5NrelQNg5LHc1oMjHkWpBcALdGvtlg56tVFDNZ0md1EuCBhwNdI9k0aeKqLzENDF
F2vQi1VB0CbmkSk+0xFaVilLpyTammQAFdg5Lxr+QcUmBrxKYRw0201xePr50kwvfl/ZCKALl1qX
Yax1f3x1IY0CVNCnfCKxgzIaQiCYN5SGV05K8U3lrrxTAekSblMc8tANt4BrTmXkuewuJGq/4hJp
TfaB/VO0GkIHsb6SX6SP+hWZC3LNuuCDmWIF+1B7sjtKVb6ZWDyqbXgv1ESrIY1eKgvsZ2+4SDC1
5wZFzsKyZY0UiO5r0zi4ZbVncBzk1KRy3McJruNyaAhcT81lIQftRbe0LSbuYe3JvttWQWntOlzR
m4C8ggeRIvcttPsqSB86Q23Y03UrYOsJAk6UQ56PjD3stmRksICvk71Za+bFNZyvkA1LGl7pqbPT
5AaZzVOpt8ar0NDYI9IOYSsYK8eMLlGI8FqkCLgN7IlChsbOGjJInLTshsBFrqZTyjLamTsyzGBh
HyI99mC4SyOL5bhziZyZrUad3yY4mylos9UsuOtRfZSYNFZCGPTJUK6vnRSVbZhZ2Bo9f9FIJKFO
WaabwQn9QyCzF42TkPI+GfvCJvFLSQaFlgCFi6tSkifhGB66mDxyG+PmAkEg+2g76qgr9u6pCGNx
CkO2wLz0BPK59Cmtp6mU+o1sCmunm/Kr+zb6d8I90OMVB2U4DS6sWttXUe6Sk2Zv274cyECZwiMJ
cdBkXXkIPds9VDbX1u72cCAOHWnXCHpTaNer4t4ym/jWS9Cl5SWKG79muiJmdJWnSXhIi2mtDwxy
3iDLk5kHz7Fioi0RuK8TSp07C1K8B2JhnZaWhaeFvEp0EuiTo/KoANQyqxjjRNMuDh8BlzvLMVef
HTK7LiZJKU6qpeu85AnoK7yUaPPLjU8Q8mKo3aVqzWqnRqOm0w3zHZHpLaqxmN2eCQWjxDkuW2kf
tPmAd/0htZFNDgUxC0jWrkMMGlQ1iRxxlBJHLbiXpOuJpENr5AE599CPHoVZBpuOWUfW5auWB/lN
QJNqOzo9G64QDWVV4fTHw54fWtdZGWQsLOOO55Qctvqh6tVRtnr21e0+erqO0jrAWYEcuTg3ysAY
LotxX2Roy02Yt2XlIb7SA3kiidIuq+41ZOMOc20jaFhGXm7cvN3suM+1U11UkG8BxgNX7LZcEmtZ
9jnpR7WFh82nexuzX1sSYePRMuaxjDWh9sxWZxyx0DW7dO3POj5Nmunp7Ssrtm2ekFqeufejSwEq
GohzU752BOUQnN6+ysn+5TVhAVXMOFO9QyNr+Fm+IY9BIpD1iuw0+IFKVvUQDwtjcG8dZ1JrcAmz
PDfnXgK3E5lHm9m6QcMGX8f+mqVDcmKEueC7MXZj5fioZEJzG2rVxjFB45f9JG/iDCZMnvo3uh7h
EWS3sUqMAI+ziVo0gXc2RZ27Gnk0N6YNDNe0eqouenaFqAThvebMWR/JM3NaD30gwgKnD9VTZEXn
GmTrhCfqxnDRjEy1XJHgvsaInF9hC8wUVCRAjqwsUOE4fdDtTJI9rMRds5mlL+fHSAuKWwtQy6wr
G7DFe5BuI++L2blq7WneOQKou5ziviIZQjzOTH1IpUG6NnypqPt03bbFYrIwR/1T1tpIHRVhCInD
Yyg1fzwIv213gzTvrcHTzkQV52DByqZ+6l3UEawRto3NYiQpa0HUPZAWI6iCNYaqcsXC/EM+WUQ3
xbp7rSv9Krajaq0ism1jZyoXehXZN+VdSgLggYrVl6YPd6Ow97ZC3hcU6jZIctgMA0CBoFPGqkjJ
s8TYPJ4jMd7qqTjUZhseSocKWZ+uHTilR0DkwUK3CKwfUtpZAuPkxgfps7L4DgC5QFnZ4m/1kVFu
CpJs0egeXqFmuLEN0AJOKrV1Rnc8M4yOYNM5yXgArqM1WNT7wGJU9QlNDGPr1u9oUkpqRQtnruhD
zcqbchtSH7mJqrHFq4W0G1M25NEU7odLt60mIXMCKl3lYb0rIm+lOWUCYsHhnRetvza7O+FF4R3M
yvBuar+KCSurgpU0tBj2eiUJ29Bt0k1KB+4JeksSIzRq9Cw+2pSSkTQPjgAyCdHNBlijOf4c2CmI
qSxqsYcDR4RW0qvr0EW5/xxHOOnsUZg4vYbubEwuAS02icGlUXyxQ3qUAbxrRhc4wq1M95bsrkGx
RXuPNzRmy4YLshpJUC0L7zYNYcpkSMVNp/CPehyQ/9jA+sK+VlF1HZaV6rMLQ1KF2Y+DUbOOtvMB
79L8bS4oxUWSje2hc+XONxC72FKjrgO0aA23eFn61PETSz3QTEIOq7v6ocrcVzVZgDa0XZkRt5PC
SiEeqVk5RB4flUTf5Qs0bkYRkh/bqitKds8l4KadSU4O8QxaudOq5moMC/tzQnp1Pz0OZTKdGbex
KHfRtIJjBvlMqlsjFQQru/FAKzelD1hYaK5DuNY55ccKnTSdqI6/YyySVYhtrxXJQ0Svizis6BWN
Dl3Xmh4nnVVETyLTN7VrfCU6kIq6KNmkNNsmz25BaR0Ngl9XZqfdOZgaWb3A9vLmIAyJHCcty0uF
bmFuF0xELAiPOLQoBY1LaBzsOF5RdkkLn7Cag4rUdRYy9OaxdULQB5oTgiYy8ityrtujUY3nGHQb
6xd/5wZFtbU1KpSSSGvSJsAfNtzqjYXZmN55aK79ml5rDQOqHRD249fFrl0i/LKqcVpyYu9Eh/Pk
YH65Ulr/EetYtpm8aEsryFo1QiIkElayl5mk7t3SREy9gMAV0vEWYz7TTOshB1EPZF1HiJ0VJZCD
NL3eRWk6UQrUiTgVwYch1WeKiSbWBQKPm470ROhrt5RA8eQU1H6dVvtIataV1Tv+ccjZhqlGlZuU
5nNos4madP1oweEeRVHupxykmImlnQwdcRBGO+xJVb92htRhms+PCDVQ3ERxtvZizDOUkm5wo7UH
j40I/gx1LNU+DsLu1shA49u0ix1XmZuI2g/Iv71j0q6E5g+Y3NdvzSwn8w8kOwRwNEYGO/cJgnM1
e6l7G5+aNbjRGoI4615UeQjKTG5JdULxA/KoSonfiuN4OXVItbMC1ikycKhjBJvp8KjSREOdSZvA
6SQEG4rOscIN5bYoN7PS35gabcIQZcDCTrIPalZ64GyxFqich2Xdmh46SryknXNvT/IKg2uJmBAz
fRc6y9gV3b4D+McWbPoQhX210bBWbzq9vSMc7IEnbZvE3VdE5dQ+hGB16Y6PzTBZixHzdm819Ppo
niqvvWfH/QXmxMHJte1E72BPiCMJ9txjpcZ6Odbhnjo1+C0z+FqaVHHrcdIWQzX6/9fKsN+gm9e/
pTX/wpWGT7wMo+TL2z9Hr/U3OOd/+Q3vwOPfn+AbdLNpG38XIL9944x6/uXU/6j4/vU78vMbcfqb
f3wnUH/747/+Zb//1X/4od7/5y56rV6qz0CG3q7GdwDpVRYRtFm8NlXefU/QkDPT4tfv/UNQNQjv
z28E7z89f5694tl6P9FMfZbmrPb+x1/6OwL2v3XiY/hKczJ7P9F8YvaC+k/4yMfxe6Y2pxUwQX70
Ay+rKH39rkBvCMIefvzEZNTlyctvPrRpWS6w7R/90FdfXuv6uw/Nkz2zS370xNd50rx0358Zxf9P
uBx/2gv559j1f+uhe36ZfVMT3rXftFpYDf+ER+Q5HJs8Hav3yzs/1FBpBL2QH73e969VRiUueT/T
fGpP2nR+fsLN/OcU+h+83vuORHdtU71kcfSb4Qk4vqQ38P73/PdHqCUDSRahjo3ez/XLtXFNaf6E
x/FPnDA/eHEeaZ99P/69oZJ0Ons/+rTckpX1+n6at6H1l1P/hOtxDNNXtiPMCX9kEKL3+KOf/Ri+
VDwt7yf6x6c3fsJrND8s8Uv9Bx/d+AnvP530P+FY/eDjQhRU3uVh9fLlDy4N3dgfve7PL/FLVbw0
zfdDo/ELv+snzEW/vKjh72+tsJyfcPp52v8vkPzf31vXcE3TsH/Cc3n32pHJkdP0fr/Wb4/mL7/A
+ZfP5h8t/f4eTPL7BeF7Nskf/dj3q935Oz4nry/VX/8GAAD//w==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381" cy="3410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700" y="0"/>
            <a:ext cx="4304381" cy="341028"/>
          </a:xfrm>
          <a:prstGeom prst="rect">
            <a:avLst/>
          </a:prstGeom>
        </p:spPr>
        <p:txBody>
          <a:bodyPr vert="horz" lIns="91440" tIns="45720" rIns="91440" bIns="45720" rtlCol="0"/>
          <a:lstStyle>
            <a:lvl1pPr algn="r">
              <a:defRPr sz="1200"/>
            </a:lvl1pPr>
          </a:lstStyle>
          <a:p>
            <a:fld id="{349C3301-FBA6-4D31-97D9-BCD2FD7EDC48}" type="datetimeFigureOut">
              <a:rPr lang="en-GB" smtClean="0"/>
              <a:t>01/12/2023</a:t>
            </a:fld>
            <a:endParaRPr lang="en-GB"/>
          </a:p>
        </p:txBody>
      </p:sp>
      <p:sp>
        <p:nvSpPr>
          <p:cNvPr id="4" name="Footer Placeholder 3"/>
          <p:cNvSpPr>
            <a:spLocks noGrp="1"/>
          </p:cNvSpPr>
          <p:nvPr>
            <p:ph type="ftr" sz="quarter" idx="2"/>
          </p:nvPr>
        </p:nvSpPr>
        <p:spPr>
          <a:xfrm>
            <a:off x="1" y="6453472"/>
            <a:ext cx="4304381" cy="341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700" y="6453472"/>
            <a:ext cx="4304381" cy="341028"/>
          </a:xfrm>
          <a:prstGeom prst="rect">
            <a:avLst/>
          </a:prstGeom>
        </p:spPr>
        <p:txBody>
          <a:bodyPr vert="horz" lIns="91440" tIns="45720" rIns="91440" bIns="45720" rtlCol="0" anchor="b"/>
          <a:lstStyle>
            <a:lvl1pPr algn="r">
              <a:defRPr sz="1200"/>
            </a:lvl1pPr>
          </a:lstStyle>
          <a:p>
            <a:fld id="{6CD4DACB-0303-4FDD-AF82-44848239193E}" type="slidenum">
              <a:rPr lang="en-GB" smtClean="0"/>
              <a:t>‹#›</a:t>
            </a:fld>
            <a:endParaRPr lang="en-GB"/>
          </a:p>
        </p:txBody>
      </p:sp>
    </p:spTree>
    <p:extLst>
      <p:ext uri="{BB962C8B-B14F-4D97-AF65-F5344CB8AC3E}">
        <p14:creationId xmlns:p14="http://schemas.microsoft.com/office/powerpoint/2010/main" val="223143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4381"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702" y="0"/>
            <a:ext cx="4304381" cy="339725"/>
          </a:xfrm>
          <a:prstGeom prst="rect">
            <a:avLst/>
          </a:prstGeom>
        </p:spPr>
        <p:txBody>
          <a:bodyPr vert="horz" lIns="91440" tIns="45720" rIns="91440" bIns="45720" rtlCol="0"/>
          <a:lstStyle>
            <a:lvl1pPr algn="r">
              <a:defRPr sz="1200"/>
            </a:lvl1pPr>
          </a:lstStyle>
          <a:p>
            <a:fld id="{C7CBEB2F-6753-475F-B25C-75A91B99AD33}" type="datetimeFigureOut">
              <a:rPr lang="en-GB" smtClean="0"/>
              <a:pPr/>
              <a:t>01/12/2023</a:t>
            </a:fld>
            <a:endParaRPr lang="en-GB"/>
          </a:p>
        </p:txBody>
      </p:sp>
      <p:sp>
        <p:nvSpPr>
          <p:cNvPr id="4" name="Slide Image Placeholder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687"/>
            <a:ext cx="4304381"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702" y="6453687"/>
            <a:ext cx="4304381" cy="339725"/>
          </a:xfrm>
          <a:prstGeom prst="rect">
            <a:avLst/>
          </a:prstGeom>
        </p:spPr>
        <p:txBody>
          <a:bodyPr vert="horz" lIns="91440" tIns="45720" rIns="91440" bIns="45720" rtlCol="0" anchor="b"/>
          <a:lstStyle>
            <a:lvl1pPr algn="r">
              <a:defRPr sz="1200"/>
            </a:lvl1pPr>
          </a:lstStyle>
          <a:p>
            <a:fld id="{F181C075-0A87-4D04-85DC-C41B8B8D094E}" type="slidenum">
              <a:rPr lang="en-GB" smtClean="0"/>
              <a:pPr/>
              <a:t>‹#›</a:t>
            </a:fld>
            <a:endParaRPr lang="en-GB"/>
          </a:p>
        </p:txBody>
      </p:sp>
    </p:spTree>
    <p:extLst>
      <p:ext uri="{BB962C8B-B14F-4D97-AF65-F5344CB8AC3E}">
        <p14:creationId xmlns:p14="http://schemas.microsoft.com/office/powerpoint/2010/main" val="201682593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2</a:t>
            </a:fld>
            <a:endParaRPr lang="en-GB"/>
          </a:p>
        </p:txBody>
      </p:sp>
    </p:spTree>
    <p:extLst>
      <p:ext uri="{BB962C8B-B14F-4D97-AF65-F5344CB8AC3E}">
        <p14:creationId xmlns:p14="http://schemas.microsoft.com/office/powerpoint/2010/main" val="386883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80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46" name="Google Shape;4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80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46" name="Google Shape;4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909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80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46" name="Google Shape;4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80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37" name="Google Shape;3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1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80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37" name="Google Shape;3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87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800"/>
              </a:spcAft>
              <a:buClr>
                <a:srgbClr val="000000"/>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37" name="Google Shape;3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897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353620" y="2276872"/>
            <a:ext cx="7776864" cy="1368152"/>
          </a:xfrm>
          <a:prstGeom prst="rect">
            <a:avLst/>
          </a:prstGeom>
        </p:spPr>
        <p:txBody>
          <a:bodyPr lIns="0" tIns="46800" rIns="0" anchor="t"/>
          <a:lstStyle>
            <a:lvl1pPr algn="l">
              <a:defRPr sz="4600" baseline="0">
                <a:solidFill>
                  <a:schemeClr val="bg1"/>
                </a:solidFill>
                <a:latin typeface="Georgia" charset="0"/>
                <a:ea typeface="Georgia" charset="0"/>
                <a:cs typeface="Georgia" charset="0"/>
              </a:defRPr>
            </a:lvl1pPr>
          </a:lstStyle>
          <a:p>
            <a:r>
              <a:rPr lang="en-US" dirty="0"/>
              <a:t>Click to edit </a:t>
            </a:r>
            <a:br>
              <a:rPr lang="en-US" dirty="0"/>
            </a:br>
            <a:r>
              <a:rPr lang="en-US" dirty="0"/>
              <a:t>Master title - Option 1</a:t>
            </a:r>
            <a:br>
              <a:rPr lang="en-US" dirty="0"/>
            </a:br>
            <a:endParaRPr lang="en-US" dirty="0"/>
          </a:p>
        </p:txBody>
      </p:sp>
      <p:sp>
        <p:nvSpPr>
          <p:cNvPr id="5" name="Subtitle 2"/>
          <p:cNvSpPr>
            <a:spLocks noGrp="1"/>
          </p:cNvSpPr>
          <p:nvPr>
            <p:ph type="subTitle" idx="1"/>
          </p:nvPr>
        </p:nvSpPr>
        <p:spPr>
          <a:xfrm>
            <a:off x="1353620" y="3645024"/>
            <a:ext cx="7775007" cy="632268"/>
          </a:xfrm>
          <a:prstGeom prst="rect">
            <a:avLst/>
          </a:prstGeom>
        </p:spPr>
        <p:txBody>
          <a:bodyPr lIns="0" tIns="46800" rIns="0" anchor="t"/>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6" name="Text Placeholder 5"/>
          <p:cNvSpPr>
            <a:spLocks noGrp="1"/>
          </p:cNvSpPr>
          <p:nvPr>
            <p:ph type="body" sz="quarter" idx="11" hasCustomPrompt="1"/>
          </p:nvPr>
        </p:nvSpPr>
        <p:spPr>
          <a:xfrm>
            <a:off x="1353620" y="5589240"/>
            <a:ext cx="7772622" cy="288032"/>
          </a:xfrm>
          <a:prstGeom prst="rect">
            <a:avLst/>
          </a:prstGeom>
        </p:spPr>
        <p:txBody>
          <a:bodyPr lIns="0" tIns="46800" rIns="0"/>
          <a:lstStyle>
            <a:lvl1pPr marL="0" indent="0">
              <a:buFontTx/>
              <a:buNone/>
              <a:defRPr sz="1600" b="1">
                <a:solidFill>
                  <a:schemeClr val="bg1"/>
                </a:solidFill>
              </a:defRPr>
            </a:lvl1pPr>
          </a:lstStyle>
          <a:p>
            <a:pPr lvl="0"/>
            <a:r>
              <a:rPr lang="en-US" dirty="0"/>
              <a:t>Click Name of the presenter</a:t>
            </a:r>
          </a:p>
        </p:txBody>
      </p:sp>
      <p:sp>
        <p:nvSpPr>
          <p:cNvPr id="9" name="Text Placeholder 8"/>
          <p:cNvSpPr>
            <a:spLocks noGrp="1"/>
          </p:cNvSpPr>
          <p:nvPr>
            <p:ph type="body" sz="quarter" idx="13" hasCustomPrompt="1"/>
          </p:nvPr>
        </p:nvSpPr>
        <p:spPr>
          <a:xfrm>
            <a:off x="1343472" y="5877272"/>
            <a:ext cx="7782770" cy="292285"/>
          </a:xfrm>
          <a:prstGeom prst="rect">
            <a:avLst/>
          </a:prstGeom>
        </p:spPr>
        <p:txBody>
          <a:bodyPr lIns="0" tIns="46800" rIns="0"/>
          <a:lstStyle>
            <a:lvl1pPr marL="0" indent="0">
              <a:buFontTx/>
              <a:buNone/>
              <a:defRPr sz="1600" b="0" i="1">
                <a:solidFill>
                  <a:schemeClr val="bg1"/>
                </a:solidFill>
              </a:defRPr>
            </a:lvl1pPr>
          </a:lstStyle>
          <a:p>
            <a:pPr lvl="0"/>
            <a:r>
              <a:rPr lang="en-US" dirty="0"/>
              <a:t>Click Title, Organization</a:t>
            </a:r>
          </a:p>
        </p:txBody>
      </p:sp>
    </p:spTree>
    <p:extLst>
      <p:ext uri="{BB962C8B-B14F-4D97-AF65-F5344CB8AC3E}">
        <p14:creationId xmlns:p14="http://schemas.microsoft.com/office/powerpoint/2010/main" val="66938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tion 2 - FAO and Zero Hunger Visual">
    <p:spTree>
      <p:nvGrpSpPr>
        <p:cNvPr id="1" name=""/>
        <p:cNvGrpSpPr/>
        <p:nvPr/>
      </p:nvGrpSpPr>
      <p:grpSpPr>
        <a:xfrm>
          <a:off x="0" y="0"/>
          <a:ext cx="0" cy="0"/>
          <a:chOff x="0" y="0"/>
          <a:chExt cx="0" cy="0"/>
        </a:xfrm>
      </p:grpSpPr>
      <p:sp>
        <p:nvSpPr>
          <p:cNvPr id="6" name="Picture Placeholder 9"/>
          <p:cNvSpPr>
            <a:spLocks noGrp="1"/>
          </p:cNvSpPr>
          <p:nvPr>
            <p:ph type="pic" sz="quarter" idx="10" hasCustomPrompt="1"/>
          </p:nvPr>
        </p:nvSpPr>
        <p:spPr>
          <a:xfrm>
            <a:off x="0" y="1400400"/>
            <a:ext cx="12193200" cy="3006803"/>
          </a:xfrm>
          <a:prstGeom prst="rect">
            <a:avLst/>
          </a:prstGeom>
          <a:solidFill>
            <a:schemeClr val="bg1">
              <a:lumMod val="95000"/>
            </a:schemeClr>
          </a:solidFill>
        </p:spPr>
        <p:txBody>
          <a:bodyPr anchor="ctr" anchorCtr="1"/>
          <a:lstStyle>
            <a:lvl1pPr>
              <a:defRPr sz="2000" b="0">
                <a:solidFill>
                  <a:schemeClr val="tx1"/>
                </a:solidFill>
              </a:defRPr>
            </a:lvl1pPr>
          </a:lstStyle>
          <a:p>
            <a:r>
              <a:rPr lang="en-US" dirty="0"/>
              <a:t>Picture</a:t>
            </a:r>
          </a:p>
        </p:txBody>
      </p:sp>
      <p:sp>
        <p:nvSpPr>
          <p:cNvPr id="4" name="Title 1"/>
          <p:cNvSpPr>
            <a:spLocks noGrp="1"/>
          </p:cNvSpPr>
          <p:nvPr>
            <p:ph type="ctrTitle" hasCustomPrompt="1"/>
          </p:nvPr>
        </p:nvSpPr>
        <p:spPr>
          <a:xfrm>
            <a:off x="0" y="4437112"/>
            <a:ext cx="12192000" cy="657645"/>
          </a:xfrm>
          <a:prstGeom prst="rect">
            <a:avLst/>
          </a:prstGeom>
        </p:spPr>
        <p:txBody>
          <a:bodyPr lIns="1224000" tIns="46800" rIns="1224000" bIns="0" anchor="t" anchorCtr="0"/>
          <a:lstStyle>
            <a:lvl1pPr algn="l">
              <a:defRPr sz="3800">
                <a:solidFill>
                  <a:srgbClr val="5792C9"/>
                </a:solidFill>
              </a:defRPr>
            </a:lvl1pPr>
          </a:lstStyle>
          <a:p>
            <a:r>
              <a:rPr lang="en-US" dirty="0"/>
              <a:t>Click to edit Master title style - Option 2</a:t>
            </a:r>
          </a:p>
        </p:txBody>
      </p:sp>
      <p:sp>
        <p:nvSpPr>
          <p:cNvPr id="5" name="Subtitle 2"/>
          <p:cNvSpPr>
            <a:spLocks noGrp="1"/>
          </p:cNvSpPr>
          <p:nvPr>
            <p:ph type="subTitle" idx="1"/>
          </p:nvPr>
        </p:nvSpPr>
        <p:spPr>
          <a:xfrm>
            <a:off x="0" y="5085185"/>
            <a:ext cx="12192000" cy="360040"/>
          </a:xfrm>
          <a:prstGeom prst="rect">
            <a:avLst/>
          </a:prstGeom>
        </p:spPr>
        <p:txBody>
          <a:bodyPr lIns="1224000" tIns="0" rIns="2160000" anchor="t" anchorCtr="0"/>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5"/>
          <p:cNvSpPr>
            <a:spLocks noGrp="1"/>
          </p:cNvSpPr>
          <p:nvPr>
            <p:ph type="body" sz="quarter" idx="11" hasCustomPrompt="1"/>
          </p:nvPr>
        </p:nvSpPr>
        <p:spPr>
          <a:xfrm>
            <a:off x="0" y="5589240"/>
            <a:ext cx="8832304" cy="360039"/>
          </a:xfrm>
          <a:prstGeom prst="rect">
            <a:avLst/>
          </a:prstGeom>
        </p:spPr>
        <p:txBody>
          <a:bodyPr lIns="1224000" rIns="0"/>
          <a:lstStyle>
            <a:lvl1pPr marL="0" indent="0">
              <a:buFontTx/>
              <a:buNone/>
              <a:defRPr sz="1600" b="1">
                <a:solidFill>
                  <a:srgbClr val="5792C9"/>
                </a:solidFill>
              </a:defRPr>
            </a:lvl1pPr>
          </a:lstStyle>
          <a:p>
            <a:pPr lvl="0"/>
            <a:r>
              <a:rPr lang="en-US" dirty="0"/>
              <a:t>Click Name of the presenter</a:t>
            </a:r>
          </a:p>
        </p:txBody>
      </p:sp>
      <p:sp>
        <p:nvSpPr>
          <p:cNvPr id="9" name="Text Placeholder 8"/>
          <p:cNvSpPr>
            <a:spLocks noGrp="1"/>
          </p:cNvSpPr>
          <p:nvPr>
            <p:ph type="body" sz="quarter" idx="13" hasCustomPrompt="1"/>
          </p:nvPr>
        </p:nvSpPr>
        <p:spPr>
          <a:xfrm>
            <a:off x="0" y="5907371"/>
            <a:ext cx="8832296" cy="373406"/>
          </a:xfrm>
          <a:prstGeom prst="rect">
            <a:avLst/>
          </a:prstGeom>
        </p:spPr>
        <p:txBody>
          <a:bodyPr lIns="1224000" rIns="0"/>
          <a:lstStyle>
            <a:lvl1pPr marL="0" indent="0">
              <a:buFontTx/>
              <a:buNone/>
              <a:defRPr sz="1600" b="0" i="1">
                <a:solidFill>
                  <a:srgbClr val="5792C9"/>
                </a:solidFill>
              </a:defRPr>
            </a:lvl1pPr>
          </a:lstStyle>
          <a:p>
            <a:pPr lvl="0"/>
            <a:r>
              <a:rPr lang="en-US" dirty="0"/>
              <a:t>Click Title, Organization</a:t>
            </a:r>
          </a:p>
        </p:txBody>
      </p:sp>
    </p:spTree>
    <p:extLst>
      <p:ext uri="{BB962C8B-B14F-4D97-AF65-F5344CB8AC3E}">
        <p14:creationId xmlns:p14="http://schemas.microsoft.com/office/powerpoint/2010/main" val="11620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12536" y="1628801"/>
            <a:ext cx="11784013" cy="4104456"/>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7" name="Title Placeholder 1"/>
          <p:cNvSpPr>
            <a:spLocks noGrp="1"/>
          </p:cNvSpPr>
          <p:nvPr>
            <p:ph type="title" hasCustomPrompt="1"/>
          </p:nvPr>
        </p:nvSpPr>
        <p:spPr>
          <a:xfrm>
            <a:off x="-12536" y="1628800"/>
            <a:ext cx="4380344" cy="2736304"/>
          </a:xfrm>
          <a:prstGeom prst="rect">
            <a:avLst/>
          </a:prstGeom>
          <a:solidFill>
            <a:srgbClr val="5792C9"/>
          </a:solidFill>
        </p:spPr>
        <p:txBody>
          <a:bodyPr vert="horz" lIns="576000" tIns="360000" rIns="360000" bIns="45720" rtlCol="0" anchor="t" anchorCtr="0">
            <a:normAutofit/>
          </a:bodyPr>
          <a:lstStyle>
            <a:lvl1pPr>
              <a:defRPr sz="3400"/>
            </a:lvl1pPr>
          </a:lstStyle>
          <a:p>
            <a:r>
              <a:rPr lang="en-US" dirty="0"/>
              <a:t>Click to edit Master title style</a:t>
            </a:r>
            <a:br>
              <a:rPr lang="en-US" dirty="0"/>
            </a:br>
            <a:r>
              <a:rPr lang="en-US" dirty="0"/>
              <a:t>- Option 3</a:t>
            </a:r>
          </a:p>
        </p:txBody>
      </p:sp>
      <p:sp>
        <p:nvSpPr>
          <p:cNvPr id="11" name="Text Placeholder 5">
            <a:extLst>
              <a:ext uri="{FF2B5EF4-FFF2-40B4-BE49-F238E27FC236}">
                <a16:creationId xmlns:a16="http://schemas.microsoft.com/office/drawing/2014/main" id="{88C83563-828F-1348-AA45-B671E26E7463}"/>
              </a:ext>
            </a:extLst>
          </p:cNvPr>
          <p:cNvSpPr>
            <a:spLocks noGrp="1"/>
          </p:cNvSpPr>
          <p:nvPr>
            <p:ph type="body" sz="quarter" idx="11" hasCustomPrompt="1"/>
          </p:nvPr>
        </p:nvSpPr>
        <p:spPr>
          <a:xfrm>
            <a:off x="0" y="5952047"/>
            <a:ext cx="12192000" cy="251454"/>
          </a:xfrm>
          <a:prstGeom prst="rect">
            <a:avLst/>
          </a:prstGeom>
        </p:spPr>
        <p:txBody>
          <a:bodyPr lIns="576000" rIns="576000"/>
          <a:lstStyle>
            <a:lvl1pPr marL="0" indent="0">
              <a:buFontTx/>
              <a:buNone/>
              <a:defRPr sz="1600" b="1">
                <a:solidFill>
                  <a:srgbClr val="5792C9"/>
                </a:solidFill>
              </a:defRPr>
            </a:lvl1pPr>
          </a:lstStyle>
          <a:p>
            <a:pPr lvl="0"/>
            <a:r>
              <a:rPr lang="en-US" dirty="0"/>
              <a:t>Click Name of the presenter</a:t>
            </a:r>
          </a:p>
        </p:txBody>
      </p:sp>
      <p:sp>
        <p:nvSpPr>
          <p:cNvPr id="12" name="Text Placeholder 8">
            <a:extLst>
              <a:ext uri="{FF2B5EF4-FFF2-40B4-BE49-F238E27FC236}">
                <a16:creationId xmlns:a16="http://schemas.microsoft.com/office/drawing/2014/main" id="{7ED1DC37-ADD4-E14A-846E-BFCB9E87C13E}"/>
              </a:ext>
            </a:extLst>
          </p:cNvPr>
          <p:cNvSpPr>
            <a:spLocks noGrp="1"/>
          </p:cNvSpPr>
          <p:nvPr>
            <p:ph type="body" sz="quarter" idx="13" hasCustomPrompt="1"/>
          </p:nvPr>
        </p:nvSpPr>
        <p:spPr>
          <a:xfrm>
            <a:off x="0" y="6270177"/>
            <a:ext cx="12192000" cy="255167"/>
          </a:xfrm>
          <a:prstGeom prst="rect">
            <a:avLst/>
          </a:prstGeom>
        </p:spPr>
        <p:txBody>
          <a:bodyPr lIns="576000" rIns="576000"/>
          <a:lstStyle>
            <a:lvl1pPr marL="0" indent="0">
              <a:buFontTx/>
              <a:buNone/>
              <a:defRPr sz="1600" b="0" i="1">
                <a:solidFill>
                  <a:srgbClr val="5792C9"/>
                </a:solidFill>
              </a:defRPr>
            </a:lvl1pPr>
          </a:lstStyle>
          <a:p>
            <a:pPr lvl="0"/>
            <a:r>
              <a:rPr lang="en-US" dirty="0"/>
              <a:t>Click Title, Organization</a:t>
            </a:r>
          </a:p>
        </p:txBody>
      </p:sp>
    </p:spTree>
    <p:extLst>
      <p:ext uri="{BB962C8B-B14F-4D97-AF65-F5344CB8AC3E}">
        <p14:creationId xmlns:p14="http://schemas.microsoft.com/office/powerpoint/2010/main" val="22998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1 ">
    <p:spTree>
      <p:nvGrpSpPr>
        <p:cNvPr id="1" name=""/>
        <p:cNvGrpSpPr/>
        <p:nvPr/>
      </p:nvGrpSpPr>
      <p:grpSpPr>
        <a:xfrm>
          <a:off x="0" y="0"/>
          <a:ext cx="0" cy="0"/>
          <a:chOff x="0" y="0"/>
          <a:chExt cx="0" cy="0"/>
        </a:xfrm>
      </p:grpSpPr>
      <p:cxnSp>
        <p:nvCxnSpPr>
          <p:cNvPr id="11"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10" hasCustomPrompt="1"/>
          </p:nvPr>
        </p:nvSpPr>
        <p:spPr>
          <a:xfrm>
            <a:off x="478800" y="1232674"/>
            <a:ext cx="5382919" cy="3599999"/>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7" name="Subtitle 2"/>
          <p:cNvSpPr>
            <a:spLocks noGrp="1"/>
          </p:cNvSpPr>
          <p:nvPr>
            <p:ph type="subTitle" idx="1" hasCustomPrompt="1"/>
          </p:nvPr>
        </p:nvSpPr>
        <p:spPr>
          <a:xfrm>
            <a:off x="6240016" y="2096673"/>
            <a:ext cx="5951983" cy="3996623"/>
          </a:xfrm>
          <a:prstGeom prst="rect">
            <a:avLst/>
          </a:prstGeom>
        </p:spPr>
        <p:txBody>
          <a:bodyPr lIns="0" tIns="0" rIns="540000" anchor="t" anchorCtr="0"/>
          <a:lstStyle>
            <a:lvl1pPr marL="162000" indent="-180000" algn="l">
              <a:buClr>
                <a:srgbClr val="5792C9"/>
              </a:buClr>
              <a:buFont typeface="Wingdings" charset="2"/>
              <a:buChar char="§"/>
              <a:defRPr sz="2000">
                <a:solidFill>
                  <a:schemeClr val="tx1"/>
                </a:solidFill>
              </a:defRPr>
            </a:lvl1pPr>
            <a:lvl2pPr marL="360000" indent="-180000" algn="l">
              <a:buClr>
                <a:srgbClr val="5792C9"/>
              </a:buClr>
              <a:buSzPct val="110000"/>
              <a:buFont typeface="Arial" charset="0"/>
              <a:buChar char="•"/>
              <a:defRPr sz="2000">
                <a:solidFill>
                  <a:schemeClr val="tx1"/>
                </a:solidFill>
              </a:defRPr>
            </a:lvl2pPr>
            <a:lvl3pPr marL="612000" indent="-216000" algn="l">
              <a:buClr>
                <a:srgbClr val="5792C9"/>
              </a:buClr>
              <a:buFont typeface=".AppleSystemUIFont" charset="-120"/>
              <a:buChar char="–"/>
              <a:defRPr sz="2000"/>
            </a:lvl3pPr>
            <a:lvl4pPr marL="864000" indent="-180000" algn="l">
              <a:buClr>
                <a:schemeClr val="tx1"/>
              </a:buClr>
              <a:buFont typeface=".AppleSystemUIFont" charset="-120"/>
              <a:buChar char="–"/>
              <a:defRPr sz="2000">
                <a:solidFill>
                  <a:schemeClr val="tx1"/>
                </a:solidFill>
              </a:defRPr>
            </a:lvl4pPr>
            <a:lvl5pPr marL="1080000" indent="-180000" algn="l">
              <a:buClr>
                <a:schemeClr val="bg2">
                  <a:lumMod val="50000"/>
                </a:schemeClr>
              </a:buClr>
              <a:buFont typeface=".AppleSystemUIFont" charset="-120"/>
              <a:buChar char="–"/>
              <a:defRPr sz="2000">
                <a:solidFill>
                  <a:schemeClr val="bg2">
                    <a:lumMod val="50000"/>
                  </a:schemeClr>
                </a:solidFill>
              </a:defRPr>
            </a:lvl5pPr>
            <a:lvl6pPr marL="1080000" indent="-180000" algn="l">
              <a:buClr>
                <a:schemeClr val="bg2">
                  <a:lumMod val="75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0"/>
            <a:r>
              <a:rPr lang="en-US" dirty="0"/>
              <a:t>List 1</a:t>
            </a:r>
          </a:p>
          <a:p>
            <a:pPr lvl="1"/>
            <a:r>
              <a:rPr lang="en-US" dirty="0"/>
              <a:t>List 2</a:t>
            </a:r>
          </a:p>
          <a:p>
            <a:pPr lvl="2"/>
            <a:r>
              <a:rPr lang="en-US" dirty="0"/>
              <a:t>List 3</a:t>
            </a:r>
          </a:p>
          <a:p>
            <a:pPr lvl="3"/>
            <a:r>
              <a:rPr lang="en-US" dirty="0"/>
              <a:t>List 4</a:t>
            </a:r>
          </a:p>
          <a:p>
            <a:pPr lvl="4"/>
            <a:r>
              <a:rPr lang="en-US" dirty="0"/>
              <a:t>List 5 </a:t>
            </a:r>
          </a:p>
        </p:txBody>
      </p:sp>
      <p:sp>
        <p:nvSpPr>
          <p:cNvPr id="28" name="Text Placeholder 5"/>
          <p:cNvSpPr>
            <a:spLocks noGrp="1"/>
          </p:cNvSpPr>
          <p:nvPr>
            <p:ph type="body" sz="quarter" idx="11" hasCustomPrompt="1"/>
          </p:nvPr>
        </p:nvSpPr>
        <p:spPr>
          <a:xfrm>
            <a:off x="0" y="6435622"/>
            <a:ext cx="12192000" cy="323462"/>
          </a:xfrm>
          <a:prstGeom prst="rect">
            <a:avLst/>
          </a:prstGeom>
        </p:spPr>
        <p:txBody>
          <a:bodyPr lIns="540000" rIns="540000" anchor="ctr" anchorCtr="0"/>
          <a:lstStyle>
            <a:lvl1pPr marL="0" indent="0">
              <a:buFontTx/>
              <a:buNone/>
              <a:defRPr sz="1400" b="0">
                <a:solidFill>
                  <a:srgbClr val="5792C9"/>
                </a:solidFill>
              </a:defRPr>
            </a:lvl1pPr>
          </a:lstStyle>
          <a:p>
            <a:pPr lvl="0"/>
            <a:r>
              <a:rPr lang="en-US" dirty="0"/>
              <a:t>Click to edit meeting date, place and date</a:t>
            </a:r>
          </a:p>
        </p:txBody>
      </p:sp>
      <p:sp>
        <p:nvSpPr>
          <p:cNvPr id="14" name="Title Placeholder 1">
            <a:extLst>
              <a:ext uri="{FF2B5EF4-FFF2-40B4-BE49-F238E27FC236}">
                <a16:creationId xmlns:a16="http://schemas.microsoft.com/office/drawing/2014/main" id="{99583D8E-5B3B-3843-83A2-A85ED263569D}"/>
              </a:ext>
            </a:extLst>
          </p:cNvPr>
          <p:cNvSpPr>
            <a:spLocks noGrp="1"/>
          </p:cNvSpPr>
          <p:nvPr>
            <p:ph type="title" hasCustomPrompt="1"/>
          </p:nvPr>
        </p:nvSpPr>
        <p:spPr>
          <a:xfrm>
            <a:off x="6240016" y="1232674"/>
            <a:ext cx="5951983" cy="863895"/>
          </a:xfrm>
          <a:prstGeom prst="rect">
            <a:avLst/>
          </a:prstGeom>
          <a:noFill/>
        </p:spPr>
        <p:txBody>
          <a:bodyPr vert="horz" lIns="0" tIns="0" rIns="540000" bIns="45720" rtlCol="0" anchor="t" anchorCtr="0">
            <a:noAutofit/>
          </a:bodyPr>
          <a:lstStyle>
            <a:lvl1pPr>
              <a:defRPr sz="2800" b="1">
                <a:solidFill>
                  <a:srgbClr val="5792C9"/>
                </a:solidFill>
                <a:latin typeface="+mn-lt"/>
              </a:defRPr>
            </a:lvl1pPr>
          </a:lstStyle>
          <a:p>
            <a:r>
              <a:rPr lang="en-US" dirty="0"/>
              <a:t>Click to edit Section title</a:t>
            </a:r>
            <a:br>
              <a:rPr lang="en-US" dirty="0"/>
            </a:br>
            <a:r>
              <a:rPr lang="en-US" dirty="0"/>
              <a:t>lorem ipsum</a:t>
            </a:r>
          </a:p>
        </p:txBody>
      </p:sp>
      <p:sp>
        <p:nvSpPr>
          <p:cNvPr id="19" name="Text Placeholder 5">
            <a:extLst>
              <a:ext uri="{FF2B5EF4-FFF2-40B4-BE49-F238E27FC236}">
                <a16:creationId xmlns:a16="http://schemas.microsoft.com/office/drawing/2014/main" id="{2188B33B-2595-C049-A40E-D1BA483E5AB5}"/>
              </a:ext>
            </a:extLst>
          </p:cNvPr>
          <p:cNvSpPr>
            <a:spLocks noGrp="1"/>
          </p:cNvSpPr>
          <p:nvPr>
            <p:ph type="body" sz="quarter" idx="12" hasCustomPrompt="1"/>
          </p:nvPr>
        </p:nvSpPr>
        <p:spPr>
          <a:xfrm>
            <a:off x="0" y="476674"/>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a:t>
            </a:r>
          </a:p>
        </p:txBody>
      </p:sp>
    </p:spTree>
    <p:extLst>
      <p:ext uri="{BB962C8B-B14F-4D97-AF65-F5344CB8AC3E}">
        <p14:creationId xmlns:p14="http://schemas.microsoft.com/office/powerpoint/2010/main" val="1792729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cxnSp>
        <p:nvCxnSpPr>
          <p:cNvPr id="18"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301D986D-7DC2-6B42-A3AA-10A8F8722BA2}"/>
              </a:ext>
            </a:extLst>
          </p:cNvPr>
          <p:cNvSpPr>
            <a:spLocks noGrp="1"/>
          </p:cNvSpPr>
          <p:nvPr>
            <p:ph type="body" sz="quarter" idx="12" hasCustomPrompt="1"/>
          </p:nvPr>
        </p:nvSpPr>
        <p:spPr>
          <a:xfrm>
            <a:off x="0" y="6453336"/>
            <a:ext cx="12192000" cy="251454"/>
          </a:xfrm>
          <a:prstGeom prst="rect">
            <a:avLst/>
          </a:prstGeom>
        </p:spPr>
        <p:txBody>
          <a:bodyPr lIns="540000" rIns="540000"/>
          <a:lstStyle>
            <a:lvl1pPr marL="0" indent="0">
              <a:buFontTx/>
              <a:buNone/>
              <a:defRPr sz="1400" b="0">
                <a:solidFill>
                  <a:srgbClr val="5792C9"/>
                </a:solidFill>
              </a:defRPr>
            </a:lvl1pPr>
          </a:lstStyle>
          <a:p>
            <a:pPr lvl="0"/>
            <a:r>
              <a:rPr lang="en-US" dirty="0"/>
              <a:t>Click to edit meeting date, place and date</a:t>
            </a:r>
          </a:p>
        </p:txBody>
      </p:sp>
      <p:sp>
        <p:nvSpPr>
          <p:cNvPr id="16" name="Text Placeholder 5">
            <a:extLst>
              <a:ext uri="{FF2B5EF4-FFF2-40B4-BE49-F238E27FC236}">
                <a16:creationId xmlns:a16="http://schemas.microsoft.com/office/drawing/2014/main" id="{196904FE-A34D-024F-87C3-7F0E775D2744}"/>
              </a:ext>
            </a:extLst>
          </p:cNvPr>
          <p:cNvSpPr>
            <a:spLocks noGrp="1"/>
          </p:cNvSpPr>
          <p:nvPr>
            <p:ph type="body" sz="quarter" idx="13" hasCustomPrompt="1"/>
          </p:nvPr>
        </p:nvSpPr>
        <p:spPr>
          <a:xfrm>
            <a:off x="0" y="476674"/>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 </a:t>
            </a:r>
            <a:r>
              <a:rPr lang="it-IT" b="1" dirty="0"/>
              <a:t>|</a:t>
            </a:r>
            <a:r>
              <a:rPr lang="it-IT" dirty="0"/>
              <a:t> </a:t>
            </a:r>
            <a:r>
              <a:rPr lang="it-IT" dirty="0" err="1"/>
              <a:t>Section</a:t>
            </a:r>
            <a:r>
              <a:rPr lang="it-IT" dirty="0"/>
              <a:t> </a:t>
            </a:r>
            <a:r>
              <a:rPr lang="it-IT" dirty="0" err="1"/>
              <a:t>title</a:t>
            </a:r>
            <a:endParaRPr lang="en-US" dirty="0"/>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520674"/>
            <a:ext cx="7104112" cy="4572622"/>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160674"/>
            <a:ext cx="7120246" cy="296840"/>
          </a:xfrm>
          <a:prstGeom prst="rect">
            <a:avLst/>
          </a:prstGeom>
          <a:noFill/>
        </p:spPr>
        <p:txBody>
          <a:bodyPr vert="horz" lIns="540000" tIns="0" rIns="360000" bIns="45720" rtlCol="0" anchor="t" anchorCtr="0">
            <a:noAutofit/>
          </a:bodyPr>
          <a:lstStyle>
            <a:lvl1pPr>
              <a:defRPr sz="2200" b="1">
                <a:solidFill>
                  <a:srgbClr val="5792C9"/>
                </a:solidFill>
                <a:latin typeface="+mn-lt"/>
              </a:defRPr>
            </a:lvl1pPr>
          </a:lstStyle>
          <a:p>
            <a:r>
              <a:rPr lang="en-US" dirty="0"/>
              <a:t>Click to edit title</a:t>
            </a:r>
          </a:p>
        </p:txBody>
      </p:sp>
      <p:sp>
        <p:nvSpPr>
          <p:cNvPr id="9" name="Picture Placeholder 9"/>
          <p:cNvSpPr>
            <a:spLocks noGrp="1"/>
          </p:cNvSpPr>
          <p:nvPr>
            <p:ph type="pic" sz="quarter" idx="10" hasCustomPrompt="1"/>
          </p:nvPr>
        </p:nvSpPr>
        <p:spPr>
          <a:xfrm>
            <a:off x="7376179" y="1157607"/>
            <a:ext cx="4320000" cy="2902967"/>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Picture/Figure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ption 2">
    <p:spTree>
      <p:nvGrpSpPr>
        <p:cNvPr id="1" name=""/>
        <p:cNvGrpSpPr/>
        <p:nvPr/>
      </p:nvGrpSpPr>
      <p:grpSpPr>
        <a:xfrm>
          <a:off x="0" y="0"/>
          <a:ext cx="0" cy="0"/>
          <a:chOff x="0" y="0"/>
          <a:chExt cx="0" cy="0"/>
        </a:xfrm>
      </p:grpSpPr>
      <p:cxnSp>
        <p:nvCxnSpPr>
          <p:cNvPr id="18"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Picture Placeholder 9"/>
          <p:cNvSpPr>
            <a:spLocks noGrp="1"/>
          </p:cNvSpPr>
          <p:nvPr>
            <p:ph type="pic" sz="quarter" idx="10" hasCustomPrompt="1"/>
          </p:nvPr>
        </p:nvSpPr>
        <p:spPr>
          <a:xfrm>
            <a:off x="8256240" y="1160672"/>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46" name="Picture Placeholder 9"/>
          <p:cNvSpPr>
            <a:spLocks noGrp="1"/>
          </p:cNvSpPr>
          <p:nvPr>
            <p:ph type="pic" sz="quarter" idx="11" hasCustomPrompt="1"/>
          </p:nvPr>
        </p:nvSpPr>
        <p:spPr>
          <a:xfrm>
            <a:off x="8256240" y="3425031"/>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1" name="Text Placeholder 5">
            <a:extLst>
              <a:ext uri="{FF2B5EF4-FFF2-40B4-BE49-F238E27FC236}">
                <a16:creationId xmlns:a16="http://schemas.microsoft.com/office/drawing/2014/main" id="{301D986D-7DC2-6B42-A3AA-10A8F8722BA2}"/>
              </a:ext>
            </a:extLst>
          </p:cNvPr>
          <p:cNvSpPr>
            <a:spLocks noGrp="1"/>
          </p:cNvSpPr>
          <p:nvPr>
            <p:ph type="body" sz="quarter" idx="12" hasCustomPrompt="1"/>
          </p:nvPr>
        </p:nvSpPr>
        <p:spPr>
          <a:xfrm>
            <a:off x="0" y="6453336"/>
            <a:ext cx="12192000" cy="251454"/>
          </a:xfrm>
          <a:prstGeom prst="rect">
            <a:avLst/>
          </a:prstGeom>
        </p:spPr>
        <p:txBody>
          <a:bodyPr lIns="540000" rIns="540000"/>
          <a:lstStyle>
            <a:lvl1pPr marL="0" indent="0">
              <a:buFontTx/>
              <a:buNone/>
              <a:defRPr sz="1400" b="0">
                <a:solidFill>
                  <a:srgbClr val="5792C9"/>
                </a:solidFill>
              </a:defRPr>
            </a:lvl1pPr>
          </a:lstStyle>
          <a:p>
            <a:pPr lvl="0"/>
            <a:r>
              <a:rPr lang="en-US" dirty="0"/>
              <a:t>Click to edit meeting date, place and date</a:t>
            </a:r>
          </a:p>
        </p:txBody>
      </p:sp>
      <p:sp>
        <p:nvSpPr>
          <p:cNvPr id="16" name="Text Placeholder 5">
            <a:extLst>
              <a:ext uri="{FF2B5EF4-FFF2-40B4-BE49-F238E27FC236}">
                <a16:creationId xmlns:a16="http://schemas.microsoft.com/office/drawing/2014/main" id="{196904FE-A34D-024F-87C3-7F0E775D2744}"/>
              </a:ext>
            </a:extLst>
          </p:cNvPr>
          <p:cNvSpPr>
            <a:spLocks noGrp="1"/>
          </p:cNvSpPr>
          <p:nvPr>
            <p:ph type="body" sz="quarter" idx="13" hasCustomPrompt="1"/>
          </p:nvPr>
        </p:nvSpPr>
        <p:spPr>
          <a:xfrm>
            <a:off x="0" y="476672"/>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 </a:t>
            </a:r>
            <a:r>
              <a:rPr lang="it-IT" b="1" dirty="0"/>
              <a:t>|</a:t>
            </a:r>
            <a:r>
              <a:rPr lang="it-IT" dirty="0"/>
              <a:t> </a:t>
            </a:r>
            <a:r>
              <a:rPr lang="it-IT" dirty="0" err="1"/>
              <a:t>Section</a:t>
            </a:r>
            <a:r>
              <a:rPr lang="it-IT" dirty="0"/>
              <a:t> </a:t>
            </a:r>
            <a:r>
              <a:rPr lang="it-IT" dirty="0" err="1"/>
              <a:t>title</a:t>
            </a:r>
            <a:endParaRPr lang="en-US" dirty="0"/>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520672"/>
            <a:ext cx="7968208"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160672"/>
            <a:ext cx="7986304" cy="296840"/>
          </a:xfrm>
          <a:prstGeom prst="rect">
            <a:avLst/>
          </a:prstGeom>
          <a:noFill/>
        </p:spPr>
        <p:txBody>
          <a:bodyPr vert="horz" lIns="540000" tIns="0" rIns="360000" bIns="45720" rtlCol="0" anchor="t" anchorCtr="0">
            <a:noAutofit/>
          </a:bodyPr>
          <a:lstStyle>
            <a:lvl1pPr>
              <a:defRPr sz="2200" b="1">
                <a:solidFill>
                  <a:srgbClr val="5792C9"/>
                </a:solidFill>
                <a:latin typeface="+mn-lt"/>
              </a:defRPr>
            </a:lvl1pPr>
          </a:lstStyle>
          <a:p>
            <a:r>
              <a:rPr lang="en-US" dirty="0"/>
              <a:t>Click to edit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cxnSp>
        <p:nvCxnSpPr>
          <p:cNvPr id="5"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1520673"/>
            <a:ext cx="12192001" cy="4428607"/>
          </a:xfrm>
          <a:prstGeom prst="rect">
            <a:avLst/>
          </a:prstGeom>
        </p:spPr>
        <p:txBody>
          <a:bodyPr lIns="540000" tIns="0" rIns="540000" bIns="360000" numCol="2" spcCol="720000" anchor="t" anchorCtr="0"/>
          <a:lstStyle>
            <a:lvl1pPr marL="162000" indent="-180000" algn="l">
              <a:buClr>
                <a:srgbClr val="5792C9"/>
              </a:buClr>
              <a:buFont typeface="Wingdings" charset="2"/>
              <a:buChar char="§"/>
              <a:defRPr sz="2000">
                <a:solidFill>
                  <a:schemeClr val="tx1"/>
                </a:solidFill>
                <a:latin typeface="Calibri" charset="0"/>
                <a:ea typeface="Calibri" charset="0"/>
                <a:cs typeface="Calibri" charset="0"/>
              </a:defRPr>
            </a:lvl1pPr>
            <a:lvl2pPr marL="432000" indent="-180000" algn="l">
              <a:buClr>
                <a:srgbClr val="5792C9"/>
              </a:buClr>
              <a:buSzPct val="110000"/>
              <a:buFont typeface="Arial" charset="0"/>
              <a:buChar char="•"/>
              <a:defRPr sz="2000">
                <a:solidFill>
                  <a:schemeClr val="tx1"/>
                </a:solidFill>
                <a:latin typeface="Calibri" charset="0"/>
                <a:ea typeface="Calibri" charset="0"/>
                <a:cs typeface="Calibri" charset="0"/>
              </a:defRPr>
            </a:lvl2pPr>
            <a:lvl3pPr marL="684000" indent="-216000" algn="l">
              <a:buClr>
                <a:srgbClr val="5792C9"/>
              </a:buClr>
              <a:buFont typeface=".AppleSystemUIFont" charset="-120"/>
              <a:buChar char="–"/>
              <a:defRPr sz="2000"/>
            </a:lvl3pPr>
            <a:lvl4pPr marL="936000" indent="-216000" algn="l">
              <a:buFont typeface=".AppleSystemUIFont" charset="-120"/>
              <a:buChar char="–"/>
              <a:defRPr sz="2000"/>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Txt 2 columns</a:t>
            </a:r>
          </a:p>
          <a:p>
            <a:pPr lvl="1"/>
            <a:r>
              <a:rPr lang="en-US" dirty="0"/>
              <a:t>List 2</a:t>
            </a:r>
          </a:p>
          <a:p>
            <a:pPr lvl="2"/>
            <a:r>
              <a:rPr lang="en-US" dirty="0"/>
              <a:t>List 3</a:t>
            </a:r>
          </a:p>
          <a:p>
            <a:pPr lvl="3"/>
            <a:r>
              <a:rPr lang="en-US" dirty="0"/>
              <a:t>List 4</a:t>
            </a:r>
          </a:p>
          <a:p>
            <a:pPr lvl="4"/>
            <a:r>
              <a:rPr lang="en-US" dirty="0"/>
              <a:t>List 5</a:t>
            </a:r>
            <a:endParaRPr lang="it-IT" dirty="0"/>
          </a:p>
        </p:txBody>
      </p:sp>
      <p:sp>
        <p:nvSpPr>
          <p:cNvPr id="10" name="Text Placeholder 5">
            <a:extLst>
              <a:ext uri="{FF2B5EF4-FFF2-40B4-BE49-F238E27FC236}">
                <a16:creationId xmlns:a16="http://schemas.microsoft.com/office/drawing/2014/main" id="{9DA800EC-B653-524B-B3B9-B688B8D28DA8}"/>
              </a:ext>
            </a:extLst>
          </p:cNvPr>
          <p:cNvSpPr>
            <a:spLocks noGrp="1"/>
          </p:cNvSpPr>
          <p:nvPr>
            <p:ph type="body" sz="quarter" idx="11" hasCustomPrompt="1"/>
          </p:nvPr>
        </p:nvSpPr>
        <p:spPr>
          <a:xfrm>
            <a:off x="0" y="6453336"/>
            <a:ext cx="12192000" cy="251454"/>
          </a:xfrm>
          <a:prstGeom prst="rect">
            <a:avLst/>
          </a:prstGeom>
        </p:spPr>
        <p:txBody>
          <a:bodyPr lIns="540000" rIns="540000"/>
          <a:lstStyle>
            <a:lvl1pPr marL="0" indent="0">
              <a:buFontTx/>
              <a:buNone/>
              <a:defRPr sz="1400" b="0">
                <a:solidFill>
                  <a:srgbClr val="5792C9"/>
                </a:solidFill>
              </a:defRPr>
            </a:lvl1pPr>
          </a:lstStyle>
          <a:p>
            <a:pPr lvl="0"/>
            <a:r>
              <a:rPr lang="en-US" dirty="0"/>
              <a:t>Click to edit meeting date, place and date</a:t>
            </a:r>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2537" y="1160674"/>
            <a:ext cx="12204522" cy="360040"/>
          </a:xfrm>
          <a:prstGeom prst="rect">
            <a:avLst/>
          </a:prstGeom>
          <a:noFill/>
        </p:spPr>
        <p:txBody>
          <a:bodyPr vert="horz" lIns="540000" tIns="0" rIns="2880000" bIns="45720" rtlCol="0" anchor="t" anchorCtr="0">
            <a:noAutofit/>
          </a:bodyPr>
          <a:lstStyle>
            <a:lvl1pPr>
              <a:defRPr sz="2200" b="1">
                <a:solidFill>
                  <a:srgbClr val="5792C9"/>
                </a:solidFill>
                <a:latin typeface="+mn-lt"/>
              </a:defRPr>
            </a:lvl1pPr>
          </a:lstStyle>
          <a:p>
            <a:r>
              <a:rPr lang="en-US" dirty="0"/>
              <a:t>Click to edit title</a:t>
            </a:r>
          </a:p>
        </p:txBody>
      </p:sp>
      <p:sp>
        <p:nvSpPr>
          <p:cNvPr id="15" name="Text Placeholder 5">
            <a:extLst>
              <a:ext uri="{FF2B5EF4-FFF2-40B4-BE49-F238E27FC236}">
                <a16:creationId xmlns:a16="http://schemas.microsoft.com/office/drawing/2014/main" id="{02FC7541-8AA0-E444-B27C-A8D17B21AFEF}"/>
              </a:ext>
            </a:extLst>
          </p:cNvPr>
          <p:cNvSpPr>
            <a:spLocks noGrp="1"/>
          </p:cNvSpPr>
          <p:nvPr>
            <p:ph type="body" sz="quarter" idx="12" hasCustomPrompt="1"/>
          </p:nvPr>
        </p:nvSpPr>
        <p:spPr>
          <a:xfrm>
            <a:off x="0" y="476674"/>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 </a:t>
            </a:r>
            <a:r>
              <a:rPr lang="it-IT" b="1" dirty="0"/>
              <a:t>|</a:t>
            </a:r>
            <a:r>
              <a:rPr lang="it-IT" dirty="0"/>
              <a:t> </a:t>
            </a:r>
            <a:r>
              <a:rPr lang="it-IT" dirty="0" err="1"/>
              <a:t>Section</a:t>
            </a:r>
            <a:r>
              <a:rPr lang="it-IT" dirty="0"/>
              <a:t> </a:t>
            </a:r>
            <a:r>
              <a:rPr lang="it-IT" dirty="0" err="1"/>
              <a:t>title</a:t>
            </a:r>
            <a:endParaRPr lang="en-US" dirty="0"/>
          </a:p>
        </p:txBody>
      </p:sp>
    </p:spTree>
    <p:extLst>
      <p:ext uri="{BB962C8B-B14F-4D97-AF65-F5344CB8AC3E}">
        <p14:creationId xmlns:p14="http://schemas.microsoft.com/office/powerpoint/2010/main" val="153816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tion 4">
    <p:spTree>
      <p:nvGrpSpPr>
        <p:cNvPr id="1" name=""/>
        <p:cNvGrpSpPr/>
        <p:nvPr/>
      </p:nvGrpSpPr>
      <p:grpSpPr>
        <a:xfrm>
          <a:off x="0" y="0"/>
          <a:ext cx="0" cy="0"/>
          <a:chOff x="0" y="0"/>
          <a:chExt cx="0" cy="0"/>
        </a:xfrm>
      </p:grpSpPr>
      <p:cxnSp>
        <p:nvCxnSpPr>
          <p:cNvPr id="5"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itle Placeholder 1"/>
          <p:cNvSpPr>
            <a:spLocks noGrp="1"/>
          </p:cNvSpPr>
          <p:nvPr>
            <p:ph type="title" hasCustomPrompt="1"/>
          </p:nvPr>
        </p:nvSpPr>
        <p:spPr>
          <a:xfrm>
            <a:off x="8030729" y="1160672"/>
            <a:ext cx="3681895" cy="4473296"/>
          </a:xfrm>
          <a:prstGeom prst="rect">
            <a:avLst/>
          </a:prstGeom>
          <a:solidFill>
            <a:srgbClr val="5792C9">
              <a:alpha val="21000"/>
            </a:srgbClr>
          </a:solidFill>
        </p:spPr>
        <p:txBody>
          <a:bodyPr vert="horz" lIns="180000" tIns="180000" rIns="180000" bIns="180000" rtlCol="0" anchor="t" anchorCtr="0">
            <a:normAutofit/>
          </a:bodyPr>
          <a:lstStyle>
            <a:lvl1pPr>
              <a:defRPr sz="1800" b="1" baseline="0">
                <a:solidFill>
                  <a:srgbClr val="5792C9"/>
                </a:solidFill>
                <a:latin typeface="Calibri" charset="0"/>
                <a:ea typeface="Calibri" charset="0"/>
                <a:cs typeface="Calibri" charset="0"/>
              </a:defRPr>
            </a:lvl1pPr>
          </a:lstStyle>
          <a:p>
            <a:r>
              <a:rPr lang="en-US" dirty="0"/>
              <a:t>Click to edit txt</a:t>
            </a:r>
            <a:br>
              <a:rPr lang="en-US" dirty="0"/>
            </a:br>
            <a:endParaRPr lang="en-US" dirty="0"/>
          </a:p>
        </p:txBody>
      </p:sp>
      <p:sp>
        <p:nvSpPr>
          <p:cNvPr id="10" name="Text Placeholder 5">
            <a:extLst>
              <a:ext uri="{FF2B5EF4-FFF2-40B4-BE49-F238E27FC236}">
                <a16:creationId xmlns:a16="http://schemas.microsoft.com/office/drawing/2014/main" id="{A942C5EC-D235-9B4E-95C4-C1BB3EDBA0BD}"/>
              </a:ext>
            </a:extLst>
          </p:cNvPr>
          <p:cNvSpPr>
            <a:spLocks noGrp="1"/>
          </p:cNvSpPr>
          <p:nvPr>
            <p:ph type="body" sz="quarter" idx="11" hasCustomPrompt="1"/>
          </p:nvPr>
        </p:nvSpPr>
        <p:spPr>
          <a:xfrm>
            <a:off x="0" y="6453336"/>
            <a:ext cx="12192000" cy="251454"/>
          </a:xfrm>
          <a:prstGeom prst="rect">
            <a:avLst/>
          </a:prstGeom>
        </p:spPr>
        <p:txBody>
          <a:bodyPr lIns="540000" rIns="540000"/>
          <a:lstStyle>
            <a:lvl1pPr marL="0" indent="0">
              <a:buFontTx/>
              <a:buNone/>
              <a:defRPr sz="1400" b="0">
                <a:solidFill>
                  <a:srgbClr val="5792C9"/>
                </a:solidFill>
              </a:defRPr>
            </a:lvl1pPr>
          </a:lstStyle>
          <a:p>
            <a:pPr lvl="0"/>
            <a:r>
              <a:rPr lang="en-US" dirty="0"/>
              <a:t>Click to edit meeting date, place and date</a:t>
            </a:r>
          </a:p>
        </p:txBody>
      </p:sp>
      <p:sp>
        <p:nvSpPr>
          <p:cNvPr id="18" name="Text Placeholder 5">
            <a:extLst>
              <a:ext uri="{FF2B5EF4-FFF2-40B4-BE49-F238E27FC236}">
                <a16:creationId xmlns:a16="http://schemas.microsoft.com/office/drawing/2014/main" id="{CD757D66-E2E8-8844-B264-44E38125D666}"/>
              </a:ext>
            </a:extLst>
          </p:cNvPr>
          <p:cNvSpPr>
            <a:spLocks noGrp="1"/>
          </p:cNvSpPr>
          <p:nvPr>
            <p:ph type="body" sz="quarter" idx="12" hasCustomPrompt="1"/>
          </p:nvPr>
        </p:nvSpPr>
        <p:spPr>
          <a:xfrm>
            <a:off x="0" y="476672"/>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 </a:t>
            </a:r>
            <a:r>
              <a:rPr lang="it-IT" b="1" dirty="0"/>
              <a:t>|</a:t>
            </a:r>
            <a:r>
              <a:rPr lang="it-IT" dirty="0"/>
              <a:t> </a:t>
            </a:r>
            <a:r>
              <a:rPr lang="it-IT" dirty="0" err="1"/>
              <a:t>Section</a:t>
            </a:r>
            <a:r>
              <a:rPr lang="it-IT" dirty="0"/>
              <a:t> </a:t>
            </a:r>
            <a:r>
              <a:rPr lang="it-IT" dirty="0" err="1"/>
              <a:t>title</a:t>
            </a:r>
            <a:endParaRPr lang="en-US" dirty="0"/>
          </a:p>
        </p:txBody>
      </p:sp>
      <p:sp>
        <p:nvSpPr>
          <p:cNvPr id="20" name="Subtitle 2">
            <a:extLst>
              <a:ext uri="{FF2B5EF4-FFF2-40B4-BE49-F238E27FC236}">
                <a16:creationId xmlns:a16="http://schemas.microsoft.com/office/drawing/2014/main" id="{623DA365-03D8-D643-90D3-767234578272}"/>
              </a:ext>
            </a:extLst>
          </p:cNvPr>
          <p:cNvSpPr>
            <a:spLocks noGrp="1"/>
          </p:cNvSpPr>
          <p:nvPr>
            <p:ph type="subTitle" idx="1" hasCustomPrompt="1"/>
          </p:nvPr>
        </p:nvSpPr>
        <p:spPr>
          <a:xfrm>
            <a:off x="0" y="1160672"/>
            <a:ext cx="7680176" cy="4473296"/>
          </a:xfrm>
          <a:prstGeom prst="rect">
            <a:avLst/>
          </a:prstGeom>
        </p:spPr>
        <p:txBody>
          <a:bodyPr lIns="540000" tIns="0" rIns="360000" anchor="t" anchorCtr="0"/>
          <a:lstStyle>
            <a:lvl1pPr marL="162000" indent="-180000" algn="l">
              <a:buClr>
                <a:srgbClr val="5792C9"/>
              </a:buClr>
              <a:buFont typeface="Wingdings" charset="2"/>
              <a:buChar char="§"/>
              <a:defRPr sz="2000" baseline="0">
                <a:latin typeface="Calibri" charset="0"/>
                <a:ea typeface="Calibri" charset="0"/>
                <a:cs typeface="Calibri" charset="0"/>
              </a:defRPr>
            </a:lvl1pPr>
            <a:lvl2pPr marL="432000" indent="-180000" algn="l">
              <a:buClr>
                <a:srgbClr val="5792C9"/>
              </a:buClr>
              <a:buSzPct val="110000"/>
              <a:buFont typeface="Arial" charset="0"/>
              <a:buChar char="•"/>
              <a:defRPr sz="2000"/>
            </a:lvl2pPr>
            <a:lvl3pPr marL="684000" indent="-216000" algn="l">
              <a:buClr>
                <a:srgbClr val="5792C9"/>
              </a:buClr>
              <a:buFont typeface=".AppleSystemUIFont" charset="-120"/>
              <a:buChar char="–"/>
              <a:defRPr sz="2000">
                <a:latin typeface="Calibri" charset="0"/>
                <a:ea typeface="Calibri" charset="0"/>
                <a:cs typeface="Calibri" charset="0"/>
              </a:defRPr>
            </a:lvl3pPr>
            <a:lvl4pPr marL="936000" indent="-216000" algn="l">
              <a:buFont typeface=".AppleSystemUIFont" charset="-120"/>
              <a:buChar char="–"/>
              <a:defRPr sz="2000">
                <a:latin typeface="Calibri" charset="0"/>
                <a:ea typeface="Calibri" charset="0"/>
                <a:cs typeface="Calibri" charset="0"/>
              </a:defRPr>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txt</a:t>
            </a:r>
          </a:p>
          <a:p>
            <a:pPr lvl="1"/>
            <a:r>
              <a:rPr lang="en-US" dirty="0"/>
              <a:t>List 2</a:t>
            </a:r>
          </a:p>
          <a:p>
            <a:pPr lvl="2"/>
            <a:r>
              <a:rPr lang="en-US" dirty="0"/>
              <a:t>List 3</a:t>
            </a:r>
          </a:p>
          <a:p>
            <a:pPr lvl="3"/>
            <a:r>
              <a:rPr lang="en-US" dirty="0"/>
              <a:t>List 4</a:t>
            </a:r>
          </a:p>
          <a:p>
            <a:pPr lvl="4"/>
            <a:r>
              <a:rPr lang="en-US" dirty="0"/>
              <a:t>List 5</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0" y="2276872"/>
            <a:ext cx="12192000" cy="2448272"/>
          </a:xfrm>
          <a:prstGeom prst="rect">
            <a:avLst/>
          </a:prstGeom>
        </p:spPr>
        <p:txBody>
          <a:bodyPr lIns="2160000" tIns="46800" rIns="2160000" anchor="t"/>
          <a:lstStyle>
            <a:lvl1pPr algn="ctr">
              <a:defRPr sz="5800" baseline="0">
                <a:solidFill>
                  <a:schemeClr val="bg1"/>
                </a:solidFill>
                <a:latin typeface="Georgia" charset="0"/>
                <a:ea typeface="Georgia" charset="0"/>
                <a:cs typeface="Georgia" charset="0"/>
              </a:defRPr>
            </a:lvl1pPr>
          </a:lstStyle>
          <a:p>
            <a:r>
              <a:rPr lang="en-US" dirty="0"/>
              <a:t>Click to edit </a:t>
            </a:r>
            <a:br>
              <a:rPr lang="en-US" dirty="0"/>
            </a:br>
            <a:r>
              <a:rPr lang="en-US" altLang="en-US" sz="5800" dirty="0">
                <a:solidFill>
                  <a:schemeClr val="bg1"/>
                </a:solidFill>
                <a:latin typeface="Georgia" charset="0"/>
                <a:ea typeface="Georgia" charset="0"/>
                <a:cs typeface="Georgia" charset="0"/>
              </a:rPr>
              <a:t>Thank you </a:t>
            </a:r>
            <a:endParaRPr lang="en-US" dirty="0"/>
          </a:p>
        </p:txBody>
      </p:sp>
    </p:spTree>
    <p:extLst>
      <p:ext uri="{BB962C8B-B14F-4D97-AF65-F5344CB8AC3E}">
        <p14:creationId xmlns:p14="http://schemas.microsoft.com/office/powerpoint/2010/main" val="553148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80" y="0"/>
            <a:ext cx="12216679" cy="6871882"/>
          </a:xfrm>
          <a:prstGeom prst="rect">
            <a:avLst/>
          </a:prstGeom>
        </p:spPr>
      </p:pic>
      <p:cxnSp>
        <p:nvCxnSpPr>
          <p:cNvPr id="16" name="Connettore 1 5">
            <a:extLst>
              <a:ext uri="{FF2B5EF4-FFF2-40B4-BE49-F238E27FC236}">
                <a16:creationId xmlns:a16="http://schemas.microsoft.com/office/drawing/2014/main" id="{E0F49708-37C0-0147-AC77-5774DCB79EAE}"/>
              </a:ext>
            </a:extLst>
          </p:cNvPr>
          <p:cNvCxnSpPr>
            <a:cxnSpLocks/>
          </p:cNvCxnSpPr>
          <p:nvPr userDrawn="1"/>
        </p:nvCxnSpPr>
        <p:spPr>
          <a:xfrm>
            <a:off x="1343472" y="5538495"/>
            <a:ext cx="77768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6B660A76-0361-4ACD-B497-7BC476AE9E2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5274" y="332656"/>
            <a:ext cx="3726316" cy="720000"/>
          </a:xfrm>
          <a:prstGeom prst="rect">
            <a:avLst/>
          </a:prstGeom>
        </p:spPr>
      </p:pic>
    </p:spTree>
    <p:extLst>
      <p:ext uri="{BB962C8B-B14F-4D97-AF65-F5344CB8AC3E}">
        <p14:creationId xmlns:p14="http://schemas.microsoft.com/office/powerpoint/2010/main" val="1998400747"/>
      </p:ext>
    </p:extLst>
  </p:cSld>
  <p:clrMap bg1="lt1" tx1="dk1" bg2="lt2" tx2="dk2" accent1="accent1" accent2="accent2" accent3="accent3" accent4="accent4" accent5="accent5" accent6="accent6" hlink="hlink" folHlink="folHlink"/>
  <p:sldLayoutIdLst>
    <p:sldLayoutId id="21474839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3192" cy="1397335"/>
          </a:xfrm>
          <a:prstGeom prst="rect">
            <a:avLst/>
          </a:prstGeom>
        </p:spPr>
      </p:pic>
      <p:pic>
        <p:nvPicPr>
          <p:cNvPr id="5" name="Graphic 4">
            <a:extLst>
              <a:ext uri="{FF2B5EF4-FFF2-40B4-BE49-F238E27FC236}">
                <a16:creationId xmlns:a16="http://schemas.microsoft.com/office/drawing/2014/main" id="{AC8A3505-2E86-419A-AB6C-5399FF8318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5274" y="332656"/>
            <a:ext cx="3726316" cy="720000"/>
          </a:xfrm>
          <a:prstGeom prst="rect">
            <a:avLst/>
          </a:prstGeom>
        </p:spPr>
      </p:pic>
    </p:spTree>
    <p:extLst>
      <p:ext uri="{BB962C8B-B14F-4D97-AF65-F5344CB8AC3E}">
        <p14:creationId xmlns:p14="http://schemas.microsoft.com/office/powerpoint/2010/main" val="721018584"/>
      </p:ext>
    </p:extLst>
  </p:cSld>
  <p:clrMap bg1="lt1" tx1="dk1" bg2="lt2" tx2="dk2" accent1="accent1" accent2="accent2" accent3="accent3" accent4="accent4" accent5="accent5" accent6="accent6" hlink="hlink" folHlink="folHlink"/>
  <p:sldLayoutIdLst>
    <p:sldLayoutId id="2147483929" r:id="rId1"/>
  </p:sldLayoutIdLst>
  <p:txStyles>
    <p:titleStyle>
      <a:lvl1pPr algn="l" defTabSz="914400" rtl="0" eaLnBrk="1" latinLnBrk="0" hangingPunct="1">
        <a:lnSpc>
          <a:spcPct val="90000"/>
        </a:lnSpc>
        <a:spcBef>
          <a:spcPct val="0"/>
        </a:spcBef>
        <a:buNone/>
        <a:defRPr sz="4600" kern="1200">
          <a:solidFill>
            <a:srgbClr val="5792C9"/>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22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ttangolo 28">
            <a:extLst>
              <a:ext uri="{FF2B5EF4-FFF2-40B4-BE49-F238E27FC236}">
                <a16:creationId xmlns:a16="http://schemas.microsoft.com/office/drawing/2014/main" id="{3804164F-07BC-B646-A27F-D5F06B2BD45A}"/>
              </a:ext>
            </a:extLst>
          </p:cNvPr>
          <p:cNvSpPr/>
          <p:nvPr userDrawn="1"/>
        </p:nvSpPr>
        <p:spPr>
          <a:xfrm>
            <a:off x="4" y="1628800"/>
            <a:ext cx="12013192" cy="4266456"/>
          </a:xfrm>
          <a:prstGeom prst="rect">
            <a:avLst/>
          </a:prstGeom>
          <a:solidFill>
            <a:srgbClr val="5792C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0"/>
            <a:ext cx="12193192" cy="1397335"/>
          </a:xfrm>
          <a:prstGeom prst="rect">
            <a:avLst/>
          </a:prstGeom>
        </p:spPr>
      </p:pic>
      <p:pic>
        <p:nvPicPr>
          <p:cNvPr id="6" name="Graphic 5">
            <a:extLst>
              <a:ext uri="{FF2B5EF4-FFF2-40B4-BE49-F238E27FC236}">
                <a16:creationId xmlns:a16="http://schemas.microsoft.com/office/drawing/2014/main" id="{7511850C-E023-4FBE-8553-924CB1A4AC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5274" y="332656"/>
            <a:ext cx="3726316" cy="720000"/>
          </a:xfrm>
          <a:prstGeom prst="rect">
            <a:avLst/>
          </a:prstGeom>
        </p:spPr>
      </p:pic>
    </p:spTree>
    <p:extLst>
      <p:ext uri="{BB962C8B-B14F-4D97-AF65-F5344CB8AC3E}">
        <p14:creationId xmlns:p14="http://schemas.microsoft.com/office/powerpoint/2010/main" val="395343868"/>
      </p:ext>
    </p:extLst>
  </p:cSld>
  <p:clrMap bg1="lt1" tx1="dk1" bg2="lt2" tx2="dk2" accent1="accent1" accent2="accent2" accent3="accent3" accent4="accent4" accent5="accent5" accent6="accent6" hlink="hlink" folHlink="folHlink"/>
  <p:sldLayoutIdLst>
    <p:sldLayoutId id="2147483927" r:id="rId1"/>
  </p:sldLayoutIdLst>
  <p:txStyles>
    <p:titleStyle>
      <a:lvl1pPr algn="l" defTabSz="914400" rtl="0" eaLnBrk="1" latinLnBrk="0" hangingPunct="1">
        <a:lnSpc>
          <a:spcPct val="90000"/>
        </a:lnSpc>
        <a:spcBef>
          <a:spcPct val="0"/>
        </a:spcBef>
        <a:buNone/>
        <a:defRPr sz="3600" kern="1200">
          <a:solidFill>
            <a:schemeClr val="bg1"/>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16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85B03-4AC2-4656-AB03-A66ABD398D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402437"/>
          </a:xfrm>
          <a:prstGeom prst="rect">
            <a:avLst/>
          </a:prstGeom>
        </p:spPr>
      </p:pic>
    </p:spTree>
    <p:extLst>
      <p:ext uri="{BB962C8B-B14F-4D97-AF65-F5344CB8AC3E}">
        <p14:creationId xmlns:p14="http://schemas.microsoft.com/office/powerpoint/2010/main" val="400931096"/>
      </p:ext>
    </p:extLst>
  </p:cSld>
  <p:clrMap bg1="lt1" tx1="dk1" bg2="lt2" tx2="dk2" accent1="accent1" accent2="accent2" accent3="accent3" accent4="accent4" accent5="accent5" accent6="accent6" hlink="hlink" folHlink="folHlink"/>
  <p:sldLayoutIdLst>
    <p:sldLayoutId id="21474839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CC5FDB-E800-40D2-A34E-D253CDC7E35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402437"/>
          </a:xfrm>
          <a:prstGeom prst="rect">
            <a:avLst/>
          </a:prstGeom>
        </p:spPr>
      </p:pic>
    </p:spTree>
    <p:extLst>
      <p:ext uri="{BB962C8B-B14F-4D97-AF65-F5344CB8AC3E}">
        <p14:creationId xmlns:p14="http://schemas.microsoft.com/office/powerpoint/2010/main" val="333290649"/>
      </p:ext>
    </p:extLst>
  </p:cSld>
  <p:clrMap bg1="lt1" tx1="dk1" bg2="lt2" tx2="dk2" accent1="accent1" accent2="accent2" accent3="accent3" accent4="accent4" accent5="accent5" accent6="accent6" hlink="hlink" folHlink="folHlink"/>
  <p:sldLayoutIdLst>
    <p:sldLayoutId id="2147483948" r:id="rId1"/>
    <p:sldLayoutId id="2147483953" r:id="rId2"/>
    <p:sldLayoutId id="2147483949" r:id="rId3"/>
    <p:sldLayoutId id="214748395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80" y="0"/>
            <a:ext cx="12216679" cy="6871882"/>
          </a:xfrm>
          <a:prstGeom prst="rect">
            <a:avLst/>
          </a:prstGeom>
        </p:spPr>
      </p:pic>
    </p:spTree>
    <p:extLst>
      <p:ext uri="{BB962C8B-B14F-4D97-AF65-F5344CB8AC3E}">
        <p14:creationId xmlns:p14="http://schemas.microsoft.com/office/powerpoint/2010/main" val="1030012425"/>
      </p:ext>
    </p:extLst>
  </p:cSld>
  <p:clrMap bg1="lt1" tx1="dk1" bg2="lt2" tx2="dk2" accent1="accent1" accent2="accent2" accent3="accent3" accent4="accent4" accent5="accent5" accent6="accent6" hlink="hlink" folHlink="folHlink"/>
  <p:sldLayoutIdLst>
    <p:sldLayoutId id="21474839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4/relationships/chartEx" Target="../charts/chartEx1.xml"/><Relationship Id="rId1" Type="http://schemas.openxmlformats.org/officeDocument/2006/relationships/slideLayout" Target="../slideLayouts/slideLayout7.xml"/><Relationship Id="rId5" Type="http://schemas.openxmlformats.org/officeDocument/2006/relationships/image" Target="../media/image390.png"/><Relationship Id="rId4" Type="http://schemas.microsoft.com/office/2014/relationships/chartEx" Target="../charts/chartEx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jpg"/></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0B1753-D896-4E23-BCDC-DA491C96E21E}"/>
              </a:ext>
            </a:extLst>
          </p:cNvPr>
          <p:cNvSpPr>
            <a:spLocks noGrp="1"/>
          </p:cNvSpPr>
          <p:nvPr>
            <p:ph type="ctrTitle"/>
          </p:nvPr>
        </p:nvSpPr>
        <p:spPr>
          <a:xfrm>
            <a:off x="1379063" y="1988840"/>
            <a:ext cx="9422900" cy="1368152"/>
          </a:xfrm>
        </p:spPr>
        <p:txBody>
          <a:bodyPr/>
          <a:lstStyle/>
          <a:p>
            <a:r>
              <a:rPr lang="ru-RU" sz="3600" b="1" dirty="0">
                <a:latin typeface="+mn-lt"/>
              </a:rPr>
              <a:t>Інфекційні та інвазійні захворювання мисливської фауни в умовах</a:t>
            </a:r>
            <a:br>
              <a:rPr lang="ru-RU" sz="3600" b="1" dirty="0">
                <a:latin typeface="+mn-lt"/>
              </a:rPr>
            </a:br>
            <a:r>
              <a:rPr lang="ru-RU" sz="3600" b="1" dirty="0">
                <a:latin typeface="+mn-lt"/>
              </a:rPr>
              <a:t>війни:</a:t>
            </a:r>
            <a:r>
              <a:rPr lang="en-US" sz="3600" b="1" dirty="0">
                <a:latin typeface="+mn-lt"/>
              </a:rPr>
              <a:t> </a:t>
            </a:r>
            <a:r>
              <a:rPr lang="ru-RU" sz="3600" b="1" dirty="0">
                <a:latin typeface="+mn-lt"/>
              </a:rPr>
              <a:t>класифікація, поширення і загрози. Основи біобезпеки.</a:t>
            </a:r>
            <a:endParaRPr lang="en-GB" sz="4400" dirty="0"/>
          </a:p>
        </p:txBody>
      </p:sp>
      <p:sp>
        <p:nvSpPr>
          <p:cNvPr id="3" name="Підзаголовок 2">
            <a:extLst>
              <a:ext uri="{FF2B5EF4-FFF2-40B4-BE49-F238E27FC236}">
                <a16:creationId xmlns:a16="http://schemas.microsoft.com/office/drawing/2014/main" id="{5AB1BC10-AE94-47EA-8781-BC4B87949908}"/>
              </a:ext>
            </a:extLst>
          </p:cNvPr>
          <p:cNvSpPr>
            <a:spLocks noGrp="1"/>
          </p:cNvSpPr>
          <p:nvPr>
            <p:ph type="subTitle" idx="1"/>
          </p:nvPr>
        </p:nvSpPr>
        <p:spPr>
          <a:xfrm>
            <a:off x="1349165" y="5013176"/>
            <a:ext cx="8592583" cy="1058780"/>
          </a:xfrm>
        </p:spPr>
        <p:txBody>
          <a:bodyPr/>
          <a:lstStyle/>
          <a:p>
            <a:endParaRPr lang="uk-UA" sz="3200" dirty="0"/>
          </a:p>
          <a:p>
            <a:r>
              <a:rPr lang="uk-UA" sz="2000" b="0" dirty="0"/>
              <a:t>Рєвнівцев Олександр, л.в.м. експерт з транскордонних захворювань, ФАО</a:t>
            </a:r>
            <a:endParaRPr lang="en-GB" sz="2000" b="0" dirty="0"/>
          </a:p>
        </p:txBody>
      </p:sp>
    </p:spTree>
    <p:extLst>
      <p:ext uri="{BB962C8B-B14F-4D97-AF65-F5344CB8AC3E}">
        <p14:creationId xmlns:p14="http://schemas.microsoft.com/office/powerpoint/2010/main" val="2746156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Високопатогенний грип птиці</a:t>
            </a:r>
            <a:endParaRPr lang="ru-RU" sz="2400" dirty="0">
              <a:solidFill>
                <a:schemeClr val="accent1"/>
              </a:solidFill>
              <a:latin typeface="Carlito"/>
              <a:cs typeface="Carlito"/>
            </a:endParaRPr>
          </a:p>
        </p:txBody>
      </p:sp>
      <p:pic>
        <p:nvPicPr>
          <p:cNvPr id="4" name="Picture 2">
            <a:extLst>
              <a:ext uri="{FF2B5EF4-FFF2-40B4-BE49-F238E27FC236}">
                <a16:creationId xmlns:a16="http://schemas.microsoft.com/office/drawing/2014/main" id="{265B1572-07C3-84F4-ED98-B395F1B38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374763"/>
            <a:ext cx="8241476" cy="410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94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Високопатогенний грип птиці</a:t>
            </a:r>
            <a:endParaRPr lang="ru-RU" sz="2400" dirty="0">
              <a:solidFill>
                <a:schemeClr val="accent1"/>
              </a:solidFill>
              <a:latin typeface="Carlito"/>
              <a:cs typeface="Carlito"/>
            </a:endParaRPr>
          </a:p>
        </p:txBody>
      </p:sp>
      <p:sp>
        <p:nvSpPr>
          <p:cNvPr id="4" name="TextBox 3">
            <a:extLst>
              <a:ext uri="{FF2B5EF4-FFF2-40B4-BE49-F238E27FC236}">
                <a16:creationId xmlns:a16="http://schemas.microsoft.com/office/drawing/2014/main" id="{78787A1D-92A5-0A90-7F44-783506B99DA4}"/>
              </a:ext>
            </a:extLst>
          </p:cNvPr>
          <p:cNvSpPr txBox="1"/>
          <p:nvPr/>
        </p:nvSpPr>
        <p:spPr>
          <a:xfrm>
            <a:off x="5484202" y="2459504"/>
            <a:ext cx="6101046" cy="1938992"/>
          </a:xfrm>
          <a:prstGeom prst="rect">
            <a:avLst/>
          </a:prstGeom>
          <a:noFill/>
        </p:spPr>
        <p:txBody>
          <a:bodyPr wrap="square">
            <a:spAutoFit/>
          </a:bodyPr>
          <a:lstStyle/>
          <a:p>
            <a:r>
              <a:rPr lang="uk-UA" b="0" i="0" dirty="0">
                <a:solidFill>
                  <a:srgbClr val="000000"/>
                </a:solidFill>
                <a:effectLst/>
                <a:latin typeface="Proxima Nova"/>
              </a:rPr>
              <a:t>За останні роки в Європі ускладнилась епізоотична ситуація щодо грипу птиці. Спалахи захворювання реєструються у переважній більшості країн, у тому числі тих, що межують з Україною</a:t>
            </a:r>
            <a:endParaRPr lang="en-US" dirty="0"/>
          </a:p>
        </p:txBody>
      </p:sp>
      <p:pic>
        <p:nvPicPr>
          <p:cNvPr id="7" name="Picture 6">
            <a:extLst>
              <a:ext uri="{FF2B5EF4-FFF2-40B4-BE49-F238E27FC236}">
                <a16:creationId xmlns:a16="http://schemas.microsoft.com/office/drawing/2014/main" id="{668D852D-1B64-4546-CA6C-474639FB3C00}"/>
              </a:ext>
            </a:extLst>
          </p:cNvPr>
          <p:cNvPicPr>
            <a:picLocks noChangeAspect="1"/>
          </p:cNvPicPr>
          <p:nvPr/>
        </p:nvPicPr>
        <p:blipFill rotWithShape="1">
          <a:blip r:embed="rId2"/>
          <a:srcRect l="35481" r="112" b="22742"/>
          <a:stretch/>
        </p:blipFill>
        <p:spPr>
          <a:xfrm>
            <a:off x="407368" y="3041413"/>
            <a:ext cx="3816424" cy="3300691"/>
          </a:xfrm>
          <a:prstGeom prst="rect">
            <a:avLst/>
          </a:prstGeom>
        </p:spPr>
      </p:pic>
      <p:pic>
        <p:nvPicPr>
          <p:cNvPr id="6" name="Picture 5">
            <a:extLst>
              <a:ext uri="{FF2B5EF4-FFF2-40B4-BE49-F238E27FC236}">
                <a16:creationId xmlns:a16="http://schemas.microsoft.com/office/drawing/2014/main" id="{53A1C81B-F49D-5FB6-1730-E22E4D29E926}"/>
              </a:ext>
            </a:extLst>
          </p:cNvPr>
          <p:cNvPicPr>
            <a:picLocks noChangeAspect="1"/>
          </p:cNvPicPr>
          <p:nvPr/>
        </p:nvPicPr>
        <p:blipFill rotWithShape="1">
          <a:blip r:embed="rId3"/>
          <a:srcRect l="44643" b="36771"/>
          <a:stretch/>
        </p:blipFill>
        <p:spPr>
          <a:xfrm>
            <a:off x="1703512" y="1063114"/>
            <a:ext cx="3741549" cy="3017379"/>
          </a:xfrm>
          <a:prstGeom prst="rect">
            <a:avLst/>
          </a:prstGeom>
        </p:spPr>
      </p:pic>
    </p:spTree>
    <p:extLst>
      <p:ext uri="{BB962C8B-B14F-4D97-AF65-F5344CB8AC3E}">
        <p14:creationId xmlns:p14="http://schemas.microsoft.com/office/powerpoint/2010/main" val="1679262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Високопатогенний грип птиці в Україні – 24 випадки</a:t>
            </a:r>
            <a:endParaRPr lang="ru-RU" sz="2400" dirty="0">
              <a:solidFill>
                <a:schemeClr val="accent1"/>
              </a:solidFill>
              <a:latin typeface="Carlito"/>
              <a:cs typeface="Carlito"/>
            </a:endParaRPr>
          </a:p>
        </p:txBody>
      </p:sp>
      <p:pic>
        <p:nvPicPr>
          <p:cNvPr id="2" name="Picture 1">
            <a:extLst>
              <a:ext uri="{FF2B5EF4-FFF2-40B4-BE49-F238E27FC236}">
                <a16:creationId xmlns:a16="http://schemas.microsoft.com/office/drawing/2014/main" id="{AE0B1D02-85FD-7E86-9014-5F87761CB417}"/>
              </a:ext>
            </a:extLst>
          </p:cNvPr>
          <p:cNvPicPr>
            <a:picLocks noChangeAspect="1"/>
          </p:cNvPicPr>
          <p:nvPr/>
        </p:nvPicPr>
        <p:blipFill>
          <a:blip r:embed="rId2"/>
          <a:stretch>
            <a:fillRect/>
          </a:stretch>
        </p:blipFill>
        <p:spPr>
          <a:xfrm>
            <a:off x="354114" y="1787896"/>
            <a:ext cx="5616624" cy="3282203"/>
          </a:xfrm>
          <a:prstGeom prst="rect">
            <a:avLst/>
          </a:prstGeom>
        </p:spPr>
      </p:pic>
      <p:sp>
        <p:nvSpPr>
          <p:cNvPr id="6" name="TextBox 5">
            <a:extLst>
              <a:ext uri="{FF2B5EF4-FFF2-40B4-BE49-F238E27FC236}">
                <a16:creationId xmlns:a16="http://schemas.microsoft.com/office/drawing/2014/main" id="{500F77C5-3D38-6408-8103-21C7ECE0AC71}"/>
              </a:ext>
            </a:extLst>
          </p:cNvPr>
          <p:cNvSpPr txBox="1"/>
          <p:nvPr/>
        </p:nvSpPr>
        <p:spPr>
          <a:xfrm>
            <a:off x="5970738" y="2090170"/>
            <a:ext cx="6101046" cy="2677656"/>
          </a:xfrm>
          <a:prstGeom prst="rect">
            <a:avLst/>
          </a:prstGeom>
          <a:noFill/>
        </p:spPr>
        <p:txBody>
          <a:bodyPr wrap="square">
            <a:spAutoFit/>
          </a:bodyPr>
          <a:lstStyle/>
          <a:p>
            <a:r>
              <a:rPr lang="uk-UA" b="0" i="0" dirty="0">
                <a:solidFill>
                  <a:srgbClr val="000000"/>
                </a:solidFill>
                <a:effectLst/>
              </a:rPr>
              <a:t>Нині наша країна є вільною від грипу птиці, проте ризики занесення грипу птиці в Україну є особливо високими в період осінньої міграції птахів. Найвищі ризики загострення епізоотичної ситуації існуватимуть протягом наступних трьох місяців – у жовтні, листопаді та грудні</a:t>
            </a:r>
            <a:endParaRPr lang="en-US" dirty="0"/>
          </a:p>
        </p:txBody>
      </p:sp>
    </p:spTree>
    <p:extLst>
      <p:ext uri="{BB962C8B-B14F-4D97-AF65-F5344CB8AC3E}">
        <p14:creationId xmlns:p14="http://schemas.microsoft.com/office/powerpoint/2010/main" val="225507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Високопатогенний грип птиці</a:t>
            </a:r>
            <a:endParaRPr lang="ru-RU" sz="2400" dirty="0">
              <a:solidFill>
                <a:schemeClr val="accent1"/>
              </a:solidFill>
              <a:latin typeface="Carlito"/>
              <a:cs typeface="Carlito"/>
            </a:endParaRPr>
          </a:p>
        </p:txBody>
      </p:sp>
      <p:pic>
        <p:nvPicPr>
          <p:cNvPr id="2" name="Picture 2" descr="Головне управлінняДержпродспоживслужбив Запорізькій області">
            <a:extLst>
              <a:ext uri="{FF2B5EF4-FFF2-40B4-BE49-F238E27FC236}">
                <a16:creationId xmlns:a16="http://schemas.microsoft.com/office/drawing/2014/main" id="{EF5B213B-5328-DCED-B2A5-44BE945AC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980728"/>
            <a:ext cx="7054242" cy="529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915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Високопатогенний грип птиці</a:t>
            </a:r>
            <a:endParaRPr lang="ru-RU" sz="2400" dirty="0">
              <a:solidFill>
                <a:schemeClr val="accent1"/>
              </a:solidFill>
              <a:latin typeface="Carlito"/>
              <a:cs typeface="Carlito"/>
            </a:endParaRPr>
          </a:p>
        </p:txBody>
      </p:sp>
      <p:pic>
        <p:nvPicPr>
          <p:cNvPr id="2" name="Picture 2" descr="Головне управлінняДержпродспоживслужбив Запорізькій області">
            <a:extLst>
              <a:ext uri="{FF2B5EF4-FFF2-40B4-BE49-F238E27FC236}">
                <a16:creationId xmlns:a16="http://schemas.microsoft.com/office/drawing/2014/main" id="{194C4BAA-E949-446C-F151-6D8F09D136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8" t="2598"/>
          <a:stretch/>
        </p:blipFill>
        <p:spPr bwMode="auto">
          <a:xfrm>
            <a:off x="1847528" y="923596"/>
            <a:ext cx="7277621" cy="542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2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Високопатогенний грип птиці</a:t>
            </a:r>
            <a:endParaRPr lang="ru-RU" sz="2400" dirty="0">
              <a:solidFill>
                <a:schemeClr val="accent1"/>
              </a:solidFill>
              <a:latin typeface="Carlito"/>
              <a:cs typeface="Carlito"/>
            </a:endParaRPr>
          </a:p>
        </p:txBody>
      </p:sp>
      <p:sp>
        <p:nvSpPr>
          <p:cNvPr id="2" name="TextBox 1">
            <a:extLst>
              <a:ext uri="{FF2B5EF4-FFF2-40B4-BE49-F238E27FC236}">
                <a16:creationId xmlns:a16="http://schemas.microsoft.com/office/drawing/2014/main" id="{0EBD507D-A796-6913-49AA-130C52A5ADFC}"/>
              </a:ext>
            </a:extLst>
          </p:cNvPr>
          <p:cNvSpPr txBox="1"/>
          <p:nvPr/>
        </p:nvSpPr>
        <p:spPr>
          <a:xfrm>
            <a:off x="5375920" y="1268760"/>
            <a:ext cx="6103620" cy="4524315"/>
          </a:xfrm>
          <a:prstGeom prst="rect">
            <a:avLst/>
          </a:prstGeom>
          <a:noFill/>
        </p:spPr>
        <p:txBody>
          <a:bodyPr wrap="square">
            <a:spAutoFit/>
          </a:bodyPr>
          <a:lstStyle/>
          <a:p>
            <a:r>
              <a:rPr lang="en-US" dirty="0" err="1"/>
              <a:t>Пташиний</a:t>
            </a:r>
            <a:r>
              <a:rPr lang="en-US" dirty="0"/>
              <a:t> </a:t>
            </a:r>
            <a:r>
              <a:rPr lang="en-US" dirty="0" err="1"/>
              <a:t>грип</a:t>
            </a:r>
            <a:r>
              <a:rPr lang="en-US" dirty="0"/>
              <a:t> </a:t>
            </a:r>
            <a:r>
              <a:rPr lang="en-US" dirty="0" err="1"/>
              <a:t>поширюється</a:t>
            </a:r>
            <a:r>
              <a:rPr lang="en-US" dirty="0"/>
              <a:t> в </a:t>
            </a:r>
            <a:r>
              <a:rPr lang="en-US" dirty="0" err="1"/>
              <a:t>нові</a:t>
            </a:r>
            <a:r>
              <a:rPr lang="en-US" dirty="0"/>
              <a:t> </a:t>
            </a:r>
            <a:r>
              <a:rPr lang="en-US" dirty="0" err="1"/>
              <a:t>куточки</a:t>
            </a:r>
            <a:r>
              <a:rPr lang="en-US" dirty="0"/>
              <a:t> </a:t>
            </a:r>
            <a:r>
              <a:rPr lang="en-US" dirty="0" err="1"/>
              <a:t>земної</a:t>
            </a:r>
            <a:r>
              <a:rPr lang="en-US" dirty="0"/>
              <a:t> </a:t>
            </a:r>
            <a:r>
              <a:rPr lang="en-US" dirty="0" err="1"/>
              <a:t>кулі</a:t>
            </a:r>
            <a:r>
              <a:rPr lang="en-US" dirty="0"/>
              <a:t> і </a:t>
            </a:r>
            <a:r>
              <a:rPr lang="en-US" dirty="0" err="1"/>
              <a:t>стає</a:t>
            </a:r>
            <a:r>
              <a:rPr lang="en-US" dirty="0"/>
              <a:t> </a:t>
            </a:r>
            <a:r>
              <a:rPr lang="en-US" dirty="0" err="1"/>
              <a:t>ендемічним</a:t>
            </a:r>
            <a:r>
              <a:rPr lang="en-US" dirty="0"/>
              <a:t> </a:t>
            </a:r>
            <a:r>
              <a:rPr lang="en-US" dirty="0" err="1"/>
              <a:t>серед</a:t>
            </a:r>
            <a:r>
              <a:rPr lang="en-US" dirty="0"/>
              <a:t> </a:t>
            </a:r>
            <a:r>
              <a:rPr lang="en-US" dirty="0" err="1"/>
              <a:t>деяких</a:t>
            </a:r>
            <a:r>
              <a:rPr lang="en-US" dirty="0"/>
              <a:t> </a:t>
            </a:r>
            <a:r>
              <a:rPr lang="en-US" dirty="0" err="1"/>
              <a:t>диких</a:t>
            </a:r>
            <a:r>
              <a:rPr lang="en-US" dirty="0"/>
              <a:t> </a:t>
            </a:r>
            <a:r>
              <a:rPr lang="en-US" dirty="0" err="1"/>
              <a:t>птахів</a:t>
            </a:r>
            <a:r>
              <a:rPr lang="en-US" dirty="0"/>
              <a:t>, </a:t>
            </a:r>
            <a:r>
              <a:rPr lang="en-US" dirty="0" err="1"/>
              <a:t>які</a:t>
            </a:r>
            <a:r>
              <a:rPr lang="en-US" dirty="0"/>
              <a:t> </a:t>
            </a:r>
            <a:r>
              <a:rPr lang="en-US" dirty="0" err="1"/>
              <a:t>передають</a:t>
            </a:r>
            <a:r>
              <a:rPr lang="en-US" dirty="0"/>
              <a:t> </a:t>
            </a:r>
            <a:r>
              <a:rPr lang="en-US" dirty="0" err="1"/>
              <a:t>вірус</a:t>
            </a:r>
            <a:r>
              <a:rPr lang="en-US" dirty="0"/>
              <a:t> </a:t>
            </a:r>
            <a:r>
              <a:rPr lang="en-US" dirty="0" err="1"/>
              <a:t>домашній</a:t>
            </a:r>
            <a:r>
              <a:rPr lang="en-US" dirty="0"/>
              <a:t> </a:t>
            </a:r>
            <a:r>
              <a:rPr lang="en-US" dirty="0" err="1"/>
              <a:t>птиці</a:t>
            </a:r>
            <a:r>
              <a:rPr lang="en-US" dirty="0"/>
              <a:t>.</a:t>
            </a:r>
            <a:r>
              <a:rPr lang="uk-UA" dirty="0"/>
              <a:t> Поширення вірусу в природі свідчить про те, що рекордні спалахи на птахофабриках скоро не зменшаться, посилюючи загрози для світового постачання продовольства. Експерти вважають, що фермери мають розглядати хворобу як серйозну загрозу цілий рік, замість того щоб зосереджувати зусилля на профілактиці під час сезонів весняної міграції диких птахів.</a:t>
            </a:r>
            <a:endParaRPr lang="en-US" dirty="0"/>
          </a:p>
        </p:txBody>
      </p:sp>
      <p:pic>
        <p:nvPicPr>
          <p:cNvPr id="4" name="Picture 2" descr="Перелітні птахи - джерело збудника грипу птиці">
            <a:extLst>
              <a:ext uri="{FF2B5EF4-FFF2-40B4-BE49-F238E27FC236}">
                <a16:creationId xmlns:a16="http://schemas.microsoft.com/office/drawing/2014/main" id="{575F9468-5B8E-8AA5-C4FB-997698BFDA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5" r="16918"/>
          <a:stretch/>
        </p:blipFill>
        <p:spPr bwMode="auto">
          <a:xfrm>
            <a:off x="263352" y="1316908"/>
            <a:ext cx="4896544" cy="447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256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13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СКАЗ</a:t>
            </a:r>
            <a:endParaRPr lang="en-GB" sz="2400" dirty="0"/>
          </a:p>
        </p:txBody>
      </p:sp>
      <p:pic>
        <p:nvPicPr>
          <p:cNvPr id="2050" name="Picture 2" descr="Собака и ребенок отлично поладят друг с другом | Хиллс">
            <a:extLst>
              <a:ext uri="{FF2B5EF4-FFF2-40B4-BE49-F238E27FC236}">
                <a16:creationId xmlns:a16="http://schemas.microsoft.com/office/drawing/2014/main" id="{DA235296-E6EB-78FC-2058-61A8B169B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892" y="1196752"/>
            <a:ext cx="9824215" cy="3456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71EF-0917-E95E-AA0B-F182119CE8D1}"/>
              </a:ext>
            </a:extLst>
          </p:cNvPr>
          <p:cNvSpPr txBox="1"/>
          <p:nvPr/>
        </p:nvSpPr>
        <p:spPr>
          <a:xfrm>
            <a:off x="1775520" y="5157192"/>
            <a:ext cx="8800539" cy="1077218"/>
          </a:xfrm>
          <a:prstGeom prst="rect">
            <a:avLst/>
          </a:prstGeom>
          <a:noFill/>
        </p:spPr>
        <p:txBody>
          <a:bodyPr wrap="square">
            <a:spAutoFit/>
          </a:bodyPr>
          <a:lstStyle/>
          <a:p>
            <a:r>
              <a:rPr lang="uk-UA" sz="3200" dirty="0"/>
              <a:t>СКАЗ- п</a:t>
            </a:r>
            <a:r>
              <a:rPr lang="en-US" sz="3200" dirty="0" err="1"/>
              <a:t>ричина</a:t>
            </a:r>
            <a:r>
              <a:rPr lang="en-US" sz="3200" dirty="0"/>
              <a:t> </a:t>
            </a:r>
            <a:r>
              <a:rPr lang="en-US" sz="3200" dirty="0" err="1"/>
              <a:t>смерті</a:t>
            </a:r>
            <a:r>
              <a:rPr lang="en-US" sz="3200" dirty="0"/>
              <a:t> 1 </a:t>
            </a:r>
            <a:r>
              <a:rPr lang="en-US" sz="3200" dirty="0" err="1"/>
              <a:t>дитини</a:t>
            </a:r>
            <a:r>
              <a:rPr lang="en-US" sz="3200" dirty="0"/>
              <a:t> </a:t>
            </a:r>
            <a:r>
              <a:rPr lang="en-US" sz="3200" dirty="0" err="1"/>
              <a:t>кожні</a:t>
            </a:r>
            <a:r>
              <a:rPr lang="en-US" sz="3200" dirty="0"/>
              <a:t> ~</a:t>
            </a:r>
            <a:r>
              <a:rPr lang="uk-UA" sz="3200" dirty="0"/>
              <a:t> </a:t>
            </a:r>
            <a:r>
              <a:rPr lang="en-US" sz="3200" dirty="0"/>
              <a:t>9 </a:t>
            </a:r>
            <a:r>
              <a:rPr lang="en-US" sz="3200" dirty="0" err="1"/>
              <a:t>хвилин</a:t>
            </a:r>
            <a:r>
              <a:rPr lang="uk-UA" sz="3200" dirty="0"/>
              <a:t> (в світі за даними ВОЗ)</a:t>
            </a:r>
            <a:endParaRPr lang="en-US" sz="3200" dirty="0"/>
          </a:p>
        </p:txBody>
      </p:sp>
    </p:spTree>
    <p:extLst>
      <p:ext uri="{BB962C8B-B14F-4D97-AF65-F5344CB8AC3E}">
        <p14:creationId xmlns:p14="http://schemas.microsoft.com/office/powerpoint/2010/main" val="581856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13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СКАЗ</a:t>
            </a:r>
            <a:endParaRPr lang="en-GB" sz="2400" dirty="0"/>
          </a:p>
        </p:txBody>
      </p:sp>
      <p:sp>
        <p:nvSpPr>
          <p:cNvPr id="2" name="object 3">
            <a:extLst>
              <a:ext uri="{FF2B5EF4-FFF2-40B4-BE49-F238E27FC236}">
                <a16:creationId xmlns:a16="http://schemas.microsoft.com/office/drawing/2014/main" id="{A33494D9-CC98-AC71-8409-3182D53513E2}"/>
              </a:ext>
            </a:extLst>
          </p:cNvPr>
          <p:cNvSpPr/>
          <p:nvPr/>
        </p:nvSpPr>
        <p:spPr>
          <a:xfrm>
            <a:off x="263352" y="1124744"/>
            <a:ext cx="2304256" cy="1623858"/>
          </a:xfrm>
          <a:prstGeom prst="rect">
            <a:avLst/>
          </a:prstGeom>
          <a:blipFill>
            <a:blip r:embed="rId2" cstate="print"/>
            <a:stretch>
              <a:fillRect/>
            </a:stretch>
          </a:blipFill>
        </p:spPr>
        <p:txBody>
          <a:bodyPr wrap="square" lIns="0" tIns="0" rIns="0" bIns="0" rtlCol="0"/>
          <a:lstStyle/>
          <a:p>
            <a:endParaRPr dirty="0"/>
          </a:p>
        </p:txBody>
      </p:sp>
      <p:graphicFrame>
        <p:nvGraphicFramePr>
          <p:cNvPr id="4" name="Table 3">
            <a:extLst>
              <a:ext uri="{FF2B5EF4-FFF2-40B4-BE49-F238E27FC236}">
                <a16:creationId xmlns:a16="http://schemas.microsoft.com/office/drawing/2014/main" id="{FA3B81C3-6595-C5F6-E890-A43A6B0E66CB}"/>
              </a:ext>
            </a:extLst>
          </p:cNvPr>
          <p:cNvGraphicFramePr>
            <a:graphicFrameLocks noGrp="1"/>
          </p:cNvGraphicFramePr>
          <p:nvPr>
            <p:extLst>
              <p:ext uri="{D42A27DB-BD31-4B8C-83A1-F6EECF244321}">
                <p14:modId xmlns:p14="http://schemas.microsoft.com/office/powerpoint/2010/main" val="3107897113"/>
              </p:ext>
            </p:extLst>
          </p:nvPr>
        </p:nvGraphicFramePr>
        <p:xfrm>
          <a:off x="2927648" y="2852936"/>
          <a:ext cx="8128000" cy="26822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335981233"/>
                    </a:ext>
                  </a:extLst>
                </a:gridCol>
                <a:gridCol w="1625600">
                  <a:extLst>
                    <a:ext uri="{9D8B030D-6E8A-4147-A177-3AD203B41FA5}">
                      <a16:colId xmlns:a16="http://schemas.microsoft.com/office/drawing/2014/main" val="1777944063"/>
                    </a:ext>
                  </a:extLst>
                </a:gridCol>
                <a:gridCol w="1625600">
                  <a:extLst>
                    <a:ext uri="{9D8B030D-6E8A-4147-A177-3AD203B41FA5}">
                      <a16:colId xmlns:a16="http://schemas.microsoft.com/office/drawing/2014/main" val="812732461"/>
                    </a:ext>
                  </a:extLst>
                </a:gridCol>
                <a:gridCol w="1625600">
                  <a:extLst>
                    <a:ext uri="{9D8B030D-6E8A-4147-A177-3AD203B41FA5}">
                      <a16:colId xmlns:a16="http://schemas.microsoft.com/office/drawing/2014/main" val="1580111431"/>
                    </a:ext>
                  </a:extLst>
                </a:gridCol>
                <a:gridCol w="1625600">
                  <a:extLst>
                    <a:ext uri="{9D8B030D-6E8A-4147-A177-3AD203B41FA5}">
                      <a16:colId xmlns:a16="http://schemas.microsoft.com/office/drawing/2014/main" val="1761092516"/>
                    </a:ext>
                  </a:extLst>
                </a:gridCol>
              </a:tblGrid>
              <a:tr h="370840">
                <a:tc>
                  <a:txBody>
                    <a:bodyPr/>
                    <a:lstStyle/>
                    <a:p>
                      <a:endParaRPr lang="en-US" sz="2400" dirty="0"/>
                    </a:p>
                  </a:txBody>
                  <a:tcPr/>
                </a:tc>
                <a:tc>
                  <a:txBody>
                    <a:bodyPr/>
                    <a:lstStyle/>
                    <a:p>
                      <a:pPr algn="ctr"/>
                      <a:r>
                        <a:rPr lang="uk-UA" sz="2400" dirty="0"/>
                        <a:t>2020</a:t>
                      </a:r>
                      <a:endParaRPr lang="en-US" sz="2400" dirty="0"/>
                    </a:p>
                  </a:txBody>
                  <a:tcPr/>
                </a:tc>
                <a:tc>
                  <a:txBody>
                    <a:bodyPr/>
                    <a:lstStyle/>
                    <a:p>
                      <a:pPr algn="ctr"/>
                      <a:r>
                        <a:rPr lang="uk-UA" sz="2400" dirty="0"/>
                        <a:t>2021</a:t>
                      </a:r>
                      <a:endParaRPr lang="en-US" sz="2400" dirty="0"/>
                    </a:p>
                  </a:txBody>
                  <a:tcPr/>
                </a:tc>
                <a:tc>
                  <a:txBody>
                    <a:bodyPr/>
                    <a:lstStyle/>
                    <a:p>
                      <a:pPr algn="ctr"/>
                      <a:r>
                        <a:rPr lang="uk-UA" sz="2400" dirty="0"/>
                        <a:t>2022</a:t>
                      </a:r>
                      <a:endParaRPr lang="en-US" sz="2400" dirty="0"/>
                    </a:p>
                  </a:txBody>
                  <a:tcPr/>
                </a:tc>
                <a:tc>
                  <a:txBody>
                    <a:bodyPr/>
                    <a:lstStyle/>
                    <a:p>
                      <a:pPr algn="ctr"/>
                      <a:r>
                        <a:rPr lang="uk-UA" sz="2400" dirty="0"/>
                        <a:t>2023 (</a:t>
                      </a:r>
                      <a:r>
                        <a:rPr lang="en-US" sz="2400" dirty="0"/>
                        <a:t>10</a:t>
                      </a:r>
                      <a:r>
                        <a:rPr lang="uk-UA" sz="2400" dirty="0"/>
                        <a:t>м)</a:t>
                      </a:r>
                      <a:endParaRPr lang="en-US" sz="2400" dirty="0"/>
                    </a:p>
                  </a:txBody>
                  <a:tcPr/>
                </a:tc>
                <a:extLst>
                  <a:ext uri="{0D108BD9-81ED-4DB2-BD59-A6C34878D82A}">
                    <a16:rowId xmlns:a16="http://schemas.microsoft.com/office/drawing/2014/main" val="920445173"/>
                  </a:ext>
                </a:extLst>
              </a:tr>
              <a:tr h="370840">
                <a:tc>
                  <a:txBody>
                    <a:bodyPr/>
                    <a:lstStyle/>
                    <a:p>
                      <a:r>
                        <a:rPr lang="uk-UA" sz="2400" dirty="0"/>
                        <a:t>Домашні тварини</a:t>
                      </a:r>
                      <a:endParaRPr lang="en-US" sz="2400" dirty="0"/>
                    </a:p>
                  </a:txBody>
                  <a:tcPr/>
                </a:tc>
                <a:tc>
                  <a:txBody>
                    <a:bodyPr/>
                    <a:lstStyle/>
                    <a:p>
                      <a:pPr lvl="1" algn="l"/>
                      <a:r>
                        <a:rPr lang="uk-UA" sz="2400" dirty="0"/>
                        <a:t>589</a:t>
                      </a:r>
                      <a:endParaRPr lang="en-US" sz="2400" dirty="0"/>
                    </a:p>
                  </a:txBody>
                  <a:tcPr/>
                </a:tc>
                <a:tc>
                  <a:txBody>
                    <a:bodyPr/>
                    <a:lstStyle/>
                    <a:p>
                      <a:pPr lvl="1" algn="l"/>
                      <a:r>
                        <a:rPr lang="uk-UA" sz="2400" dirty="0"/>
                        <a:t>469</a:t>
                      </a:r>
                      <a:endParaRPr lang="en-US" sz="2400" dirty="0"/>
                    </a:p>
                  </a:txBody>
                  <a:tcPr/>
                </a:tc>
                <a:tc>
                  <a:txBody>
                    <a:bodyPr/>
                    <a:lstStyle/>
                    <a:p>
                      <a:pPr lvl="1" algn="l"/>
                      <a:r>
                        <a:rPr lang="uk-UA" sz="2400" dirty="0"/>
                        <a:t>358</a:t>
                      </a:r>
                      <a:endParaRPr lang="en-US" sz="2400" dirty="0"/>
                    </a:p>
                  </a:txBody>
                  <a:tcPr/>
                </a:tc>
                <a:tc>
                  <a:txBody>
                    <a:bodyPr/>
                    <a:lstStyle/>
                    <a:p>
                      <a:pPr lvl="1" algn="l"/>
                      <a:r>
                        <a:rPr lang="en-US" sz="3200" b="1" dirty="0">
                          <a:solidFill>
                            <a:srgbClr val="FF0000"/>
                          </a:solidFill>
                        </a:rPr>
                        <a:t>611</a:t>
                      </a:r>
                    </a:p>
                  </a:txBody>
                  <a:tcPr/>
                </a:tc>
                <a:extLst>
                  <a:ext uri="{0D108BD9-81ED-4DB2-BD59-A6C34878D82A}">
                    <a16:rowId xmlns:a16="http://schemas.microsoft.com/office/drawing/2014/main" val="2887610193"/>
                  </a:ext>
                </a:extLst>
              </a:tr>
              <a:tr h="370840">
                <a:tc>
                  <a:txBody>
                    <a:bodyPr/>
                    <a:lstStyle/>
                    <a:p>
                      <a:r>
                        <a:rPr lang="uk-UA" sz="2400" dirty="0"/>
                        <a:t>Дикі тварини</a:t>
                      </a:r>
                      <a:endParaRPr lang="en-US" sz="2400" dirty="0"/>
                    </a:p>
                  </a:txBody>
                  <a:tcPr/>
                </a:tc>
                <a:tc>
                  <a:txBody>
                    <a:bodyPr/>
                    <a:lstStyle/>
                    <a:p>
                      <a:pPr lvl="1" algn="l"/>
                      <a:r>
                        <a:rPr lang="uk-UA" sz="2400" dirty="0"/>
                        <a:t>267</a:t>
                      </a:r>
                      <a:endParaRPr lang="en-US" sz="2400" dirty="0"/>
                    </a:p>
                  </a:txBody>
                  <a:tcPr/>
                </a:tc>
                <a:tc>
                  <a:txBody>
                    <a:bodyPr/>
                    <a:lstStyle/>
                    <a:p>
                      <a:pPr lvl="1" algn="l"/>
                      <a:r>
                        <a:rPr lang="uk-UA" sz="2400" dirty="0"/>
                        <a:t>172</a:t>
                      </a:r>
                      <a:endParaRPr lang="en-US" sz="2400" dirty="0"/>
                    </a:p>
                  </a:txBody>
                  <a:tcPr/>
                </a:tc>
                <a:tc>
                  <a:txBody>
                    <a:bodyPr/>
                    <a:lstStyle/>
                    <a:p>
                      <a:pPr lvl="1" algn="l"/>
                      <a:r>
                        <a:rPr lang="uk-UA" sz="2400" dirty="0"/>
                        <a:t>111</a:t>
                      </a:r>
                      <a:endParaRPr lang="en-US" sz="2400" dirty="0"/>
                    </a:p>
                  </a:txBody>
                  <a:tcPr/>
                </a:tc>
                <a:tc>
                  <a:txBody>
                    <a:bodyPr/>
                    <a:lstStyle/>
                    <a:p>
                      <a:pPr lvl="1" algn="l"/>
                      <a:r>
                        <a:rPr lang="en-US" sz="3200" b="1" dirty="0">
                          <a:solidFill>
                            <a:srgbClr val="FF0000"/>
                          </a:solidFill>
                        </a:rPr>
                        <a:t>188</a:t>
                      </a:r>
                    </a:p>
                  </a:txBody>
                  <a:tcPr/>
                </a:tc>
                <a:extLst>
                  <a:ext uri="{0D108BD9-81ED-4DB2-BD59-A6C34878D82A}">
                    <a16:rowId xmlns:a16="http://schemas.microsoft.com/office/drawing/2014/main" val="1843913707"/>
                  </a:ext>
                </a:extLst>
              </a:tr>
              <a:tr h="370840">
                <a:tc>
                  <a:txBody>
                    <a:bodyPr/>
                    <a:lstStyle/>
                    <a:p>
                      <a:r>
                        <a:rPr lang="uk-UA" sz="2400" b="1" dirty="0"/>
                        <a:t>ВСЬОГО</a:t>
                      </a:r>
                      <a:endParaRPr lang="en-US" sz="2400" b="1" dirty="0"/>
                    </a:p>
                  </a:txBody>
                  <a:tcPr/>
                </a:tc>
                <a:tc>
                  <a:txBody>
                    <a:bodyPr/>
                    <a:lstStyle/>
                    <a:p>
                      <a:pPr lvl="1" algn="l"/>
                      <a:r>
                        <a:rPr lang="uk-UA" sz="2400" b="1" dirty="0"/>
                        <a:t>856</a:t>
                      </a:r>
                      <a:endParaRPr lang="en-US" sz="2400" b="1" dirty="0"/>
                    </a:p>
                  </a:txBody>
                  <a:tcPr/>
                </a:tc>
                <a:tc>
                  <a:txBody>
                    <a:bodyPr/>
                    <a:lstStyle/>
                    <a:p>
                      <a:pPr lvl="1" algn="l"/>
                      <a:r>
                        <a:rPr lang="uk-UA" sz="2400" b="1" dirty="0"/>
                        <a:t>641</a:t>
                      </a:r>
                      <a:endParaRPr lang="en-US" sz="2400" b="1" dirty="0"/>
                    </a:p>
                  </a:txBody>
                  <a:tcPr/>
                </a:tc>
                <a:tc>
                  <a:txBody>
                    <a:bodyPr/>
                    <a:lstStyle/>
                    <a:p>
                      <a:pPr lvl="1" algn="l"/>
                      <a:r>
                        <a:rPr lang="uk-UA" sz="2400" b="1" dirty="0"/>
                        <a:t>469</a:t>
                      </a:r>
                      <a:endParaRPr lang="en-US" sz="2400" b="1" dirty="0"/>
                    </a:p>
                  </a:txBody>
                  <a:tcPr/>
                </a:tc>
                <a:tc>
                  <a:txBody>
                    <a:bodyPr/>
                    <a:lstStyle/>
                    <a:p>
                      <a:pPr lvl="1" algn="l"/>
                      <a:r>
                        <a:rPr lang="en-US" sz="3200" b="1" dirty="0">
                          <a:solidFill>
                            <a:srgbClr val="FF0000"/>
                          </a:solidFill>
                        </a:rPr>
                        <a:t>799</a:t>
                      </a:r>
                    </a:p>
                  </a:txBody>
                  <a:tcPr/>
                </a:tc>
                <a:extLst>
                  <a:ext uri="{0D108BD9-81ED-4DB2-BD59-A6C34878D82A}">
                    <a16:rowId xmlns:a16="http://schemas.microsoft.com/office/drawing/2014/main" val="3323687232"/>
                  </a:ext>
                </a:extLst>
              </a:tr>
            </a:tbl>
          </a:graphicData>
        </a:graphic>
      </p:graphicFrame>
      <p:sp>
        <p:nvSpPr>
          <p:cNvPr id="7" name="TextBox 6">
            <a:extLst>
              <a:ext uri="{FF2B5EF4-FFF2-40B4-BE49-F238E27FC236}">
                <a16:creationId xmlns:a16="http://schemas.microsoft.com/office/drawing/2014/main" id="{ADD52479-77B6-DB0D-7182-A60D0A042AAB}"/>
              </a:ext>
            </a:extLst>
          </p:cNvPr>
          <p:cNvSpPr txBox="1"/>
          <p:nvPr/>
        </p:nvSpPr>
        <p:spPr>
          <a:xfrm>
            <a:off x="2855640" y="1774943"/>
            <a:ext cx="7533551" cy="415498"/>
          </a:xfrm>
          <a:prstGeom prst="rect">
            <a:avLst/>
          </a:prstGeom>
        </p:spPr>
        <p:txBody>
          <a:bodyPr wrap="none" lIns="540000" tIns="0" rIns="360000" rtlCol="0" anchor="t" anchorCtr="0">
            <a:spAutoFit/>
          </a:bodyPr>
          <a:lstStyle/>
          <a:p>
            <a:r>
              <a:rPr lang="uk-UA" dirty="0"/>
              <a:t>Кількість зареєстрованих неблагополучних пунктів</a:t>
            </a:r>
            <a:endParaRPr lang="en-US" dirty="0"/>
          </a:p>
        </p:txBody>
      </p:sp>
    </p:spTree>
    <p:extLst>
      <p:ext uri="{BB962C8B-B14F-4D97-AF65-F5344CB8AC3E}">
        <p14:creationId xmlns:p14="http://schemas.microsoft.com/office/powerpoint/2010/main" val="3283270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13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СКАЗ</a:t>
            </a:r>
            <a:endParaRPr lang="en-GB" sz="2400" dirty="0"/>
          </a:p>
        </p:txBody>
      </p:sp>
      <p:pic>
        <p:nvPicPr>
          <p:cNvPr id="1026" name="Picture 2">
            <a:extLst>
              <a:ext uri="{FF2B5EF4-FFF2-40B4-BE49-F238E27FC236}">
                <a16:creationId xmlns:a16="http://schemas.microsoft.com/office/drawing/2014/main" id="{0B590CA5-E87D-3524-4533-604C2A377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980728"/>
            <a:ext cx="6389187" cy="5324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2B275E-9832-1C3C-EBC0-C2FCBE93A1A2}"/>
              </a:ext>
            </a:extLst>
          </p:cNvPr>
          <p:cNvSpPr txBox="1"/>
          <p:nvPr/>
        </p:nvSpPr>
        <p:spPr>
          <a:xfrm>
            <a:off x="5951984" y="1536174"/>
            <a:ext cx="6100448" cy="4154984"/>
          </a:xfrm>
          <a:prstGeom prst="rect">
            <a:avLst/>
          </a:prstGeom>
          <a:noFill/>
        </p:spPr>
        <p:txBody>
          <a:bodyPr wrap="square">
            <a:spAutoFit/>
          </a:bodyPr>
          <a:lstStyle/>
          <a:p>
            <a:r>
              <a:rPr lang="uk-UA" b="0" i="0" dirty="0">
                <a:solidFill>
                  <a:srgbClr val="0A0A0A"/>
                </a:solidFill>
                <a:effectLst/>
              </a:rPr>
              <a:t>Анімація, що показує  випадки сказу та сукупні зусилля з вакцинації за попередні 5 років у Західній Європі з 1987 по 2006 рік. За 30 років вакцини були розкинуті на площі, що дорівнює більш ніж 330 000 футбольних полів (2,36 млн кв. км). </a:t>
            </a:r>
          </a:p>
          <a:p>
            <a:r>
              <a:rPr lang="uk-UA" b="0" i="0" dirty="0">
                <a:solidFill>
                  <a:srgbClr val="0A0A0A"/>
                </a:solidFill>
                <a:effectLst/>
              </a:rPr>
              <a:t>Сині багатокутники позначають вакциновані території, </a:t>
            </a:r>
          </a:p>
          <a:p>
            <a:r>
              <a:rPr lang="uk-UA" b="0" i="0" dirty="0">
                <a:solidFill>
                  <a:srgbClr val="0A0A0A"/>
                </a:solidFill>
                <a:effectLst/>
              </a:rPr>
              <a:t>темні відтінки вказують на території, вакциновані більше одного разу,</a:t>
            </a:r>
          </a:p>
          <a:p>
            <a:r>
              <a:rPr lang="uk-UA" b="0" i="0" dirty="0">
                <a:solidFill>
                  <a:srgbClr val="0A0A0A"/>
                </a:solidFill>
                <a:effectLst/>
              </a:rPr>
              <a:t> а червоні точки - випадки сказу лисиць.</a:t>
            </a:r>
            <a:endParaRPr lang="en-US" dirty="0"/>
          </a:p>
        </p:txBody>
      </p:sp>
    </p:spTree>
    <p:extLst>
      <p:ext uri="{BB962C8B-B14F-4D97-AF65-F5344CB8AC3E}">
        <p14:creationId xmlns:p14="http://schemas.microsoft.com/office/powerpoint/2010/main" val="395762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13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СКАЗ</a:t>
            </a:r>
            <a:endParaRPr lang="en-GB" sz="2400" dirty="0"/>
          </a:p>
        </p:txBody>
      </p:sp>
      <p:sp>
        <p:nvSpPr>
          <p:cNvPr id="2" name="object 2">
            <a:extLst>
              <a:ext uri="{FF2B5EF4-FFF2-40B4-BE49-F238E27FC236}">
                <a16:creationId xmlns:a16="http://schemas.microsoft.com/office/drawing/2014/main" id="{79B0413D-4CB5-E18E-791A-46D55073AF0A}"/>
              </a:ext>
            </a:extLst>
          </p:cNvPr>
          <p:cNvSpPr/>
          <p:nvPr/>
        </p:nvSpPr>
        <p:spPr>
          <a:xfrm>
            <a:off x="515889" y="6374142"/>
            <a:ext cx="9652635" cy="0"/>
          </a:xfrm>
          <a:custGeom>
            <a:avLst/>
            <a:gdLst/>
            <a:ahLst/>
            <a:cxnLst/>
            <a:rect l="l" t="t" r="r" b="b"/>
            <a:pathLst>
              <a:path w="9652635">
                <a:moveTo>
                  <a:pt x="0" y="0"/>
                </a:moveTo>
                <a:lnTo>
                  <a:pt x="9652542" y="0"/>
                </a:lnTo>
              </a:path>
            </a:pathLst>
          </a:custGeom>
          <a:ln w="5568">
            <a:solidFill>
              <a:srgbClr val="00AF41"/>
            </a:solidFill>
          </a:ln>
        </p:spPr>
        <p:txBody>
          <a:bodyPr wrap="square" lIns="0" tIns="0" rIns="0" bIns="0" rtlCol="0"/>
          <a:lstStyle/>
          <a:p>
            <a:endParaRPr/>
          </a:p>
        </p:txBody>
      </p:sp>
      <p:sp>
        <p:nvSpPr>
          <p:cNvPr id="4" name="object 5">
            <a:extLst>
              <a:ext uri="{FF2B5EF4-FFF2-40B4-BE49-F238E27FC236}">
                <a16:creationId xmlns:a16="http://schemas.microsoft.com/office/drawing/2014/main" id="{5296A522-C167-7452-20A0-EE546B34E7B0}"/>
              </a:ext>
            </a:extLst>
          </p:cNvPr>
          <p:cNvSpPr/>
          <p:nvPr/>
        </p:nvSpPr>
        <p:spPr>
          <a:xfrm>
            <a:off x="695400" y="1512382"/>
            <a:ext cx="2509946" cy="3830408"/>
          </a:xfrm>
          <a:prstGeom prst="rect">
            <a:avLst/>
          </a:prstGeom>
          <a:blipFill>
            <a:blip r:embed="rId2" cstate="print"/>
            <a:stretch>
              <a:fillRect/>
            </a:stretch>
          </a:blipFill>
        </p:spPr>
        <p:txBody>
          <a:bodyPr wrap="square" lIns="0" tIns="0" rIns="0" bIns="0" rtlCol="0"/>
          <a:lstStyle/>
          <a:p>
            <a:endParaRPr/>
          </a:p>
        </p:txBody>
      </p:sp>
      <p:sp>
        <p:nvSpPr>
          <p:cNvPr id="7" name="object 7">
            <a:extLst>
              <a:ext uri="{FF2B5EF4-FFF2-40B4-BE49-F238E27FC236}">
                <a16:creationId xmlns:a16="http://schemas.microsoft.com/office/drawing/2014/main" id="{4DA3BB04-FA9C-69B2-93F2-D4D904E02E8F}"/>
              </a:ext>
            </a:extLst>
          </p:cNvPr>
          <p:cNvSpPr txBox="1"/>
          <p:nvPr/>
        </p:nvSpPr>
        <p:spPr>
          <a:xfrm>
            <a:off x="9990445" y="6463100"/>
            <a:ext cx="138430" cy="149860"/>
          </a:xfrm>
          <a:prstGeom prst="rect">
            <a:avLst/>
          </a:prstGeom>
        </p:spPr>
        <p:txBody>
          <a:bodyPr vert="horz" wrap="square" lIns="0" tIns="5080" rIns="0" bIns="0" rtlCol="0">
            <a:spAutoFit/>
          </a:bodyPr>
          <a:lstStyle/>
          <a:p>
            <a:pPr marL="38100">
              <a:lnSpc>
                <a:spcPct val="100000"/>
              </a:lnSpc>
              <a:spcBef>
                <a:spcPts val="40"/>
              </a:spcBef>
            </a:pPr>
            <a:r>
              <a:rPr sz="850" spc="10" dirty="0">
                <a:solidFill>
                  <a:srgbClr val="00B050"/>
                </a:solidFill>
                <a:latin typeface="Arial"/>
                <a:cs typeface="Arial"/>
              </a:rPr>
              <a:t>9</a:t>
            </a:r>
            <a:endParaRPr sz="850">
              <a:latin typeface="Arial"/>
              <a:cs typeface="Arial"/>
            </a:endParaRPr>
          </a:p>
        </p:txBody>
      </p:sp>
      <p:sp>
        <p:nvSpPr>
          <p:cNvPr id="9" name="TextBox 8">
            <a:extLst>
              <a:ext uri="{FF2B5EF4-FFF2-40B4-BE49-F238E27FC236}">
                <a16:creationId xmlns:a16="http://schemas.microsoft.com/office/drawing/2014/main" id="{399FFE23-6607-6D5C-8F6E-93659AF1DD30}"/>
              </a:ext>
            </a:extLst>
          </p:cNvPr>
          <p:cNvSpPr txBox="1"/>
          <p:nvPr/>
        </p:nvSpPr>
        <p:spPr>
          <a:xfrm>
            <a:off x="3791744" y="2642756"/>
            <a:ext cx="7704856" cy="1569660"/>
          </a:xfrm>
          <a:prstGeom prst="rect">
            <a:avLst/>
          </a:prstGeom>
          <a:noFill/>
        </p:spPr>
        <p:txBody>
          <a:bodyPr wrap="square">
            <a:spAutoFit/>
          </a:bodyPr>
          <a:lstStyle/>
          <a:p>
            <a:r>
              <a:rPr lang="en-US" dirty="0" err="1"/>
              <a:t>Контроль</a:t>
            </a:r>
            <a:r>
              <a:rPr lang="en-US" dirty="0"/>
              <a:t> </a:t>
            </a:r>
            <a:r>
              <a:rPr lang="en-US" dirty="0" err="1"/>
              <a:t>сказу</a:t>
            </a:r>
            <a:r>
              <a:rPr lang="en-US" dirty="0"/>
              <a:t> є </a:t>
            </a:r>
            <a:r>
              <a:rPr lang="en-US" dirty="0" err="1"/>
              <a:t>найуспішнішим</a:t>
            </a:r>
            <a:r>
              <a:rPr lang="en-US" dirty="0"/>
              <a:t> </a:t>
            </a:r>
            <a:r>
              <a:rPr lang="en-US" dirty="0" err="1"/>
              <a:t>методом</a:t>
            </a:r>
            <a:r>
              <a:rPr lang="en-US" dirty="0"/>
              <a:t> </a:t>
            </a:r>
            <a:r>
              <a:rPr lang="en-US" dirty="0" err="1"/>
              <a:t>боротьби</a:t>
            </a:r>
            <a:r>
              <a:rPr lang="en-US" dirty="0"/>
              <a:t> з </a:t>
            </a:r>
            <a:r>
              <a:rPr lang="en-US" dirty="0" err="1"/>
              <a:t>хворобами</a:t>
            </a:r>
            <a:r>
              <a:rPr lang="en-US" dirty="0"/>
              <a:t> </a:t>
            </a:r>
            <a:r>
              <a:rPr lang="en-US" dirty="0" err="1"/>
              <a:t>диких</a:t>
            </a:r>
            <a:r>
              <a:rPr lang="en-US" dirty="0"/>
              <a:t> </a:t>
            </a:r>
            <a:r>
              <a:rPr lang="en-US" dirty="0" err="1"/>
              <a:t>тварин</a:t>
            </a:r>
            <a:r>
              <a:rPr lang="en-US" dirty="0"/>
              <a:t> </a:t>
            </a:r>
            <a:r>
              <a:rPr lang="en-US" dirty="0" err="1"/>
              <a:t>за</a:t>
            </a:r>
            <a:r>
              <a:rPr lang="en-US" dirty="0"/>
              <a:t> </a:t>
            </a:r>
            <a:r>
              <a:rPr lang="en-US" dirty="0" err="1"/>
              <a:t>допомогою</a:t>
            </a:r>
            <a:r>
              <a:rPr lang="en-US" dirty="0"/>
              <a:t> </a:t>
            </a:r>
            <a:r>
              <a:rPr lang="en-US" dirty="0" err="1"/>
              <a:t>вакцин</a:t>
            </a:r>
            <a:r>
              <a:rPr lang="en-US" dirty="0"/>
              <a:t>.</a:t>
            </a:r>
            <a:r>
              <a:rPr lang="uk-UA" dirty="0"/>
              <a:t> </a:t>
            </a:r>
            <a:r>
              <a:rPr lang="en-US" dirty="0" err="1"/>
              <a:t>Пероральна</a:t>
            </a:r>
            <a:r>
              <a:rPr lang="en-US" dirty="0"/>
              <a:t> </a:t>
            </a:r>
            <a:r>
              <a:rPr lang="en-US" dirty="0" err="1"/>
              <a:t>вакцина</a:t>
            </a:r>
            <a:r>
              <a:rPr lang="en-US" dirty="0"/>
              <a:t> </a:t>
            </a:r>
            <a:r>
              <a:rPr lang="en-US" dirty="0" err="1"/>
              <a:t>була</a:t>
            </a:r>
            <a:r>
              <a:rPr lang="en-US" dirty="0"/>
              <a:t> </a:t>
            </a:r>
            <a:r>
              <a:rPr lang="en-US" dirty="0" err="1"/>
              <a:t>розроблена</a:t>
            </a:r>
            <a:r>
              <a:rPr lang="en-US" dirty="0"/>
              <a:t> в1970-х і 80-х </a:t>
            </a:r>
            <a:r>
              <a:rPr lang="en-US" dirty="0" err="1"/>
              <a:t>роках</a:t>
            </a:r>
            <a:r>
              <a:rPr lang="en-US" dirty="0"/>
              <a:t>.</a:t>
            </a:r>
            <a:r>
              <a:rPr lang="uk-UA" dirty="0"/>
              <a:t> </a:t>
            </a:r>
            <a:endParaRPr lang="en-US" dirty="0"/>
          </a:p>
        </p:txBody>
      </p:sp>
    </p:spTree>
    <p:extLst>
      <p:ext uri="{BB962C8B-B14F-4D97-AF65-F5344CB8AC3E}">
        <p14:creationId xmlns:p14="http://schemas.microsoft.com/office/powerpoint/2010/main" val="102589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28 листопада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a:xfrm>
            <a:off x="-9154" y="507070"/>
            <a:ext cx="12192000" cy="403200"/>
          </a:xfrm>
        </p:spPr>
        <p:txBody>
          <a:bodyPr/>
          <a:lstStyle/>
          <a:p>
            <a:r>
              <a:rPr lang="uk-UA" sz="2400" dirty="0"/>
              <a:t>Загорози поширення захворювань</a:t>
            </a:r>
            <a:endParaRPr lang="en-GB" sz="2400" dirty="0"/>
          </a:p>
        </p:txBody>
      </p:sp>
      <p:sp>
        <p:nvSpPr>
          <p:cNvPr id="4" name="TextBox 3">
            <a:extLst>
              <a:ext uri="{FF2B5EF4-FFF2-40B4-BE49-F238E27FC236}">
                <a16:creationId xmlns:a16="http://schemas.microsoft.com/office/drawing/2014/main" id="{1F57D85F-ACDA-4F22-EC3D-20DBC9A18BAD}"/>
              </a:ext>
            </a:extLst>
          </p:cNvPr>
          <p:cNvSpPr txBox="1"/>
          <p:nvPr/>
        </p:nvSpPr>
        <p:spPr>
          <a:xfrm>
            <a:off x="6672064" y="1556792"/>
            <a:ext cx="5256584" cy="4154984"/>
          </a:xfrm>
          <a:prstGeom prst="rect">
            <a:avLst/>
          </a:prstGeom>
          <a:noFill/>
        </p:spPr>
        <p:txBody>
          <a:bodyPr wrap="square">
            <a:spAutoFit/>
          </a:bodyPr>
          <a:lstStyle/>
          <a:p>
            <a:r>
              <a:rPr lang="en-US" dirty="0" err="1"/>
              <a:t>Пересічний</a:t>
            </a:r>
            <a:r>
              <a:rPr lang="en-US" dirty="0"/>
              <a:t> </a:t>
            </a:r>
            <a:r>
              <a:rPr lang="en-US" dirty="0" err="1"/>
              <a:t>рівень</a:t>
            </a:r>
            <a:r>
              <a:rPr lang="en-US" dirty="0"/>
              <a:t> </a:t>
            </a:r>
            <a:r>
              <a:rPr lang="en-US" dirty="0" err="1"/>
              <a:t>зоологічних</a:t>
            </a:r>
            <a:r>
              <a:rPr lang="en-US" dirty="0"/>
              <a:t> </a:t>
            </a:r>
            <a:r>
              <a:rPr lang="en-US" dirty="0" err="1"/>
              <a:t>знань</a:t>
            </a:r>
            <a:r>
              <a:rPr lang="en-US" dirty="0"/>
              <a:t> – </a:t>
            </a:r>
            <a:r>
              <a:rPr lang="en-US" dirty="0" err="1"/>
              <a:t>уміння</a:t>
            </a:r>
            <a:r>
              <a:rPr lang="en-US" dirty="0"/>
              <a:t> </a:t>
            </a:r>
            <a:r>
              <a:rPr lang="en-US" dirty="0" err="1"/>
              <a:t>відрізняти</a:t>
            </a:r>
            <a:r>
              <a:rPr lang="en-US" dirty="0"/>
              <a:t> </a:t>
            </a:r>
            <a:r>
              <a:rPr lang="en-US" dirty="0" err="1"/>
              <a:t>кота</a:t>
            </a:r>
            <a:r>
              <a:rPr lang="en-US" dirty="0"/>
              <a:t> </a:t>
            </a:r>
            <a:r>
              <a:rPr lang="en-US" dirty="0" err="1"/>
              <a:t>від</a:t>
            </a:r>
            <a:r>
              <a:rPr lang="en-US" dirty="0"/>
              <a:t> </a:t>
            </a:r>
            <a:r>
              <a:rPr lang="en-US" dirty="0" err="1"/>
              <a:t>собаки</a:t>
            </a:r>
            <a:r>
              <a:rPr lang="en-US" dirty="0"/>
              <a:t>. </a:t>
            </a:r>
            <a:r>
              <a:rPr lang="en-US" dirty="0" err="1"/>
              <a:t>Далі</a:t>
            </a:r>
            <a:r>
              <a:rPr lang="en-US" dirty="0"/>
              <a:t> </a:t>
            </a:r>
            <a:r>
              <a:rPr lang="en-US" dirty="0" err="1"/>
              <a:t>гірше</a:t>
            </a:r>
            <a:r>
              <a:rPr lang="en-US" dirty="0"/>
              <a:t>. </a:t>
            </a:r>
            <a:endParaRPr lang="uk-UA" dirty="0"/>
          </a:p>
          <a:p>
            <a:r>
              <a:rPr lang="en-US" dirty="0" err="1"/>
              <a:t>Чимало</a:t>
            </a:r>
            <a:r>
              <a:rPr lang="en-US" dirty="0"/>
              <a:t> </a:t>
            </a:r>
            <a:r>
              <a:rPr lang="en-US" dirty="0" err="1"/>
              <a:t>хто</a:t>
            </a:r>
            <a:r>
              <a:rPr lang="en-US" dirty="0"/>
              <a:t> </a:t>
            </a:r>
            <a:r>
              <a:rPr lang="en-US" dirty="0" err="1"/>
              <a:t>готовий</a:t>
            </a:r>
            <a:r>
              <a:rPr lang="en-US" dirty="0"/>
              <a:t> </a:t>
            </a:r>
            <a:r>
              <a:rPr lang="en-US" dirty="0" err="1"/>
              <a:t>сперечатись</a:t>
            </a:r>
            <a:r>
              <a:rPr lang="en-US" dirty="0"/>
              <a:t>, </a:t>
            </a:r>
            <a:r>
              <a:rPr lang="en-US" dirty="0" err="1"/>
              <a:t>що</a:t>
            </a:r>
            <a:r>
              <a:rPr lang="en-US" dirty="0"/>
              <a:t> </a:t>
            </a:r>
            <a:r>
              <a:rPr lang="en-US" dirty="0" err="1"/>
              <a:t>голуб</a:t>
            </a:r>
            <a:r>
              <a:rPr lang="en-US" dirty="0"/>
              <a:t> </a:t>
            </a:r>
            <a:r>
              <a:rPr lang="en-US" dirty="0" err="1"/>
              <a:t>не</a:t>
            </a:r>
            <a:r>
              <a:rPr lang="en-US" dirty="0"/>
              <a:t> </a:t>
            </a:r>
            <a:r>
              <a:rPr lang="en-US" b="1" dirty="0" err="1"/>
              <a:t>тварина</a:t>
            </a:r>
            <a:r>
              <a:rPr lang="uk-UA" dirty="0"/>
              <a:t> (Царство)</a:t>
            </a:r>
            <a:r>
              <a:rPr lang="en-US" dirty="0"/>
              <a:t>, а </a:t>
            </a:r>
            <a:r>
              <a:rPr lang="en-US" b="1" dirty="0" err="1"/>
              <a:t>птах</a:t>
            </a:r>
            <a:r>
              <a:rPr lang="uk-UA" dirty="0"/>
              <a:t> (Клас)</a:t>
            </a:r>
            <a:r>
              <a:rPr lang="en-US" dirty="0"/>
              <a:t>. </a:t>
            </a:r>
            <a:endParaRPr lang="uk-UA" dirty="0"/>
          </a:p>
          <a:p>
            <a:r>
              <a:rPr lang="en-US" dirty="0" err="1"/>
              <a:t>Не</a:t>
            </a:r>
            <a:r>
              <a:rPr lang="en-US" dirty="0"/>
              <a:t> </a:t>
            </a:r>
            <a:r>
              <a:rPr lang="en-US" dirty="0" err="1"/>
              <a:t>кожен</a:t>
            </a:r>
            <a:r>
              <a:rPr lang="en-US" dirty="0"/>
              <a:t> </a:t>
            </a:r>
            <a:r>
              <a:rPr lang="en-US" dirty="0" err="1"/>
              <a:t>спроможен</a:t>
            </a:r>
            <a:r>
              <a:rPr lang="en-US" dirty="0"/>
              <a:t> </a:t>
            </a:r>
            <a:r>
              <a:rPr lang="en-US" dirty="0" err="1"/>
              <a:t>відрізнити</a:t>
            </a:r>
            <a:r>
              <a:rPr lang="en-US" dirty="0"/>
              <a:t> </a:t>
            </a:r>
            <a:r>
              <a:rPr lang="en-US" dirty="0" err="1"/>
              <a:t>ворону</a:t>
            </a:r>
            <a:r>
              <a:rPr lang="en-US" dirty="0"/>
              <a:t> </a:t>
            </a:r>
            <a:r>
              <a:rPr lang="en-US" dirty="0" err="1"/>
              <a:t>від</a:t>
            </a:r>
            <a:r>
              <a:rPr lang="en-US" dirty="0"/>
              <a:t> </a:t>
            </a:r>
            <a:r>
              <a:rPr lang="en-US" dirty="0" err="1"/>
              <a:t>грака</a:t>
            </a:r>
            <a:r>
              <a:rPr lang="en-US" dirty="0"/>
              <a:t>. </a:t>
            </a:r>
            <a:endParaRPr lang="uk-UA" dirty="0"/>
          </a:p>
          <a:p>
            <a:endParaRPr lang="uk-UA" dirty="0"/>
          </a:p>
          <a:p>
            <a:r>
              <a:rPr lang="en-US" dirty="0" err="1"/>
              <a:t>Це</a:t>
            </a:r>
            <a:r>
              <a:rPr lang="en-US" dirty="0"/>
              <a:t> </a:t>
            </a:r>
            <a:r>
              <a:rPr lang="en-US" dirty="0" err="1"/>
              <a:t>не</a:t>
            </a:r>
            <a:r>
              <a:rPr lang="en-US" dirty="0"/>
              <a:t> </a:t>
            </a:r>
            <a:r>
              <a:rPr lang="en-US" dirty="0" err="1"/>
              <a:t>заважає</a:t>
            </a:r>
            <a:r>
              <a:rPr lang="en-US" dirty="0"/>
              <a:t> </a:t>
            </a:r>
            <a:r>
              <a:rPr lang="en-US" dirty="0" err="1"/>
              <a:t>людям</a:t>
            </a:r>
            <a:r>
              <a:rPr lang="en-US" dirty="0"/>
              <a:t> </a:t>
            </a:r>
            <a:r>
              <a:rPr lang="en-US" dirty="0" err="1"/>
              <a:t>бути</a:t>
            </a:r>
            <a:r>
              <a:rPr lang="en-US" dirty="0"/>
              <a:t> </a:t>
            </a:r>
            <a:r>
              <a:rPr lang="en-US" dirty="0" err="1"/>
              <a:t>щасливими</a:t>
            </a:r>
            <a:r>
              <a:rPr lang="en-US" dirty="0"/>
              <a:t> </a:t>
            </a:r>
            <a:r>
              <a:rPr lang="en-US" dirty="0" err="1"/>
              <a:t>та</a:t>
            </a:r>
            <a:r>
              <a:rPr lang="en-US" dirty="0"/>
              <a:t> </a:t>
            </a:r>
            <a:r>
              <a:rPr lang="en-US" dirty="0" err="1"/>
              <a:t>успішними</a:t>
            </a:r>
            <a:r>
              <a:rPr lang="uk-UA" dirty="0"/>
              <a:t>(</a:t>
            </a:r>
            <a:endParaRPr lang="en-US" dirty="0"/>
          </a:p>
        </p:txBody>
      </p:sp>
      <p:pic>
        <p:nvPicPr>
          <p:cNvPr id="7" name="Picture 6">
            <a:extLst>
              <a:ext uri="{FF2B5EF4-FFF2-40B4-BE49-F238E27FC236}">
                <a16:creationId xmlns:a16="http://schemas.microsoft.com/office/drawing/2014/main" id="{1002FB93-592D-7F13-4DA7-AD120CE76C64}"/>
              </a:ext>
            </a:extLst>
          </p:cNvPr>
          <p:cNvPicPr>
            <a:picLocks noChangeAspect="1"/>
          </p:cNvPicPr>
          <p:nvPr/>
        </p:nvPicPr>
        <p:blipFill>
          <a:blip r:embed="rId3"/>
          <a:stretch>
            <a:fillRect/>
          </a:stretch>
        </p:blipFill>
        <p:spPr>
          <a:xfrm>
            <a:off x="191344" y="1196752"/>
            <a:ext cx="6264696" cy="5009990"/>
          </a:xfrm>
          <a:prstGeom prst="rect">
            <a:avLst/>
          </a:prstGeom>
        </p:spPr>
      </p:pic>
    </p:spTree>
    <p:extLst>
      <p:ext uri="{BB962C8B-B14F-4D97-AF65-F5344CB8AC3E}">
        <p14:creationId xmlns:p14="http://schemas.microsoft.com/office/powerpoint/2010/main" val="2284849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13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СКАЗ</a:t>
            </a:r>
            <a:endParaRPr lang="en-GB" sz="2400" dirty="0"/>
          </a:p>
        </p:txBody>
      </p:sp>
      <p:sp>
        <p:nvSpPr>
          <p:cNvPr id="2" name="object 2">
            <a:extLst>
              <a:ext uri="{FF2B5EF4-FFF2-40B4-BE49-F238E27FC236}">
                <a16:creationId xmlns:a16="http://schemas.microsoft.com/office/drawing/2014/main" id="{E72EB86F-10E8-D6BF-71BC-BD308109B0B4}"/>
              </a:ext>
            </a:extLst>
          </p:cNvPr>
          <p:cNvSpPr/>
          <p:nvPr/>
        </p:nvSpPr>
        <p:spPr>
          <a:xfrm>
            <a:off x="1038523" y="2074164"/>
            <a:ext cx="4353388" cy="3593591"/>
          </a:xfrm>
          <a:prstGeom prst="rect">
            <a:avLst/>
          </a:prstGeom>
          <a:blipFill>
            <a:blip r:embed="rId2" cstate="print"/>
            <a:stretch>
              <a:fillRect/>
            </a:stretch>
          </a:blipFill>
        </p:spPr>
        <p:txBody>
          <a:bodyPr wrap="square" lIns="0" tIns="0" rIns="0" bIns="0" rtlCol="0"/>
          <a:lstStyle/>
          <a:p>
            <a:endParaRPr/>
          </a:p>
        </p:txBody>
      </p:sp>
      <p:sp>
        <p:nvSpPr>
          <p:cNvPr id="6" name="object 3">
            <a:extLst>
              <a:ext uri="{FF2B5EF4-FFF2-40B4-BE49-F238E27FC236}">
                <a16:creationId xmlns:a16="http://schemas.microsoft.com/office/drawing/2014/main" id="{E0A577AC-F3C3-94CB-AB1E-76E06695DCBB}"/>
              </a:ext>
            </a:extLst>
          </p:cNvPr>
          <p:cNvSpPr txBox="1"/>
          <p:nvPr/>
        </p:nvSpPr>
        <p:spPr>
          <a:xfrm>
            <a:off x="3385818" y="3513861"/>
            <a:ext cx="33909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FFFFFF"/>
                </a:solidFill>
                <a:latin typeface="Arial"/>
                <a:cs typeface="Arial"/>
              </a:rPr>
              <a:t>1940s</a:t>
            </a:r>
            <a:endParaRPr sz="900">
              <a:latin typeface="Arial"/>
              <a:cs typeface="Arial"/>
            </a:endParaRPr>
          </a:p>
        </p:txBody>
      </p:sp>
      <p:sp>
        <p:nvSpPr>
          <p:cNvPr id="7" name="object 4">
            <a:extLst>
              <a:ext uri="{FF2B5EF4-FFF2-40B4-BE49-F238E27FC236}">
                <a16:creationId xmlns:a16="http://schemas.microsoft.com/office/drawing/2014/main" id="{ED7BF79D-D117-09A5-0ABF-07138903C194}"/>
              </a:ext>
            </a:extLst>
          </p:cNvPr>
          <p:cNvSpPr txBox="1"/>
          <p:nvPr/>
        </p:nvSpPr>
        <p:spPr>
          <a:xfrm>
            <a:off x="3036836" y="3887233"/>
            <a:ext cx="33909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FFFFFF"/>
                </a:solidFill>
                <a:latin typeface="Arial"/>
                <a:cs typeface="Arial"/>
              </a:rPr>
              <a:t>1950s</a:t>
            </a:r>
            <a:endParaRPr sz="900">
              <a:latin typeface="Arial"/>
              <a:cs typeface="Arial"/>
            </a:endParaRPr>
          </a:p>
        </p:txBody>
      </p:sp>
      <p:sp>
        <p:nvSpPr>
          <p:cNvPr id="8" name="object 5">
            <a:extLst>
              <a:ext uri="{FF2B5EF4-FFF2-40B4-BE49-F238E27FC236}">
                <a16:creationId xmlns:a16="http://schemas.microsoft.com/office/drawing/2014/main" id="{F92E4BDC-F107-17FF-CC3F-83F24D1FAD41}"/>
              </a:ext>
            </a:extLst>
          </p:cNvPr>
          <p:cNvSpPr txBox="1"/>
          <p:nvPr/>
        </p:nvSpPr>
        <p:spPr>
          <a:xfrm>
            <a:off x="2570484" y="4053304"/>
            <a:ext cx="33909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FFFFFF"/>
                </a:solidFill>
                <a:latin typeface="Arial"/>
                <a:cs typeface="Arial"/>
              </a:rPr>
              <a:t>1960s</a:t>
            </a:r>
            <a:endParaRPr sz="900">
              <a:latin typeface="Arial"/>
              <a:cs typeface="Arial"/>
            </a:endParaRPr>
          </a:p>
        </p:txBody>
      </p:sp>
      <p:sp>
        <p:nvSpPr>
          <p:cNvPr id="9" name="object 6">
            <a:extLst>
              <a:ext uri="{FF2B5EF4-FFF2-40B4-BE49-F238E27FC236}">
                <a16:creationId xmlns:a16="http://schemas.microsoft.com/office/drawing/2014/main" id="{689E9E00-9DCE-46AB-F67B-59F2B0115A2D}"/>
              </a:ext>
            </a:extLst>
          </p:cNvPr>
          <p:cNvSpPr txBox="1"/>
          <p:nvPr/>
        </p:nvSpPr>
        <p:spPr>
          <a:xfrm>
            <a:off x="2128522" y="4143228"/>
            <a:ext cx="33909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FFFFFF"/>
                </a:solidFill>
                <a:latin typeface="Arial"/>
                <a:cs typeface="Arial"/>
              </a:rPr>
              <a:t>1970s</a:t>
            </a:r>
            <a:endParaRPr sz="900">
              <a:latin typeface="Arial"/>
              <a:cs typeface="Arial"/>
            </a:endParaRPr>
          </a:p>
        </p:txBody>
      </p:sp>
      <p:sp>
        <p:nvSpPr>
          <p:cNvPr id="10" name="object 7">
            <a:extLst>
              <a:ext uri="{FF2B5EF4-FFF2-40B4-BE49-F238E27FC236}">
                <a16:creationId xmlns:a16="http://schemas.microsoft.com/office/drawing/2014/main" id="{6AB105EE-774F-1102-A018-C985F25300CC}"/>
              </a:ext>
            </a:extLst>
          </p:cNvPr>
          <p:cNvSpPr txBox="1"/>
          <p:nvPr/>
        </p:nvSpPr>
        <p:spPr>
          <a:xfrm>
            <a:off x="3231893" y="4371812"/>
            <a:ext cx="469900" cy="440055"/>
          </a:xfrm>
          <a:prstGeom prst="rect">
            <a:avLst/>
          </a:prstGeom>
        </p:spPr>
        <p:txBody>
          <a:bodyPr vert="horz" wrap="square" lIns="0" tIns="82550" rIns="0" bIns="0" rtlCol="0">
            <a:spAutoFit/>
          </a:bodyPr>
          <a:lstStyle/>
          <a:p>
            <a:pPr marL="143510">
              <a:lnSpc>
                <a:spcPct val="100000"/>
              </a:lnSpc>
              <a:spcBef>
                <a:spcPts val="650"/>
              </a:spcBef>
            </a:pPr>
            <a:r>
              <a:rPr sz="900" dirty="0">
                <a:solidFill>
                  <a:srgbClr val="FFFFFF"/>
                </a:solidFill>
                <a:latin typeface="Arial"/>
                <a:cs typeface="Arial"/>
              </a:rPr>
              <a:t>1980s</a:t>
            </a:r>
            <a:endParaRPr sz="900">
              <a:latin typeface="Arial"/>
              <a:cs typeface="Arial"/>
            </a:endParaRPr>
          </a:p>
          <a:p>
            <a:pPr marL="12700">
              <a:lnSpc>
                <a:spcPct val="100000"/>
              </a:lnSpc>
              <a:spcBef>
                <a:spcPts val="555"/>
              </a:spcBef>
            </a:pPr>
            <a:r>
              <a:rPr sz="900" dirty="0">
                <a:solidFill>
                  <a:srgbClr val="FFFFFF"/>
                </a:solidFill>
                <a:latin typeface="Arial"/>
                <a:cs typeface="Arial"/>
              </a:rPr>
              <a:t>1990s</a:t>
            </a:r>
            <a:endParaRPr sz="900">
              <a:latin typeface="Arial"/>
              <a:cs typeface="Arial"/>
            </a:endParaRPr>
          </a:p>
        </p:txBody>
      </p:sp>
      <p:sp>
        <p:nvSpPr>
          <p:cNvPr id="11" name="object 8">
            <a:extLst>
              <a:ext uri="{FF2B5EF4-FFF2-40B4-BE49-F238E27FC236}">
                <a16:creationId xmlns:a16="http://schemas.microsoft.com/office/drawing/2014/main" id="{D4D37DCE-119C-53D9-6C22-AD1C86893659}"/>
              </a:ext>
            </a:extLst>
          </p:cNvPr>
          <p:cNvSpPr/>
          <p:nvPr/>
        </p:nvSpPr>
        <p:spPr>
          <a:xfrm>
            <a:off x="5564123" y="4387596"/>
            <a:ext cx="4996373" cy="1345660"/>
          </a:xfrm>
          <a:prstGeom prst="rect">
            <a:avLst/>
          </a:prstGeom>
          <a:blipFill>
            <a:blip r:embed="rId3" cstate="print"/>
            <a:stretch>
              <a:fillRect/>
            </a:stretch>
          </a:blipFill>
        </p:spPr>
        <p:txBody>
          <a:bodyPr wrap="square" lIns="0" tIns="0" rIns="0" bIns="0" rtlCol="0"/>
          <a:lstStyle/>
          <a:p>
            <a:endParaRPr/>
          </a:p>
        </p:txBody>
      </p:sp>
      <p:sp>
        <p:nvSpPr>
          <p:cNvPr id="12" name="object 10">
            <a:extLst>
              <a:ext uri="{FF2B5EF4-FFF2-40B4-BE49-F238E27FC236}">
                <a16:creationId xmlns:a16="http://schemas.microsoft.com/office/drawing/2014/main" id="{CC712FE6-FECB-9C97-AA21-929D60A6DAD9}"/>
              </a:ext>
            </a:extLst>
          </p:cNvPr>
          <p:cNvSpPr txBox="1"/>
          <p:nvPr/>
        </p:nvSpPr>
        <p:spPr>
          <a:xfrm>
            <a:off x="5499554" y="1848239"/>
            <a:ext cx="4852357" cy="972702"/>
          </a:xfrm>
          <a:prstGeom prst="rect">
            <a:avLst/>
          </a:prstGeom>
        </p:spPr>
        <p:txBody>
          <a:bodyPr vert="horz" wrap="square" lIns="0" tIns="13335" rIns="0" bIns="0" rtlCol="0">
            <a:spAutoFit/>
          </a:bodyPr>
          <a:lstStyle/>
          <a:p>
            <a:pPr marL="12700" marR="5080">
              <a:lnSpc>
                <a:spcPct val="100000"/>
              </a:lnSpc>
              <a:spcBef>
                <a:spcPts val="105"/>
              </a:spcBef>
            </a:pPr>
            <a:r>
              <a:rPr lang="ru-RU" sz="2000" dirty="0">
                <a:solidFill>
                  <a:srgbClr val="1F497C"/>
                </a:solidFill>
                <a:latin typeface="Arial"/>
                <a:cs typeface="Arial"/>
              </a:rPr>
              <a:t>Традиційний контроль сказу = знищення популяції лисиць</a:t>
            </a:r>
          </a:p>
          <a:p>
            <a:pPr marL="12700" marR="5080">
              <a:lnSpc>
                <a:spcPct val="100000"/>
              </a:lnSpc>
              <a:spcBef>
                <a:spcPts val="105"/>
              </a:spcBef>
            </a:pPr>
            <a:r>
              <a:rPr sz="2150" spc="-1165" dirty="0">
                <a:solidFill>
                  <a:srgbClr val="4F80BC"/>
                </a:solidFill>
                <a:latin typeface="Georgia"/>
                <a:cs typeface="Georgia"/>
              </a:rPr>
              <a:t></a:t>
            </a:r>
            <a:r>
              <a:rPr lang="en-US" sz="2150" spc="-1165" dirty="0">
                <a:solidFill>
                  <a:srgbClr val="4F80BC"/>
                </a:solidFill>
                <a:latin typeface="Georgia"/>
                <a:cs typeface="Georgia"/>
              </a:rPr>
              <a:t>	</a:t>
            </a:r>
            <a:r>
              <a:rPr lang="uk-UA" sz="1800" spc="-5" dirty="0">
                <a:solidFill>
                  <a:srgbClr val="1F497C"/>
                </a:solidFill>
                <a:latin typeface="Arial"/>
                <a:cs typeface="Arial"/>
              </a:rPr>
              <a:t>Відстріл</a:t>
            </a:r>
            <a:endParaRPr lang="uk-UA" sz="1800" dirty="0">
              <a:latin typeface="Arial"/>
              <a:cs typeface="Arial"/>
            </a:endParaRPr>
          </a:p>
        </p:txBody>
      </p:sp>
      <p:sp>
        <p:nvSpPr>
          <p:cNvPr id="13" name="object 11">
            <a:extLst>
              <a:ext uri="{FF2B5EF4-FFF2-40B4-BE49-F238E27FC236}">
                <a16:creationId xmlns:a16="http://schemas.microsoft.com/office/drawing/2014/main" id="{968DD14E-B0C9-D9E1-8BE5-3CF98CA8F5BE}"/>
              </a:ext>
            </a:extLst>
          </p:cNvPr>
          <p:cNvSpPr txBox="1"/>
          <p:nvPr/>
        </p:nvSpPr>
        <p:spPr>
          <a:xfrm>
            <a:off x="5501182" y="2858563"/>
            <a:ext cx="2691130" cy="903605"/>
          </a:xfrm>
          <a:prstGeom prst="rect">
            <a:avLst/>
          </a:prstGeom>
        </p:spPr>
        <p:txBody>
          <a:bodyPr vert="horz" wrap="square" lIns="0" tIns="13970" rIns="0" bIns="0" rtlCol="0">
            <a:spAutoFit/>
          </a:bodyPr>
          <a:lstStyle/>
          <a:p>
            <a:pPr marL="354965" indent="-342900">
              <a:lnSpc>
                <a:spcPts val="2370"/>
              </a:lnSpc>
              <a:spcBef>
                <a:spcPts val="110"/>
              </a:spcBef>
              <a:buClr>
                <a:srgbClr val="4F80BC"/>
              </a:buClr>
              <a:buSzPct val="119444"/>
              <a:buFont typeface="Georgia"/>
              <a:buChar char=""/>
              <a:tabLst>
                <a:tab pos="354965" algn="l"/>
                <a:tab pos="355600" algn="l"/>
              </a:tabLst>
            </a:pPr>
            <a:r>
              <a:rPr lang="uk-UA" sz="1800" dirty="0">
                <a:solidFill>
                  <a:schemeClr val="tx2"/>
                </a:solidFill>
                <a:latin typeface="Arial"/>
                <a:cs typeface="Arial"/>
              </a:rPr>
              <a:t>Відлов</a:t>
            </a:r>
            <a:endParaRPr sz="1800" dirty="0">
              <a:solidFill>
                <a:schemeClr val="tx2"/>
              </a:solidFill>
              <a:latin typeface="Arial"/>
              <a:cs typeface="Arial"/>
            </a:endParaRPr>
          </a:p>
          <a:p>
            <a:pPr marL="354965" indent="-342900">
              <a:lnSpc>
                <a:spcPts val="2160"/>
              </a:lnSpc>
              <a:buClr>
                <a:srgbClr val="4F80BC"/>
              </a:buClr>
              <a:buSzPct val="119444"/>
              <a:buFont typeface="Georgia"/>
              <a:buChar char=""/>
              <a:tabLst>
                <a:tab pos="354965" algn="l"/>
                <a:tab pos="355600" algn="l"/>
              </a:tabLst>
            </a:pPr>
            <a:r>
              <a:rPr lang="uk-UA" sz="1800" spc="-5" dirty="0">
                <a:solidFill>
                  <a:srgbClr val="1F497C"/>
                </a:solidFill>
                <a:latin typeface="Arial"/>
                <a:cs typeface="Arial"/>
              </a:rPr>
              <a:t>Отруєння</a:t>
            </a:r>
            <a:endParaRPr sz="1800" dirty="0">
              <a:latin typeface="Arial"/>
              <a:cs typeface="Arial"/>
            </a:endParaRPr>
          </a:p>
          <a:p>
            <a:pPr marL="354965" indent="-342900">
              <a:lnSpc>
                <a:spcPts val="2370"/>
              </a:lnSpc>
              <a:buClr>
                <a:srgbClr val="4F80BC"/>
              </a:buClr>
              <a:buSzPct val="119444"/>
              <a:buFont typeface="Georgia"/>
              <a:buChar char=""/>
              <a:tabLst>
                <a:tab pos="354965" algn="l"/>
                <a:tab pos="355600" algn="l"/>
              </a:tabLst>
            </a:pPr>
            <a:r>
              <a:rPr lang="uk-UA" sz="1800" spc="-5" dirty="0">
                <a:solidFill>
                  <a:srgbClr val="1F497C"/>
                </a:solidFill>
                <a:latin typeface="Arial"/>
                <a:cs typeface="Arial"/>
              </a:rPr>
              <a:t>Знищення лисенят</a:t>
            </a:r>
            <a:endParaRPr sz="1800" dirty="0">
              <a:latin typeface="Arial"/>
              <a:cs typeface="Arial"/>
            </a:endParaRPr>
          </a:p>
        </p:txBody>
      </p:sp>
      <p:sp>
        <p:nvSpPr>
          <p:cNvPr id="14" name="object 12">
            <a:extLst>
              <a:ext uri="{FF2B5EF4-FFF2-40B4-BE49-F238E27FC236}">
                <a16:creationId xmlns:a16="http://schemas.microsoft.com/office/drawing/2014/main" id="{8A15A5DE-3EF6-CF7C-1684-6233FA5A6880}"/>
              </a:ext>
            </a:extLst>
          </p:cNvPr>
          <p:cNvSpPr txBox="1"/>
          <p:nvPr/>
        </p:nvSpPr>
        <p:spPr>
          <a:xfrm>
            <a:off x="6517675" y="4001519"/>
            <a:ext cx="2170613" cy="289823"/>
          </a:xfrm>
          <a:prstGeom prst="rect">
            <a:avLst/>
          </a:prstGeom>
        </p:spPr>
        <p:txBody>
          <a:bodyPr vert="horz" wrap="square" lIns="0" tIns="12700" rIns="0" bIns="0" rtlCol="0">
            <a:spAutoFit/>
          </a:bodyPr>
          <a:lstStyle/>
          <a:p>
            <a:pPr marL="12700">
              <a:lnSpc>
                <a:spcPct val="100000"/>
              </a:lnSpc>
              <a:spcBef>
                <a:spcPts val="100"/>
              </a:spcBef>
            </a:pPr>
            <a:r>
              <a:rPr lang="uk-UA" sz="1800" spc="-5" dirty="0">
                <a:solidFill>
                  <a:srgbClr val="FF0000"/>
                </a:solidFill>
                <a:latin typeface="Arial"/>
                <a:cs typeface="Arial"/>
              </a:rPr>
              <a:t>НЕЄФЕКТИВНО</a:t>
            </a:r>
            <a:endParaRPr sz="1800" dirty="0">
              <a:latin typeface="Arial"/>
              <a:cs typeface="Arial"/>
            </a:endParaRPr>
          </a:p>
        </p:txBody>
      </p:sp>
      <p:sp>
        <p:nvSpPr>
          <p:cNvPr id="15" name="object 13">
            <a:extLst>
              <a:ext uri="{FF2B5EF4-FFF2-40B4-BE49-F238E27FC236}">
                <a16:creationId xmlns:a16="http://schemas.microsoft.com/office/drawing/2014/main" id="{58A50578-8E44-F3A8-A718-4AE297A7FB42}"/>
              </a:ext>
            </a:extLst>
          </p:cNvPr>
          <p:cNvSpPr/>
          <p:nvPr/>
        </p:nvSpPr>
        <p:spPr>
          <a:xfrm>
            <a:off x="5853684" y="3738372"/>
            <a:ext cx="2306320" cy="213360"/>
          </a:xfrm>
          <a:custGeom>
            <a:avLst/>
            <a:gdLst/>
            <a:ahLst/>
            <a:cxnLst/>
            <a:rect l="l" t="t" r="r" b="b"/>
            <a:pathLst>
              <a:path w="2306320" h="213360">
                <a:moveTo>
                  <a:pt x="2305812" y="0"/>
                </a:moveTo>
                <a:lnTo>
                  <a:pt x="2296453" y="41743"/>
                </a:lnTo>
                <a:lnTo>
                  <a:pt x="2270950" y="75628"/>
                </a:lnTo>
                <a:lnTo>
                  <a:pt x="2233160" y="98369"/>
                </a:lnTo>
                <a:lnTo>
                  <a:pt x="2186940" y="106679"/>
                </a:lnTo>
                <a:lnTo>
                  <a:pt x="1271016" y="106679"/>
                </a:lnTo>
                <a:lnTo>
                  <a:pt x="1224795" y="115204"/>
                </a:lnTo>
                <a:lnTo>
                  <a:pt x="1187005" y="138303"/>
                </a:lnTo>
                <a:lnTo>
                  <a:pt x="1161502" y="172259"/>
                </a:lnTo>
                <a:lnTo>
                  <a:pt x="1152144" y="213359"/>
                </a:lnTo>
                <a:lnTo>
                  <a:pt x="1143023" y="172259"/>
                </a:lnTo>
                <a:lnTo>
                  <a:pt x="1118044" y="138303"/>
                </a:lnTo>
                <a:lnTo>
                  <a:pt x="1080777" y="115204"/>
                </a:lnTo>
                <a:lnTo>
                  <a:pt x="1034796" y="106679"/>
                </a:lnTo>
                <a:lnTo>
                  <a:pt x="117348" y="106679"/>
                </a:lnTo>
                <a:lnTo>
                  <a:pt x="72009" y="98369"/>
                </a:lnTo>
                <a:lnTo>
                  <a:pt x="34671" y="75628"/>
                </a:lnTo>
                <a:lnTo>
                  <a:pt x="9334" y="41743"/>
                </a:lnTo>
                <a:lnTo>
                  <a:pt x="0" y="0"/>
                </a:lnTo>
              </a:path>
              <a:path w="2306320" h="213360">
                <a:moveTo>
                  <a:pt x="2305812" y="0"/>
                </a:moveTo>
                <a:lnTo>
                  <a:pt x="2296453" y="41743"/>
                </a:lnTo>
                <a:lnTo>
                  <a:pt x="2270950" y="75628"/>
                </a:lnTo>
                <a:lnTo>
                  <a:pt x="2233160" y="98369"/>
                </a:lnTo>
                <a:lnTo>
                  <a:pt x="2186940" y="106679"/>
                </a:lnTo>
                <a:lnTo>
                  <a:pt x="1271016" y="106679"/>
                </a:lnTo>
                <a:lnTo>
                  <a:pt x="1224795" y="115204"/>
                </a:lnTo>
                <a:lnTo>
                  <a:pt x="1187005" y="138303"/>
                </a:lnTo>
                <a:lnTo>
                  <a:pt x="1161502" y="172259"/>
                </a:lnTo>
                <a:lnTo>
                  <a:pt x="1152144" y="213359"/>
                </a:lnTo>
                <a:lnTo>
                  <a:pt x="1143023" y="172259"/>
                </a:lnTo>
                <a:lnTo>
                  <a:pt x="1118044" y="138303"/>
                </a:lnTo>
                <a:lnTo>
                  <a:pt x="1080777" y="115204"/>
                </a:lnTo>
                <a:lnTo>
                  <a:pt x="1034796" y="106679"/>
                </a:lnTo>
                <a:lnTo>
                  <a:pt x="117348" y="106679"/>
                </a:lnTo>
                <a:lnTo>
                  <a:pt x="72009" y="98369"/>
                </a:lnTo>
                <a:lnTo>
                  <a:pt x="34671" y="75628"/>
                </a:lnTo>
                <a:lnTo>
                  <a:pt x="9334" y="41743"/>
                </a:lnTo>
                <a:lnTo>
                  <a:pt x="0" y="0"/>
                </a:lnTo>
              </a:path>
            </a:pathLst>
          </a:custGeom>
          <a:ln w="44195">
            <a:solidFill>
              <a:srgbClr val="1F497C"/>
            </a:solidFill>
          </a:ln>
        </p:spPr>
        <p:txBody>
          <a:bodyPr wrap="square" lIns="0" tIns="0" rIns="0" bIns="0" rtlCol="0"/>
          <a:lstStyle/>
          <a:p>
            <a:endParaRPr/>
          </a:p>
        </p:txBody>
      </p:sp>
    </p:spTree>
    <p:extLst>
      <p:ext uri="{BB962C8B-B14F-4D97-AF65-F5344CB8AC3E}">
        <p14:creationId xmlns:p14="http://schemas.microsoft.com/office/powerpoint/2010/main" val="3336592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13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СКАЗ</a:t>
            </a:r>
            <a:endParaRPr lang="en-GB" sz="2400" dirty="0"/>
          </a:p>
        </p:txBody>
      </p:sp>
      <p:pic>
        <p:nvPicPr>
          <p:cNvPr id="1026" name="Picture 2">
            <a:extLst>
              <a:ext uri="{FF2B5EF4-FFF2-40B4-BE49-F238E27FC236}">
                <a16:creationId xmlns:a16="http://schemas.microsoft.com/office/drawing/2014/main" id="{D218CC55-2D28-529C-A31D-5CA6A17C7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556792"/>
            <a:ext cx="5280587" cy="3960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90561A-6063-D925-064E-447DE376682C}"/>
              </a:ext>
            </a:extLst>
          </p:cNvPr>
          <p:cNvSpPr txBox="1"/>
          <p:nvPr/>
        </p:nvSpPr>
        <p:spPr>
          <a:xfrm>
            <a:off x="6023992" y="2004804"/>
            <a:ext cx="5472608" cy="3416320"/>
          </a:xfrm>
          <a:prstGeom prst="rect">
            <a:avLst/>
          </a:prstGeom>
          <a:noFill/>
        </p:spPr>
        <p:txBody>
          <a:bodyPr wrap="square">
            <a:spAutoFit/>
          </a:bodyPr>
          <a:lstStyle/>
          <a:p>
            <a:r>
              <a:rPr lang="ru-RU" b="1" dirty="0"/>
              <a:t>Чому важко подолати сказ !!!!</a:t>
            </a:r>
            <a:endParaRPr lang="uk-UA" b="1" dirty="0"/>
          </a:p>
          <a:p>
            <a:r>
              <a:rPr lang="uk-UA" dirty="0"/>
              <a:t>Захворювання має Ідеальний баланс між високим рівнем смертності та низьким рівнем розмноження, що  дозволяє вірусу виживати.</a:t>
            </a:r>
          </a:p>
          <a:p>
            <a:r>
              <a:rPr lang="uk-UA" dirty="0"/>
              <a:t>Крім того, оскільки сказ вражає багато різних тварин, вірус має широкий спектр резервуарів, в яких можуть розвиватися різні штами</a:t>
            </a:r>
            <a:endParaRPr lang="en-US" dirty="0"/>
          </a:p>
        </p:txBody>
      </p:sp>
    </p:spTree>
    <p:extLst>
      <p:ext uri="{BB962C8B-B14F-4D97-AF65-F5344CB8AC3E}">
        <p14:creationId xmlns:p14="http://schemas.microsoft.com/office/powerpoint/2010/main" val="1669218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13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СКАЗ</a:t>
            </a:r>
            <a:endParaRPr lang="en-GB" sz="2400" dirty="0"/>
          </a:p>
        </p:txBody>
      </p:sp>
      <p:sp>
        <p:nvSpPr>
          <p:cNvPr id="6" name="object 2">
            <a:extLst>
              <a:ext uri="{FF2B5EF4-FFF2-40B4-BE49-F238E27FC236}">
                <a16:creationId xmlns:a16="http://schemas.microsoft.com/office/drawing/2014/main" id="{A2B4DAE0-1FD4-AF55-6255-E81F49271B91}"/>
              </a:ext>
            </a:extLst>
          </p:cNvPr>
          <p:cNvSpPr/>
          <p:nvPr/>
        </p:nvSpPr>
        <p:spPr>
          <a:xfrm>
            <a:off x="4747002" y="2413287"/>
            <a:ext cx="2030334" cy="1625403"/>
          </a:xfrm>
          <a:prstGeom prst="rect">
            <a:avLst/>
          </a:prstGeom>
          <a:blipFill>
            <a:blip r:embed="rId2"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90F23F43-C733-2B63-862F-615F2BEC573E}"/>
              </a:ext>
            </a:extLst>
          </p:cNvPr>
          <p:cNvSpPr txBox="1">
            <a:spLocks noGrp="1"/>
          </p:cNvSpPr>
          <p:nvPr>
            <p:ph type="title"/>
          </p:nvPr>
        </p:nvSpPr>
        <p:spPr>
          <a:xfrm>
            <a:off x="2189046" y="1007636"/>
            <a:ext cx="7200800" cy="813043"/>
          </a:xfrm>
          <a:prstGeom prst="rect">
            <a:avLst/>
          </a:prstGeom>
        </p:spPr>
        <p:txBody>
          <a:bodyPr vert="horz" wrap="square" lIns="0" tIns="12700" rIns="0" bIns="0" rtlCol="0">
            <a:spAutoFit/>
          </a:bodyPr>
          <a:lstStyle/>
          <a:p>
            <a:pPr algn="ctr">
              <a:lnSpc>
                <a:spcPct val="100000"/>
              </a:lnSpc>
              <a:spcBef>
                <a:spcPts val="100"/>
              </a:spcBef>
            </a:pPr>
            <a:r>
              <a:rPr lang="uk-UA" sz="2400" dirty="0"/>
              <a:t>Пероральна вакциніція диких тварин </a:t>
            </a:r>
            <a:endParaRPr sz="2400" spc="-5" dirty="0"/>
          </a:p>
          <a:p>
            <a:pPr algn="ctr">
              <a:lnSpc>
                <a:spcPct val="100000"/>
              </a:lnSpc>
              <a:spcBef>
                <a:spcPts val="20"/>
              </a:spcBef>
            </a:pPr>
            <a:r>
              <a:rPr lang="uk-UA" sz="2800" spc="-10" dirty="0">
                <a:solidFill>
                  <a:srgbClr val="FF0000"/>
                </a:solidFill>
              </a:rPr>
              <a:t>Єдине вірне рішення</a:t>
            </a:r>
            <a:endParaRPr sz="2800" dirty="0">
              <a:solidFill>
                <a:srgbClr val="FF0000"/>
              </a:solidFill>
            </a:endParaRPr>
          </a:p>
        </p:txBody>
      </p:sp>
      <p:sp>
        <p:nvSpPr>
          <p:cNvPr id="12" name="object 4">
            <a:extLst>
              <a:ext uri="{FF2B5EF4-FFF2-40B4-BE49-F238E27FC236}">
                <a16:creationId xmlns:a16="http://schemas.microsoft.com/office/drawing/2014/main" id="{E0EC9839-60CE-7F7E-76C6-63D9CF906BDF}"/>
              </a:ext>
            </a:extLst>
          </p:cNvPr>
          <p:cNvSpPr txBox="1"/>
          <p:nvPr/>
        </p:nvSpPr>
        <p:spPr>
          <a:xfrm>
            <a:off x="2874006" y="5387466"/>
            <a:ext cx="178772" cy="269304"/>
          </a:xfrm>
          <a:prstGeom prst="rect">
            <a:avLst/>
          </a:prstGeom>
        </p:spPr>
        <p:txBody>
          <a:bodyPr vert="horz" wrap="square" lIns="0" tIns="0" rIns="0" bIns="0" rtlCol="0">
            <a:spAutoFit/>
          </a:bodyPr>
          <a:lstStyle/>
          <a:p>
            <a:pPr>
              <a:lnSpc>
                <a:spcPts val="2130"/>
              </a:lnSpc>
            </a:pPr>
            <a:r>
              <a:rPr sz="1900" b="1" spc="20" dirty="0">
                <a:latin typeface="Arial"/>
                <a:cs typeface="Arial"/>
              </a:rPr>
              <a:t>R</a:t>
            </a:r>
            <a:endParaRPr sz="1900">
              <a:latin typeface="Arial"/>
              <a:cs typeface="Arial"/>
            </a:endParaRPr>
          </a:p>
        </p:txBody>
      </p:sp>
      <p:sp>
        <p:nvSpPr>
          <p:cNvPr id="13" name="object 5">
            <a:extLst>
              <a:ext uri="{FF2B5EF4-FFF2-40B4-BE49-F238E27FC236}">
                <a16:creationId xmlns:a16="http://schemas.microsoft.com/office/drawing/2014/main" id="{C326037B-74C9-C665-0515-96C709972C1F}"/>
              </a:ext>
            </a:extLst>
          </p:cNvPr>
          <p:cNvSpPr/>
          <p:nvPr/>
        </p:nvSpPr>
        <p:spPr>
          <a:xfrm>
            <a:off x="2277550" y="4763292"/>
            <a:ext cx="1764954" cy="1616738"/>
          </a:xfrm>
          <a:prstGeom prst="rect">
            <a:avLst/>
          </a:prstGeom>
          <a:blipFill>
            <a:blip r:embed="rId3" cstate="print"/>
            <a:stretch>
              <a:fillRect/>
            </a:stretch>
          </a:blipFill>
        </p:spPr>
        <p:txBody>
          <a:bodyPr wrap="square" lIns="0" tIns="0" rIns="0" bIns="0" rtlCol="0"/>
          <a:lstStyle/>
          <a:p>
            <a:endParaRPr/>
          </a:p>
        </p:txBody>
      </p:sp>
      <p:sp>
        <p:nvSpPr>
          <p:cNvPr id="14" name="object 6">
            <a:extLst>
              <a:ext uri="{FF2B5EF4-FFF2-40B4-BE49-F238E27FC236}">
                <a16:creationId xmlns:a16="http://schemas.microsoft.com/office/drawing/2014/main" id="{EFE64057-1C6B-96A0-5695-BD3C9AA9F8BE}"/>
              </a:ext>
            </a:extLst>
          </p:cNvPr>
          <p:cNvSpPr txBox="1"/>
          <p:nvPr/>
        </p:nvSpPr>
        <p:spPr>
          <a:xfrm>
            <a:off x="2861306" y="5354777"/>
            <a:ext cx="204310" cy="309700"/>
          </a:xfrm>
          <a:prstGeom prst="rect">
            <a:avLst/>
          </a:prstGeom>
        </p:spPr>
        <p:txBody>
          <a:bodyPr vert="horz" wrap="square" lIns="0" tIns="17145" rIns="0" bIns="0" rtlCol="0">
            <a:spAutoFit/>
          </a:bodyPr>
          <a:lstStyle/>
          <a:p>
            <a:pPr marL="12700">
              <a:lnSpc>
                <a:spcPct val="100000"/>
              </a:lnSpc>
              <a:spcBef>
                <a:spcPts val="135"/>
              </a:spcBef>
            </a:pPr>
            <a:r>
              <a:rPr sz="1900" b="1" spc="20" dirty="0">
                <a:latin typeface="Arial"/>
                <a:cs typeface="Arial"/>
              </a:rPr>
              <a:t>R</a:t>
            </a:r>
            <a:endParaRPr sz="1900">
              <a:latin typeface="Arial"/>
              <a:cs typeface="Arial"/>
            </a:endParaRPr>
          </a:p>
        </p:txBody>
      </p:sp>
      <p:sp>
        <p:nvSpPr>
          <p:cNvPr id="15" name="object 7">
            <a:extLst>
              <a:ext uri="{FF2B5EF4-FFF2-40B4-BE49-F238E27FC236}">
                <a16:creationId xmlns:a16="http://schemas.microsoft.com/office/drawing/2014/main" id="{F809F880-12EF-1CEF-9FF3-F9A42482D688}"/>
              </a:ext>
            </a:extLst>
          </p:cNvPr>
          <p:cNvSpPr/>
          <p:nvPr/>
        </p:nvSpPr>
        <p:spPr>
          <a:xfrm>
            <a:off x="4907879" y="4772121"/>
            <a:ext cx="1763134" cy="1612671"/>
          </a:xfrm>
          <a:prstGeom prst="rect">
            <a:avLst/>
          </a:prstGeom>
          <a:blipFill>
            <a:blip r:embed="rId4" cstate="print"/>
            <a:stretch>
              <a:fillRect/>
            </a:stretch>
          </a:blipFill>
        </p:spPr>
        <p:txBody>
          <a:bodyPr wrap="square" lIns="0" tIns="0" rIns="0" bIns="0" rtlCol="0"/>
          <a:lstStyle/>
          <a:p>
            <a:endParaRPr/>
          </a:p>
        </p:txBody>
      </p:sp>
      <p:sp>
        <p:nvSpPr>
          <p:cNvPr id="16" name="object 8">
            <a:extLst>
              <a:ext uri="{FF2B5EF4-FFF2-40B4-BE49-F238E27FC236}">
                <a16:creationId xmlns:a16="http://schemas.microsoft.com/office/drawing/2014/main" id="{CD97C25C-530B-FA6F-09A2-C43F8F0EC40E}"/>
              </a:ext>
            </a:extLst>
          </p:cNvPr>
          <p:cNvSpPr txBox="1"/>
          <p:nvPr/>
        </p:nvSpPr>
        <p:spPr>
          <a:xfrm>
            <a:off x="5806181" y="5378851"/>
            <a:ext cx="178133" cy="269304"/>
          </a:xfrm>
          <a:prstGeom prst="rect">
            <a:avLst/>
          </a:prstGeom>
        </p:spPr>
        <p:txBody>
          <a:bodyPr vert="horz" wrap="square" lIns="0" tIns="0" rIns="0" bIns="0" rtlCol="0">
            <a:spAutoFit/>
          </a:bodyPr>
          <a:lstStyle/>
          <a:p>
            <a:pPr>
              <a:lnSpc>
                <a:spcPts val="2125"/>
              </a:lnSpc>
            </a:pPr>
            <a:r>
              <a:rPr sz="1900" b="1" spc="20" dirty="0">
                <a:latin typeface="Arial"/>
                <a:cs typeface="Arial"/>
              </a:rPr>
              <a:t>R</a:t>
            </a:r>
            <a:endParaRPr sz="1900">
              <a:latin typeface="Arial"/>
              <a:cs typeface="Arial"/>
            </a:endParaRPr>
          </a:p>
        </p:txBody>
      </p:sp>
      <p:sp>
        <p:nvSpPr>
          <p:cNvPr id="17" name="object 9">
            <a:extLst>
              <a:ext uri="{FF2B5EF4-FFF2-40B4-BE49-F238E27FC236}">
                <a16:creationId xmlns:a16="http://schemas.microsoft.com/office/drawing/2014/main" id="{56D8728D-D7FF-4488-865E-9145439FB01D}"/>
              </a:ext>
            </a:extLst>
          </p:cNvPr>
          <p:cNvSpPr txBox="1"/>
          <p:nvPr/>
        </p:nvSpPr>
        <p:spPr>
          <a:xfrm>
            <a:off x="5793481" y="5346221"/>
            <a:ext cx="203672" cy="309059"/>
          </a:xfrm>
          <a:prstGeom prst="rect">
            <a:avLst/>
          </a:prstGeom>
        </p:spPr>
        <p:txBody>
          <a:bodyPr vert="horz" wrap="square" lIns="0" tIns="16510" rIns="0" bIns="0" rtlCol="0">
            <a:spAutoFit/>
          </a:bodyPr>
          <a:lstStyle/>
          <a:p>
            <a:pPr marL="12700">
              <a:lnSpc>
                <a:spcPct val="100000"/>
              </a:lnSpc>
              <a:spcBef>
                <a:spcPts val="130"/>
              </a:spcBef>
            </a:pPr>
            <a:r>
              <a:rPr sz="1900" b="1" spc="20" dirty="0">
                <a:latin typeface="Arial"/>
                <a:cs typeface="Arial"/>
              </a:rPr>
              <a:t>R</a:t>
            </a:r>
            <a:endParaRPr sz="1900">
              <a:latin typeface="Arial"/>
              <a:cs typeface="Arial"/>
            </a:endParaRPr>
          </a:p>
        </p:txBody>
      </p:sp>
      <p:sp>
        <p:nvSpPr>
          <p:cNvPr id="18" name="object 10">
            <a:extLst>
              <a:ext uri="{FF2B5EF4-FFF2-40B4-BE49-F238E27FC236}">
                <a16:creationId xmlns:a16="http://schemas.microsoft.com/office/drawing/2014/main" id="{1560844E-ECFC-57B6-5620-C060963D0854}"/>
              </a:ext>
            </a:extLst>
          </p:cNvPr>
          <p:cNvSpPr/>
          <p:nvPr/>
        </p:nvSpPr>
        <p:spPr>
          <a:xfrm>
            <a:off x="7534493" y="4770886"/>
            <a:ext cx="1766390" cy="1616384"/>
          </a:xfrm>
          <a:prstGeom prst="rect">
            <a:avLst/>
          </a:prstGeom>
          <a:blipFill>
            <a:blip r:embed="rId5" cstate="print"/>
            <a:stretch>
              <a:fillRect/>
            </a:stretch>
          </a:blipFill>
        </p:spPr>
        <p:txBody>
          <a:bodyPr wrap="square" lIns="0" tIns="0" rIns="0" bIns="0" rtlCol="0"/>
          <a:lstStyle/>
          <a:p>
            <a:endParaRPr/>
          </a:p>
        </p:txBody>
      </p:sp>
      <p:sp>
        <p:nvSpPr>
          <p:cNvPr id="19" name="object 11">
            <a:extLst>
              <a:ext uri="{FF2B5EF4-FFF2-40B4-BE49-F238E27FC236}">
                <a16:creationId xmlns:a16="http://schemas.microsoft.com/office/drawing/2014/main" id="{58C3BCA6-15FD-E70D-CDE7-0D306F656D13}"/>
              </a:ext>
            </a:extLst>
          </p:cNvPr>
          <p:cNvSpPr txBox="1"/>
          <p:nvPr/>
        </p:nvSpPr>
        <p:spPr>
          <a:xfrm>
            <a:off x="8160761" y="5713602"/>
            <a:ext cx="178772" cy="269304"/>
          </a:xfrm>
          <a:prstGeom prst="rect">
            <a:avLst/>
          </a:prstGeom>
        </p:spPr>
        <p:txBody>
          <a:bodyPr vert="horz" wrap="square" lIns="0" tIns="0" rIns="0" bIns="0" rtlCol="0">
            <a:spAutoFit/>
          </a:bodyPr>
          <a:lstStyle/>
          <a:p>
            <a:pPr>
              <a:lnSpc>
                <a:spcPts val="2130"/>
              </a:lnSpc>
            </a:pPr>
            <a:r>
              <a:rPr sz="1900" b="1" spc="20" dirty="0">
                <a:latin typeface="Arial"/>
                <a:cs typeface="Arial"/>
              </a:rPr>
              <a:t>R</a:t>
            </a:r>
            <a:endParaRPr sz="1900">
              <a:latin typeface="Arial"/>
              <a:cs typeface="Arial"/>
            </a:endParaRPr>
          </a:p>
        </p:txBody>
      </p:sp>
      <p:sp>
        <p:nvSpPr>
          <p:cNvPr id="20" name="object 12">
            <a:extLst>
              <a:ext uri="{FF2B5EF4-FFF2-40B4-BE49-F238E27FC236}">
                <a16:creationId xmlns:a16="http://schemas.microsoft.com/office/drawing/2014/main" id="{A215E3D3-7320-C89F-1417-217BDD87B40C}"/>
              </a:ext>
            </a:extLst>
          </p:cNvPr>
          <p:cNvSpPr txBox="1"/>
          <p:nvPr/>
        </p:nvSpPr>
        <p:spPr>
          <a:xfrm>
            <a:off x="8148061" y="5680913"/>
            <a:ext cx="204310" cy="309700"/>
          </a:xfrm>
          <a:prstGeom prst="rect">
            <a:avLst/>
          </a:prstGeom>
        </p:spPr>
        <p:txBody>
          <a:bodyPr vert="horz" wrap="square" lIns="0" tIns="17145" rIns="0" bIns="0" rtlCol="0">
            <a:spAutoFit/>
          </a:bodyPr>
          <a:lstStyle/>
          <a:p>
            <a:pPr marL="12700">
              <a:lnSpc>
                <a:spcPct val="100000"/>
              </a:lnSpc>
              <a:spcBef>
                <a:spcPts val="135"/>
              </a:spcBef>
            </a:pPr>
            <a:r>
              <a:rPr sz="1900" b="1" spc="20" dirty="0">
                <a:latin typeface="Arial"/>
                <a:cs typeface="Arial"/>
              </a:rPr>
              <a:t>R</a:t>
            </a:r>
            <a:endParaRPr sz="1900">
              <a:latin typeface="Arial"/>
              <a:cs typeface="Arial"/>
            </a:endParaRPr>
          </a:p>
        </p:txBody>
      </p:sp>
      <p:grpSp>
        <p:nvGrpSpPr>
          <p:cNvPr id="21" name="object 13">
            <a:extLst>
              <a:ext uri="{FF2B5EF4-FFF2-40B4-BE49-F238E27FC236}">
                <a16:creationId xmlns:a16="http://schemas.microsoft.com/office/drawing/2014/main" id="{1AB30FF7-0CB4-E1ED-A3C9-7390AE25B1EF}"/>
              </a:ext>
            </a:extLst>
          </p:cNvPr>
          <p:cNvGrpSpPr/>
          <p:nvPr/>
        </p:nvGrpSpPr>
        <p:grpSpPr>
          <a:xfrm>
            <a:off x="7435337" y="4190936"/>
            <a:ext cx="519714" cy="372518"/>
            <a:chOff x="6993635" y="4098035"/>
            <a:chExt cx="516890" cy="401320"/>
          </a:xfrm>
        </p:grpSpPr>
        <p:sp>
          <p:nvSpPr>
            <p:cNvPr id="22" name="object 14">
              <a:extLst>
                <a:ext uri="{FF2B5EF4-FFF2-40B4-BE49-F238E27FC236}">
                  <a16:creationId xmlns:a16="http://schemas.microsoft.com/office/drawing/2014/main" id="{9D7815D7-DB25-1325-3E9D-755CBB832240}"/>
                </a:ext>
              </a:extLst>
            </p:cNvPr>
            <p:cNvSpPr/>
            <p:nvPr/>
          </p:nvSpPr>
          <p:spPr>
            <a:xfrm>
              <a:off x="6998207" y="4102607"/>
              <a:ext cx="508000" cy="391795"/>
            </a:xfrm>
            <a:custGeom>
              <a:avLst/>
              <a:gdLst/>
              <a:ahLst/>
              <a:cxnLst/>
              <a:rect l="l" t="t" r="r" b="b"/>
              <a:pathLst>
                <a:path w="508000" h="391795">
                  <a:moveTo>
                    <a:pt x="254508" y="391668"/>
                  </a:moveTo>
                  <a:lnTo>
                    <a:pt x="202879" y="387724"/>
                  </a:lnTo>
                  <a:lnTo>
                    <a:pt x="154947" y="376404"/>
                  </a:lnTo>
                  <a:lnTo>
                    <a:pt x="111695" y="358476"/>
                  </a:lnTo>
                  <a:lnTo>
                    <a:pt x="74104" y="334708"/>
                  </a:lnTo>
                  <a:lnTo>
                    <a:pt x="43157" y="305868"/>
                  </a:lnTo>
                  <a:lnTo>
                    <a:pt x="19835" y="272724"/>
                  </a:lnTo>
                  <a:lnTo>
                    <a:pt x="5122" y="236044"/>
                  </a:lnTo>
                  <a:lnTo>
                    <a:pt x="0" y="196596"/>
                  </a:lnTo>
                  <a:lnTo>
                    <a:pt x="5122" y="157082"/>
                  </a:lnTo>
                  <a:lnTo>
                    <a:pt x="19835" y="120229"/>
                  </a:lnTo>
                  <a:lnTo>
                    <a:pt x="43157" y="86841"/>
                  </a:lnTo>
                  <a:lnTo>
                    <a:pt x="74104" y="57721"/>
                  </a:lnTo>
                  <a:lnTo>
                    <a:pt x="111695" y="33673"/>
                  </a:lnTo>
                  <a:lnTo>
                    <a:pt x="154947" y="15501"/>
                  </a:lnTo>
                  <a:lnTo>
                    <a:pt x="202879" y="4009"/>
                  </a:lnTo>
                  <a:lnTo>
                    <a:pt x="254508" y="0"/>
                  </a:lnTo>
                  <a:lnTo>
                    <a:pt x="305633" y="4009"/>
                  </a:lnTo>
                  <a:lnTo>
                    <a:pt x="353187" y="15501"/>
                  </a:lnTo>
                  <a:lnTo>
                    <a:pt x="396168" y="33673"/>
                  </a:lnTo>
                  <a:lnTo>
                    <a:pt x="433578" y="57721"/>
                  </a:lnTo>
                  <a:lnTo>
                    <a:pt x="464415" y="86841"/>
                  </a:lnTo>
                  <a:lnTo>
                    <a:pt x="487680" y="120229"/>
                  </a:lnTo>
                  <a:lnTo>
                    <a:pt x="502372" y="157082"/>
                  </a:lnTo>
                  <a:lnTo>
                    <a:pt x="507492" y="196596"/>
                  </a:lnTo>
                  <a:lnTo>
                    <a:pt x="502372" y="236044"/>
                  </a:lnTo>
                  <a:lnTo>
                    <a:pt x="487680" y="272724"/>
                  </a:lnTo>
                  <a:lnTo>
                    <a:pt x="464415" y="305868"/>
                  </a:lnTo>
                  <a:lnTo>
                    <a:pt x="433577" y="334708"/>
                  </a:lnTo>
                  <a:lnTo>
                    <a:pt x="396168" y="358476"/>
                  </a:lnTo>
                  <a:lnTo>
                    <a:pt x="353186" y="376404"/>
                  </a:lnTo>
                  <a:lnTo>
                    <a:pt x="305633" y="387724"/>
                  </a:lnTo>
                  <a:lnTo>
                    <a:pt x="254508" y="391668"/>
                  </a:lnTo>
                  <a:close/>
                </a:path>
              </a:pathLst>
            </a:custGeom>
            <a:solidFill>
              <a:srgbClr val="008080"/>
            </a:solidFill>
          </p:spPr>
          <p:txBody>
            <a:bodyPr wrap="square" lIns="0" tIns="0" rIns="0" bIns="0" rtlCol="0"/>
            <a:lstStyle/>
            <a:p>
              <a:endParaRPr/>
            </a:p>
          </p:txBody>
        </p:sp>
        <p:sp>
          <p:nvSpPr>
            <p:cNvPr id="23" name="object 15">
              <a:extLst>
                <a:ext uri="{FF2B5EF4-FFF2-40B4-BE49-F238E27FC236}">
                  <a16:creationId xmlns:a16="http://schemas.microsoft.com/office/drawing/2014/main" id="{C914631A-1CAD-7408-0A8B-AE64DA7CCA65}"/>
                </a:ext>
              </a:extLst>
            </p:cNvPr>
            <p:cNvSpPr/>
            <p:nvPr/>
          </p:nvSpPr>
          <p:spPr>
            <a:xfrm>
              <a:off x="6998207" y="4102607"/>
              <a:ext cx="508000" cy="391795"/>
            </a:xfrm>
            <a:custGeom>
              <a:avLst/>
              <a:gdLst/>
              <a:ahLst/>
              <a:cxnLst/>
              <a:rect l="l" t="t" r="r" b="b"/>
              <a:pathLst>
                <a:path w="508000" h="391795">
                  <a:moveTo>
                    <a:pt x="0" y="196596"/>
                  </a:moveTo>
                  <a:lnTo>
                    <a:pt x="5122" y="157082"/>
                  </a:lnTo>
                  <a:lnTo>
                    <a:pt x="19835" y="120229"/>
                  </a:lnTo>
                  <a:lnTo>
                    <a:pt x="43157" y="86841"/>
                  </a:lnTo>
                  <a:lnTo>
                    <a:pt x="74104" y="57721"/>
                  </a:lnTo>
                  <a:lnTo>
                    <a:pt x="111695" y="33673"/>
                  </a:lnTo>
                  <a:lnTo>
                    <a:pt x="154947" y="15501"/>
                  </a:lnTo>
                  <a:lnTo>
                    <a:pt x="202879" y="4009"/>
                  </a:lnTo>
                  <a:lnTo>
                    <a:pt x="254508" y="0"/>
                  </a:lnTo>
                  <a:lnTo>
                    <a:pt x="305633" y="4009"/>
                  </a:lnTo>
                  <a:lnTo>
                    <a:pt x="353187" y="15501"/>
                  </a:lnTo>
                  <a:lnTo>
                    <a:pt x="396168" y="33673"/>
                  </a:lnTo>
                  <a:lnTo>
                    <a:pt x="433578" y="57721"/>
                  </a:lnTo>
                  <a:lnTo>
                    <a:pt x="464415" y="86841"/>
                  </a:lnTo>
                  <a:lnTo>
                    <a:pt x="487680" y="120229"/>
                  </a:lnTo>
                  <a:lnTo>
                    <a:pt x="502372" y="157082"/>
                  </a:lnTo>
                  <a:lnTo>
                    <a:pt x="507492" y="196596"/>
                  </a:lnTo>
                  <a:lnTo>
                    <a:pt x="502372" y="236044"/>
                  </a:lnTo>
                  <a:lnTo>
                    <a:pt x="487680" y="272724"/>
                  </a:lnTo>
                  <a:lnTo>
                    <a:pt x="464415" y="305868"/>
                  </a:lnTo>
                  <a:lnTo>
                    <a:pt x="433577" y="334708"/>
                  </a:lnTo>
                  <a:lnTo>
                    <a:pt x="396168" y="358476"/>
                  </a:lnTo>
                  <a:lnTo>
                    <a:pt x="353186" y="376404"/>
                  </a:lnTo>
                  <a:lnTo>
                    <a:pt x="305633" y="387724"/>
                  </a:lnTo>
                  <a:lnTo>
                    <a:pt x="254508" y="391668"/>
                  </a:lnTo>
                  <a:lnTo>
                    <a:pt x="202879" y="387724"/>
                  </a:lnTo>
                  <a:lnTo>
                    <a:pt x="154947" y="376404"/>
                  </a:lnTo>
                  <a:lnTo>
                    <a:pt x="111695" y="358476"/>
                  </a:lnTo>
                  <a:lnTo>
                    <a:pt x="74104" y="334708"/>
                  </a:lnTo>
                  <a:lnTo>
                    <a:pt x="43157" y="305868"/>
                  </a:lnTo>
                  <a:lnTo>
                    <a:pt x="19835" y="272724"/>
                  </a:lnTo>
                  <a:lnTo>
                    <a:pt x="5122" y="236044"/>
                  </a:lnTo>
                  <a:lnTo>
                    <a:pt x="0" y="196596"/>
                  </a:lnTo>
                </a:path>
              </a:pathLst>
            </a:custGeom>
            <a:ln w="9144">
              <a:solidFill>
                <a:srgbClr val="000000"/>
              </a:solidFill>
            </a:ln>
          </p:spPr>
          <p:txBody>
            <a:bodyPr wrap="square" lIns="0" tIns="0" rIns="0" bIns="0" rtlCol="0"/>
            <a:lstStyle/>
            <a:p>
              <a:endParaRPr/>
            </a:p>
          </p:txBody>
        </p:sp>
      </p:grpSp>
      <p:sp>
        <p:nvSpPr>
          <p:cNvPr id="24" name="object 16">
            <a:extLst>
              <a:ext uri="{FF2B5EF4-FFF2-40B4-BE49-F238E27FC236}">
                <a16:creationId xmlns:a16="http://schemas.microsoft.com/office/drawing/2014/main" id="{9C779BBD-3AAA-CC01-D09C-760C226695FC}"/>
              </a:ext>
            </a:extLst>
          </p:cNvPr>
          <p:cNvSpPr/>
          <p:nvPr/>
        </p:nvSpPr>
        <p:spPr>
          <a:xfrm>
            <a:off x="2261357" y="4226829"/>
            <a:ext cx="510776" cy="363676"/>
          </a:xfrm>
          <a:custGeom>
            <a:avLst/>
            <a:gdLst/>
            <a:ahLst/>
            <a:cxnLst/>
            <a:rect l="l" t="t" r="r" b="b"/>
            <a:pathLst>
              <a:path w="508000" h="391795">
                <a:moveTo>
                  <a:pt x="0" y="195072"/>
                </a:moveTo>
                <a:lnTo>
                  <a:pt x="5185" y="155623"/>
                </a:lnTo>
                <a:lnTo>
                  <a:pt x="20050" y="118943"/>
                </a:lnTo>
                <a:lnTo>
                  <a:pt x="43559" y="85799"/>
                </a:lnTo>
                <a:lnTo>
                  <a:pt x="74676" y="56959"/>
                </a:lnTo>
                <a:lnTo>
                  <a:pt x="112365" y="33191"/>
                </a:lnTo>
                <a:lnTo>
                  <a:pt x="155590" y="15263"/>
                </a:lnTo>
                <a:lnTo>
                  <a:pt x="203317" y="3943"/>
                </a:lnTo>
                <a:lnTo>
                  <a:pt x="254508" y="0"/>
                </a:lnTo>
                <a:lnTo>
                  <a:pt x="305633" y="3943"/>
                </a:lnTo>
                <a:lnTo>
                  <a:pt x="353187" y="15263"/>
                </a:lnTo>
                <a:lnTo>
                  <a:pt x="396168" y="33191"/>
                </a:lnTo>
                <a:lnTo>
                  <a:pt x="433578" y="56959"/>
                </a:lnTo>
                <a:lnTo>
                  <a:pt x="464415" y="85799"/>
                </a:lnTo>
                <a:lnTo>
                  <a:pt x="487680" y="118943"/>
                </a:lnTo>
                <a:lnTo>
                  <a:pt x="502372" y="155623"/>
                </a:lnTo>
                <a:lnTo>
                  <a:pt x="507492" y="195072"/>
                </a:lnTo>
                <a:lnTo>
                  <a:pt x="502372" y="234585"/>
                </a:lnTo>
                <a:lnTo>
                  <a:pt x="487680" y="271438"/>
                </a:lnTo>
                <a:lnTo>
                  <a:pt x="464415" y="304826"/>
                </a:lnTo>
                <a:lnTo>
                  <a:pt x="433577" y="333946"/>
                </a:lnTo>
                <a:lnTo>
                  <a:pt x="396168" y="357994"/>
                </a:lnTo>
                <a:lnTo>
                  <a:pt x="353186" y="376166"/>
                </a:lnTo>
                <a:lnTo>
                  <a:pt x="305633" y="387658"/>
                </a:lnTo>
                <a:lnTo>
                  <a:pt x="254508" y="391668"/>
                </a:lnTo>
                <a:lnTo>
                  <a:pt x="203317" y="387658"/>
                </a:lnTo>
                <a:lnTo>
                  <a:pt x="155590" y="376166"/>
                </a:lnTo>
                <a:lnTo>
                  <a:pt x="112365" y="357994"/>
                </a:lnTo>
                <a:lnTo>
                  <a:pt x="74676" y="333946"/>
                </a:lnTo>
                <a:lnTo>
                  <a:pt x="43559" y="304826"/>
                </a:lnTo>
                <a:lnTo>
                  <a:pt x="20050" y="271438"/>
                </a:lnTo>
                <a:lnTo>
                  <a:pt x="5185" y="234585"/>
                </a:lnTo>
                <a:lnTo>
                  <a:pt x="0" y="195072"/>
                </a:lnTo>
              </a:path>
            </a:pathLst>
          </a:custGeom>
          <a:ln w="9144">
            <a:solidFill>
              <a:srgbClr val="000000"/>
            </a:solidFill>
          </a:ln>
        </p:spPr>
        <p:txBody>
          <a:bodyPr wrap="square" lIns="0" tIns="0" rIns="0" bIns="0" rtlCol="0"/>
          <a:lstStyle/>
          <a:p>
            <a:endParaRPr/>
          </a:p>
        </p:txBody>
      </p:sp>
      <p:sp>
        <p:nvSpPr>
          <p:cNvPr id="25" name="object 17">
            <a:extLst>
              <a:ext uri="{FF2B5EF4-FFF2-40B4-BE49-F238E27FC236}">
                <a16:creationId xmlns:a16="http://schemas.microsoft.com/office/drawing/2014/main" id="{B1409C9A-CE37-EB64-3F76-B022A1AFE53C}"/>
              </a:ext>
            </a:extLst>
          </p:cNvPr>
          <p:cNvSpPr txBox="1"/>
          <p:nvPr/>
        </p:nvSpPr>
        <p:spPr>
          <a:xfrm>
            <a:off x="2992373" y="4262373"/>
            <a:ext cx="1375435" cy="289823"/>
          </a:xfrm>
          <a:prstGeom prst="rect">
            <a:avLst/>
          </a:prstGeom>
        </p:spPr>
        <p:txBody>
          <a:bodyPr vert="horz" wrap="square" lIns="0" tIns="12700" rIns="0" bIns="0" rtlCol="0">
            <a:spAutoFit/>
          </a:bodyPr>
          <a:lstStyle/>
          <a:p>
            <a:pPr marL="12700">
              <a:lnSpc>
                <a:spcPct val="100000"/>
              </a:lnSpc>
              <a:spcBef>
                <a:spcPts val="100"/>
              </a:spcBef>
            </a:pPr>
            <a:r>
              <a:rPr lang="uk-UA" sz="1800" spc="5" dirty="0">
                <a:solidFill>
                  <a:srgbClr val="1F497C"/>
                </a:solidFill>
                <a:latin typeface="Arial"/>
                <a:cs typeface="Arial"/>
              </a:rPr>
              <a:t>Сприятливі</a:t>
            </a:r>
            <a:endParaRPr sz="1800" dirty="0">
              <a:latin typeface="Arial"/>
              <a:cs typeface="Arial"/>
            </a:endParaRPr>
          </a:p>
        </p:txBody>
      </p:sp>
      <p:sp>
        <p:nvSpPr>
          <p:cNvPr id="26" name="object 18">
            <a:extLst>
              <a:ext uri="{FF2B5EF4-FFF2-40B4-BE49-F238E27FC236}">
                <a16:creationId xmlns:a16="http://schemas.microsoft.com/office/drawing/2014/main" id="{D618B5BA-D76A-79EF-791A-5B895A367BB2}"/>
              </a:ext>
            </a:extLst>
          </p:cNvPr>
          <p:cNvSpPr txBox="1"/>
          <p:nvPr/>
        </p:nvSpPr>
        <p:spPr>
          <a:xfrm>
            <a:off x="8157207" y="4219733"/>
            <a:ext cx="1008782" cy="289823"/>
          </a:xfrm>
          <a:prstGeom prst="rect">
            <a:avLst/>
          </a:prstGeom>
        </p:spPr>
        <p:txBody>
          <a:bodyPr vert="horz" wrap="square" lIns="0" tIns="12700" rIns="0" bIns="0" rtlCol="0">
            <a:spAutoFit/>
          </a:bodyPr>
          <a:lstStyle/>
          <a:p>
            <a:pPr marL="12700">
              <a:lnSpc>
                <a:spcPct val="100000"/>
              </a:lnSpc>
              <a:spcBef>
                <a:spcPts val="100"/>
              </a:spcBef>
            </a:pPr>
            <a:r>
              <a:rPr lang="uk-UA" sz="1800" spc="5" dirty="0">
                <a:solidFill>
                  <a:srgbClr val="1F497C"/>
                </a:solidFill>
                <a:latin typeface="Arial"/>
                <a:cs typeface="Arial"/>
              </a:rPr>
              <a:t>Захист</a:t>
            </a:r>
            <a:endParaRPr sz="1800" dirty="0">
              <a:latin typeface="Arial"/>
              <a:cs typeface="Arial"/>
            </a:endParaRPr>
          </a:p>
        </p:txBody>
      </p:sp>
      <p:sp>
        <p:nvSpPr>
          <p:cNvPr id="27" name="object 19">
            <a:extLst>
              <a:ext uri="{FF2B5EF4-FFF2-40B4-BE49-F238E27FC236}">
                <a16:creationId xmlns:a16="http://schemas.microsoft.com/office/drawing/2014/main" id="{929BEC8B-0DF5-5793-A57A-7F30B3B238C8}"/>
              </a:ext>
            </a:extLst>
          </p:cNvPr>
          <p:cNvSpPr txBox="1"/>
          <p:nvPr/>
        </p:nvSpPr>
        <p:spPr>
          <a:xfrm>
            <a:off x="4880656" y="4199093"/>
            <a:ext cx="1804316" cy="321242"/>
          </a:xfrm>
          <a:prstGeom prst="rect">
            <a:avLst/>
          </a:prstGeom>
        </p:spPr>
        <p:txBody>
          <a:bodyPr vert="horz" wrap="square" lIns="0" tIns="13335" rIns="0" bIns="0" rtlCol="0">
            <a:spAutoFit/>
          </a:bodyPr>
          <a:lstStyle/>
          <a:p>
            <a:pPr marL="12700">
              <a:lnSpc>
                <a:spcPct val="100000"/>
              </a:lnSpc>
              <a:spcBef>
                <a:spcPts val="105"/>
              </a:spcBef>
            </a:pPr>
            <a:r>
              <a:rPr lang="uk-UA" sz="2000" spc="-5" dirty="0">
                <a:solidFill>
                  <a:srgbClr val="BF0000"/>
                </a:solidFill>
                <a:latin typeface="Trebuchet MS"/>
                <a:cs typeface="Trebuchet MS"/>
              </a:rPr>
              <a:t>Імунний бар’єр</a:t>
            </a:r>
            <a:endParaRPr sz="2000" dirty="0">
              <a:latin typeface="Trebuchet MS"/>
              <a:cs typeface="Trebuchet MS"/>
            </a:endParaRPr>
          </a:p>
        </p:txBody>
      </p:sp>
      <p:sp>
        <p:nvSpPr>
          <p:cNvPr id="28" name="object 20">
            <a:extLst>
              <a:ext uri="{FF2B5EF4-FFF2-40B4-BE49-F238E27FC236}">
                <a16:creationId xmlns:a16="http://schemas.microsoft.com/office/drawing/2014/main" id="{A150A8A2-5859-0A11-9F5A-84E019F76A1E}"/>
              </a:ext>
            </a:extLst>
          </p:cNvPr>
          <p:cNvSpPr/>
          <p:nvPr/>
        </p:nvSpPr>
        <p:spPr>
          <a:xfrm>
            <a:off x="6987281" y="2445474"/>
            <a:ext cx="2613397" cy="1548912"/>
          </a:xfrm>
          <a:prstGeom prst="rect">
            <a:avLst/>
          </a:prstGeom>
          <a:blipFill>
            <a:blip r:embed="rId6" cstate="print"/>
            <a:stretch>
              <a:fillRect/>
            </a:stretch>
          </a:blipFill>
        </p:spPr>
        <p:txBody>
          <a:bodyPr wrap="square" lIns="0" tIns="0" rIns="0" bIns="0" rtlCol="0"/>
          <a:lstStyle/>
          <a:p>
            <a:endParaRPr/>
          </a:p>
        </p:txBody>
      </p:sp>
      <p:grpSp>
        <p:nvGrpSpPr>
          <p:cNvPr id="29" name="object 21">
            <a:extLst>
              <a:ext uri="{FF2B5EF4-FFF2-40B4-BE49-F238E27FC236}">
                <a16:creationId xmlns:a16="http://schemas.microsoft.com/office/drawing/2014/main" id="{21CE0C75-7E92-A690-6837-A5881B5CFE4C}"/>
              </a:ext>
            </a:extLst>
          </p:cNvPr>
          <p:cNvGrpSpPr/>
          <p:nvPr/>
        </p:nvGrpSpPr>
        <p:grpSpPr>
          <a:xfrm>
            <a:off x="1878326" y="2386915"/>
            <a:ext cx="2827783" cy="1699317"/>
            <a:chOff x="1436624" y="2191428"/>
            <a:chExt cx="2812415" cy="1830705"/>
          </a:xfrm>
        </p:grpSpPr>
        <p:sp>
          <p:nvSpPr>
            <p:cNvPr id="30" name="object 22">
              <a:extLst>
                <a:ext uri="{FF2B5EF4-FFF2-40B4-BE49-F238E27FC236}">
                  <a16:creationId xmlns:a16="http://schemas.microsoft.com/office/drawing/2014/main" id="{9834BF0E-2301-C26D-EFCB-1AFF54F4D55A}"/>
                </a:ext>
              </a:extLst>
            </p:cNvPr>
            <p:cNvSpPr/>
            <p:nvPr/>
          </p:nvSpPr>
          <p:spPr>
            <a:xfrm>
              <a:off x="1436624" y="2191428"/>
              <a:ext cx="2728467" cy="1830407"/>
            </a:xfrm>
            <a:prstGeom prst="rect">
              <a:avLst/>
            </a:prstGeom>
            <a:blipFill>
              <a:blip r:embed="rId7"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A6EC854E-C546-440D-7A9F-61D491C83CD4}"/>
                </a:ext>
              </a:extLst>
            </p:cNvPr>
            <p:cNvSpPr/>
            <p:nvPr/>
          </p:nvSpPr>
          <p:spPr>
            <a:xfrm>
              <a:off x="2763012" y="2237232"/>
              <a:ext cx="1485900" cy="1010412"/>
            </a:xfrm>
            <a:prstGeom prst="rect">
              <a:avLst/>
            </a:prstGeom>
            <a:blipFill>
              <a:blip r:embed="rId8"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3837628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13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СКАЗ</a:t>
            </a:r>
            <a:endParaRPr lang="en-GB" sz="2400" dirty="0"/>
          </a:p>
        </p:txBody>
      </p:sp>
      <p:sp>
        <p:nvSpPr>
          <p:cNvPr id="6" name="object 3">
            <a:extLst>
              <a:ext uri="{FF2B5EF4-FFF2-40B4-BE49-F238E27FC236}">
                <a16:creationId xmlns:a16="http://schemas.microsoft.com/office/drawing/2014/main" id="{B964BB7E-39BA-3451-C8C3-E827B4FF839F}"/>
              </a:ext>
            </a:extLst>
          </p:cNvPr>
          <p:cNvSpPr/>
          <p:nvPr/>
        </p:nvSpPr>
        <p:spPr>
          <a:xfrm>
            <a:off x="263352" y="1412776"/>
            <a:ext cx="6192688" cy="4864218"/>
          </a:xfrm>
          <a:prstGeom prst="rect">
            <a:avLst/>
          </a:prstGeom>
          <a:blipFill>
            <a:blip r:embed="rId2" cstate="print"/>
            <a:stretch>
              <a:fillRect/>
            </a:stretch>
          </a:blipFill>
        </p:spPr>
        <p:txBody>
          <a:bodyPr wrap="square" lIns="0" tIns="0" rIns="0" bIns="0" rtlCol="0"/>
          <a:lstStyle/>
          <a:p>
            <a:endParaRPr dirty="0"/>
          </a:p>
        </p:txBody>
      </p:sp>
      <p:sp>
        <p:nvSpPr>
          <p:cNvPr id="7" name="TextBox 6">
            <a:extLst>
              <a:ext uri="{FF2B5EF4-FFF2-40B4-BE49-F238E27FC236}">
                <a16:creationId xmlns:a16="http://schemas.microsoft.com/office/drawing/2014/main" id="{4B4D96ED-4091-18FD-A516-C638B0F52606}"/>
              </a:ext>
            </a:extLst>
          </p:cNvPr>
          <p:cNvSpPr txBox="1"/>
          <p:nvPr/>
        </p:nvSpPr>
        <p:spPr>
          <a:xfrm>
            <a:off x="212252" y="826537"/>
            <a:ext cx="6121370" cy="784830"/>
          </a:xfrm>
          <a:prstGeom prst="rect">
            <a:avLst/>
          </a:prstGeom>
        </p:spPr>
        <p:txBody>
          <a:bodyPr wrap="none" lIns="540000" tIns="0" rIns="360000" rtlCol="0" anchor="t" anchorCtr="0">
            <a:spAutoFit/>
          </a:bodyPr>
          <a:lstStyle/>
          <a:p>
            <a:r>
              <a:rPr lang="uk-UA" dirty="0"/>
              <a:t>Випадки сказу в дикій фауні, котів та </a:t>
            </a:r>
          </a:p>
          <a:p>
            <a:r>
              <a:rPr lang="uk-UA" dirty="0"/>
              <a:t>домашніх тварин в період 2020-2023 рр</a:t>
            </a:r>
            <a:endParaRPr lang="en-US" dirty="0"/>
          </a:p>
        </p:txBody>
      </p:sp>
      <p:cxnSp>
        <p:nvCxnSpPr>
          <p:cNvPr id="9" name="Straight Arrow Connector 8">
            <a:extLst>
              <a:ext uri="{FF2B5EF4-FFF2-40B4-BE49-F238E27FC236}">
                <a16:creationId xmlns:a16="http://schemas.microsoft.com/office/drawing/2014/main" id="{42CCE5AF-E4C7-C3A9-315F-009D24EF803C}"/>
              </a:ext>
            </a:extLst>
          </p:cNvPr>
          <p:cNvCxnSpPr>
            <a:cxnSpLocks/>
          </p:cNvCxnSpPr>
          <p:nvPr/>
        </p:nvCxnSpPr>
        <p:spPr>
          <a:xfrm flipH="1">
            <a:off x="3647728" y="3068960"/>
            <a:ext cx="1944216" cy="1297884"/>
          </a:xfrm>
          <a:prstGeom prst="straightConnector1">
            <a:avLst/>
          </a:prstGeom>
          <a:ln w="57150">
            <a:solidFill>
              <a:srgbClr val="1A648C"/>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2DFC07A-1299-0341-B4E5-129FE1358493}"/>
              </a:ext>
            </a:extLst>
          </p:cNvPr>
          <p:cNvSpPr txBox="1"/>
          <p:nvPr/>
        </p:nvSpPr>
        <p:spPr>
          <a:xfrm>
            <a:off x="4474054" y="2594787"/>
            <a:ext cx="2004282" cy="415498"/>
          </a:xfrm>
          <a:prstGeom prst="rect">
            <a:avLst/>
          </a:prstGeom>
        </p:spPr>
        <p:txBody>
          <a:bodyPr wrap="none" lIns="540000" tIns="0" rIns="360000" rtlCol="0" anchor="t" anchorCtr="0">
            <a:spAutoFit/>
          </a:bodyPr>
          <a:lstStyle/>
          <a:p>
            <a:r>
              <a:rPr lang="uk-UA" dirty="0"/>
              <a:t>УКРАЇНА</a:t>
            </a:r>
            <a:endParaRPr lang="en-US" dirty="0"/>
          </a:p>
        </p:txBody>
      </p:sp>
      <p:graphicFrame>
        <p:nvGraphicFramePr>
          <p:cNvPr id="2" name="Table 1">
            <a:extLst>
              <a:ext uri="{FF2B5EF4-FFF2-40B4-BE49-F238E27FC236}">
                <a16:creationId xmlns:a16="http://schemas.microsoft.com/office/drawing/2014/main" id="{3A11720E-22DB-9418-A882-E9DF24271680}"/>
              </a:ext>
            </a:extLst>
          </p:cNvPr>
          <p:cNvGraphicFramePr>
            <a:graphicFrameLocks noGrp="1"/>
          </p:cNvGraphicFramePr>
          <p:nvPr/>
        </p:nvGraphicFramePr>
        <p:xfrm>
          <a:off x="6744072" y="2619910"/>
          <a:ext cx="4175774" cy="1828800"/>
        </p:xfrm>
        <a:graphic>
          <a:graphicData uri="http://schemas.openxmlformats.org/drawingml/2006/table">
            <a:tbl>
              <a:tblPr firstRow="1" bandRow="1">
                <a:tableStyleId>{5C22544A-7EE6-4342-B048-85BDC9FD1C3A}</a:tableStyleId>
              </a:tblPr>
              <a:tblGrid>
                <a:gridCol w="2087887">
                  <a:extLst>
                    <a:ext uri="{9D8B030D-6E8A-4147-A177-3AD203B41FA5}">
                      <a16:colId xmlns:a16="http://schemas.microsoft.com/office/drawing/2014/main" val="3086375105"/>
                    </a:ext>
                  </a:extLst>
                </a:gridCol>
                <a:gridCol w="2087887">
                  <a:extLst>
                    <a:ext uri="{9D8B030D-6E8A-4147-A177-3AD203B41FA5}">
                      <a16:colId xmlns:a16="http://schemas.microsoft.com/office/drawing/2014/main" val="3814480594"/>
                    </a:ext>
                  </a:extLst>
                </a:gridCol>
              </a:tblGrid>
              <a:tr h="370840">
                <a:tc>
                  <a:txBody>
                    <a:bodyPr/>
                    <a:lstStyle/>
                    <a:p>
                      <a:r>
                        <a:rPr lang="uk-UA" sz="2400" dirty="0"/>
                        <a:t>2023</a:t>
                      </a:r>
                      <a:endParaRPr lang="en-US" sz="2400" dirty="0"/>
                    </a:p>
                  </a:txBody>
                  <a:tcPr/>
                </a:tc>
                <a:tc>
                  <a:txBody>
                    <a:bodyPr/>
                    <a:lstStyle/>
                    <a:p>
                      <a:r>
                        <a:rPr lang="uk-UA" sz="2400" dirty="0"/>
                        <a:t>2,31 млн</a:t>
                      </a:r>
                      <a:endParaRPr lang="en-US" sz="2400" dirty="0"/>
                    </a:p>
                  </a:txBody>
                  <a:tcPr/>
                </a:tc>
                <a:extLst>
                  <a:ext uri="{0D108BD9-81ED-4DB2-BD59-A6C34878D82A}">
                    <a16:rowId xmlns:a16="http://schemas.microsoft.com/office/drawing/2014/main" val="2451151533"/>
                  </a:ext>
                </a:extLst>
              </a:tr>
              <a:tr h="370840">
                <a:tc>
                  <a:txBody>
                    <a:bodyPr/>
                    <a:lstStyle/>
                    <a:p>
                      <a:r>
                        <a:rPr lang="uk-UA" sz="2400" dirty="0"/>
                        <a:t>2022</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dirty="0"/>
                        <a:t>4,23</a:t>
                      </a:r>
                      <a:endParaRPr lang="en-US" sz="2400" dirty="0"/>
                    </a:p>
                  </a:txBody>
                  <a:tcPr/>
                </a:tc>
                <a:extLst>
                  <a:ext uri="{0D108BD9-81ED-4DB2-BD59-A6C34878D82A}">
                    <a16:rowId xmlns:a16="http://schemas.microsoft.com/office/drawing/2014/main" val="18319453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400" dirty="0"/>
                        <a:t>2021</a:t>
                      </a:r>
                      <a:endParaRPr lang="en-US" sz="2400" dirty="0"/>
                    </a:p>
                  </a:txBody>
                  <a:tcPr/>
                </a:tc>
                <a:tc>
                  <a:txBody>
                    <a:bodyPr/>
                    <a:lstStyle/>
                    <a:p>
                      <a:r>
                        <a:rPr lang="uk-UA" sz="2400" dirty="0"/>
                        <a:t>5,84</a:t>
                      </a:r>
                      <a:endParaRPr lang="en-US" sz="2400" dirty="0"/>
                    </a:p>
                  </a:txBody>
                  <a:tcPr/>
                </a:tc>
                <a:extLst>
                  <a:ext uri="{0D108BD9-81ED-4DB2-BD59-A6C34878D82A}">
                    <a16:rowId xmlns:a16="http://schemas.microsoft.com/office/drawing/2014/main" val="1415494137"/>
                  </a:ext>
                </a:extLst>
              </a:tr>
              <a:tr h="370840">
                <a:tc>
                  <a:txBody>
                    <a:bodyPr/>
                    <a:lstStyle/>
                    <a:p>
                      <a:r>
                        <a:rPr lang="uk-UA" sz="2400" dirty="0"/>
                        <a:t>2020</a:t>
                      </a:r>
                      <a:endParaRPr lang="en-US" sz="2400" dirty="0"/>
                    </a:p>
                  </a:txBody>
                  <a:tcPr/>
                </a:tc>
                <a:tc>
                  <a:txBody>
                    <a:bodyPr/>
                    <a:lstStyle/>
                    <a:p>
                      <a:r>
                        <a:rPr lang="uk-UA" sz="2400" dirty="0"/>
                        <a:t>6,02</a:t>
                      </a:r>
                      <a:endParaRPr lang="en-US" sz="2400" dirty="0"/>
                    </a:p>
                  </a:txBody>
                  <a:tcPr/>
                </a:tc>
                <a:extLst>
                  <a:ext uri="{0D108BD9-81ED-4DB2-BD59-A6C34878D82A}">
                    <a16:rowId xmlns:a16="http://schemas.microsoft.com/office/drawing/2014/main" val="752663602"/>
                  </a:ext>
                </a:extLst>
              </a:tr>
            </a:tbl>
          </a:graphicData>
        </a:graphic>
      </p:graphicFrame>
      <p:sp>
        <p:nvSpPr>
          <p:cNvPr id="8" name="TextBox 7">
            <a:extLst>
              <a:ext uri="{FF2B5EF4-FFF2-40B4-BE49-F238E27FC236}">
                <a16:creationId xmlns:a16="http://schemas.microsoft.com/office/drawing/2014/main" id="{CC765FB0-5179-CEBB-8F74-D23AC53BE723}"/>
              </a:ext>
            </a:extLst>
          </p:cNvPr>
          <p:cNvSpPr txBox="1"/>
          <p:nvPr/>
        </p:nvSpPr>
        <p:spPr>
          <a:xfrm>
            <a:off x="6632751" y="1872341"/>
            <a:ext cx="4260989" cy="415498"/>
          </a:xfrm>
          <a:prstGeom prst="rect">
            <a:avLst/>
          </a:prstGeom>
        </p:spPr>
        <p:txBody>
          <a:bodyPr wrap="none" lIns="540000" tIns="0" rIns="360000" rtlCol="0" anchor="t" anchorCtr="0">
            <a:spAutoFit/>
          </a:bodyPr>
          <a:lstStyle/>
          <a:p>
            <a:r>
              <a:rPr lang="uk-UA" dirty="0"/>
              <a:t>Кількість щеплень тварин</a:t>
            </a:r>
            <a:endParaRPr lang="en-US" dirty="0"/>
          </a:p>
        </p:txBody>
      </p:sp>
    </p:spTree>
    <p:extLst>
      <p:ext uri="{BB962C8B-B14F-4D97-AF65-F5344CB8AC3E}">
        <p14:creationId xmlns:p14="http://schemas.microsoft.com/office/powerpoint/2010/main" val="3958973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АЧС- </a:t>
            </a:r>
            <a:r>
              <a:rPr lang="en-US" sz="2400" dirty="0"/>
              <a:t> </a:t>
            </a:r>
            <a:r>
              <a:rPr lang="uk-UA" sz="2400" dirty="0"/>
              <a:t>африканська чума свиней</a:t>
            </a:r>
            <a:endParaRPr lang="en-GB" sz="2400" dirty="0"/>
          </a:p>
        </p:txBody>
      </p:sp>
      <p:pic>
        <p:nvPicPr>
          <p:cNvPr id="15362" name="Picture 2">
            <a:extLst>
              <a:ext uri="{FF2B5EF4-FFF2-40B4-BE49-F238E27FC236}">
                <a16:creationId xmlns:a16="http://schemas.microsoft.com/office/drawing/2014/main" id="{68D062A3-DB9B-7145-A51E-A2016E8FB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8" y="1066800"/>
            <a:ext cx="766762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787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АЧС</a:t>
            </a:r>
            <a:endParaRPr lang="ru-RU" sz="2400" dirty="0">
              <a:solidFill>
                <a:schemeClr val="accent1"/>
              </a:solidFill>
              <a:latin typeface="Carlito"/>
              <a:cs typeface="Carlito"/>
            </a:endParaRPr>
          </a:p>
        </p:txBody>
      </p:sp>
      <p:pic>
        <p:nvPicPr>
          <p:cNvPr id="4" name="Picture 3">
            <a:extLst>
              <a:ext uri="{FF2B5EF4-FFF2-40B4-BE49-F238E27FC236}">
                <a16:creationId xmlns:a16="http://schemas.microsoft.com/office/drawing/2014/main" id="{C2D84FE7-1121-9C65-531A-8B7B0B6BB3C3}"/>
              </a:ext>
            </a:extLst>
          </p:cNvPr>
          <p:cNvPicPr>
            <a:picLocks noChangeAspect="1"/>
          </p:cNvPicPr>
          <p:nvPr/>
        </p:nvPicPr>
        <p:blipFill>
          <a:blip r:embed="rId2"/>
          <a:stretch>
            <a:fillRect/>
          </a:stretch>
        </p:blipFill>
        <p:spPr>
          <a:xfrm>
            <a:off x="3215680" y="880968"/>
            <a:ext cx="4680520" cy="5414604"/>
          </a:xfrm>
          <a:prstGeom prst="rect">
            <a:avLst/>
          </a:prstGeom>
        </p:spPr>
      </p:pic>
    </p:spTree>
    <p:extLst>
      <p:ext uri="{BB962C8B-B14F-4D97-AF65-F5344CB8AC3E}">
        <p14:creationId xmlns:p14="http://schemas.microsoft.com/office/powerpoint/2010/main" val="3196403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АЧС африканська чума свиней</a:t>
            </a:r>
            <a:endParaRPr lang="ru-RU" sz="2400" dirty="0">
              <a:solidFill>
                <a:schemeClr val="accent1"/>
              </a:solidFill>
              <a:latin typeface="Carlito"/>
              <a:cs typeface="Carlito"/>
            </a:endParaRPr>
          </a:p>
        </p:txBody>
      </p:sp>
      <p:pic>
        <p:nvPicPr>
          <p:cNvPr id="2" name="Рисунок 4">
            <a:extLst>
              <a:ext uri="{FF2B5EF4-FFF2-40B4-BE49-F238E27FC236}">
                <a16:creationId xmlns:a16="http://schemas.microsoft.com/office/drawing/2014/main" id="{5456C3C7-4BA6-0BEF-BE90-99BDCAE7EF30}"/>
              </a:ext>
            </a:extLst>
          </p:cNvPr>
          <p:cNvPicPr>
            <a:picLocks noChangeAspect="1"/>
          </p:cNvPicPr>
          <p:nvPr/>
        </p:nvPicPr>
        <p:blipFill rotWithShape="1">
          <a:blip r:embed="rId2"/>
          <a:srcRect l="22122" t="22929" r="19596" b="12334"/>
          <a:stretch/>
        </p:blipFill>
        <p:spPr>
          <a:xfrm>
            <a:off x="1919536" y="980728"/>
            <a:ext cx="8352928" cy="5218787"/>
          </a:xfrm>
          <a:prstGeom prst="rect">
            <a:avLst/>
          </a:prstGeom>
        </p:spPr>
      </p:pic>
    </p:spTree>
    <p:extLst>
      <p:ext uri="{BB962C8B-B14F-4D97-AF65-F5344CB8AC3E}">
        <p14:creationId xmlns:p14="http://schemas.microsoft.com/office/powerpoint/2010/main" val="143447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a:xfrm>
            <a:off x="-9154" y="507070"/>
            <a:ext cx="12192000" cy="403200"/>
          </a:xfrm>
        </p:spPr>
        <p:txBody>
          <a:bodyPr/>
          <a:lstStyle/>
          <a:p>
            <a:pPr algn="l"/>
            <a:r>
              <a:rPr lang="uk-UA" sz="2400" dirty="0"/>
              <a:t>Загорози поширення захворювань</a:t>
            </a:r>
            <a:endParaRPr lang="en-GB" sz="2400" dirty="0"/>
          </a:p>
        </p:txBody>
      </p:sp>
      <mc:AlternateContent xmlns:mc="http://schemas.openxmlformats.org/markup-compatibility/2006">
        <mc:Choice xmlns="" xmlns:cx6="http://schemas.microsoft.com/office/drawing/2016/5/12/chartex" Requires="cx6">
          <p:graphicFrame>
            <p:nvGraphicFramePr>
              <p:cNvPr id="2" name="Chart 1">
                <a:extLst>
                  <a:ext uri="{FF2B5EF4-FFF2-40B4-BE49-F238E27FC236}">
                    <a16:creationId xmlns:a16="http://schemas.microsoft.com/office/drawing/2014/main" id="{42A1D12A-3DED-4378-A66A-036D6FAF5762}"/>
                  </a:ext>
                </a:extLst>
              </p:cNvPr>
              <p:cNvGraphicFramePr/>
              <p:nvPr>
                <p:extLst>
                  <p:ext uri="{D42A27DB-BD31-4B8C-83A1-F6EECF244321}">
                    <p14:modId xmlns:p14="http://schemas.microsoft.com/office/powerpoint/2010/main" val="1748667056"/>
                  </p:ext>
                </p:extLst>
              </p:nvPr>
            </p:nvGraphicFramePr>
            <p:xfrm>
              <a:off x="191344" y="1594569"/>
              <a:ext cx="5688632" cy="3999336"/>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2" name="Chart 1">
                <a:extLst>
                  <a:ext uri="{FF2B5EF4-FFF2-40B4-BE49-F238E27FC236}">
                    <a16:creationId xmlns:a16="http://schemas.microsoft.com/office/drawing/2014/main" id="{42A1D12A-3DED-4378-A66A-036D6FAF5762}"/>
                  </a:ext>
                </a:extLst>
              </p:cNvPr>
              <p:cNvPicPr>
                <a:picLocks noGrp="1" noRot="1" noChangeAspect="1" noMove="1" noResize="1" noEditPoints="1" noAdjustHandles="1" noChangeArrowheads="1" noChangeShapeType="1"/>
              </p:cNvPicPr>
              <p:nvPr/>
            </p:nvPicPr>
            <p:blipFill>
              <a:blip r:embed="rId3"/>
              <a:stretch>
                <a:fillRect/>
              </a:stretch>
            </p:blipFill>
            <p:spPr>
              <a:xfrm>
                <a:off x="191344" y="1594569"/>
                <a:ext cx="5688632" cy="3999336"/>
              </a:xfrm>
              <a:prstGeom prst="rect">
                <a:avLst/>
              </a:prstGeom>
            </p:spPr>
          </p:pic>
        </mc:Fallback>
      </mc:AlternateContent>
      <mc:AlternateContent xmlns:mc="http://schemas.openxmlformats.org/markup-compatibility/2006" xmlns:cx4="http://schemas.microsoft.com/office/drawing/2016/5/10/chartex">
        <mc:Choice Requires="cx4">
          <p:graphicFrame>
            <p:nvGraphicFramePr>
              <p:cNvPr id="6" name="Chart 5">
                <a:extLst>
                  <a:ext uri="{FF2B5EF4-FFF2-40B4-BE49-F238E27FC236}">
                    <a16:creationId xmlns:a16="http://schemas.microsoft.com/office/drawing/2014/main" id="{B1B45A32-5D95-430B-A7DF-CF80AB4DC981}"/>
                  </a:ext>
                </a:extLst>
              </p:cNvPr>
              <p:cNvGraphicFramePr/>
              <p:nvPr>
                <p:extLst>
                  <p:ext uri="{D42A27DB-BD31-4B8C-83A1-F6EECF244321}">
                    <p14:modId xmlns:p14="http://schemas.microsoft.com/office/powerpoint/2010/main" val="3662999154"/>
                  </p:ext>
                </p:extLst>
              </p:nvPr>
            </p:nvGraphicFramePr>
            <p:xfrm>
              <a:off x="5879976" y="1594155"/>
              <a:ext cx="6120680" cy="3999337"/>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Chart 5">
                <a:extLst>
                  <a:ext uri="{FF2B5EF4-FFF2-40B4-BE49-F238E27FC236}">
                    <a16:creationId xmlns:a16="http://schemas.microsoft.com/office/drawing/2014/main" xmlns="" xmlns:cx4="http://schemas.microsoft.com/office/drawing/2016/5/10/chartex" id="{B1B45A32-5D95-430B-A7DF-CF80AB4DC981}"/>
                  </a:ext>
                </a:extLst>
              </p:cNvPr>
              <p:cNvPicPr>
                <a:picLocks noGrp="1" noRot="1" noChangeAspect="1" noMove="1" noResize="1" noEditPoints="1" noAdjustHandles="1" noChangeArrowheads="1" noChangeShapeType="1"/>
              </p:cNvPicPr>
              <p:nvPr/>
            </p:nvPicPr>
            <p:blipFill>
              <a:blip r:embed="rId5"/>
              <a:stretch>
                <a:fillRect/>
              </a:stretch>
            </p:blipFill>
            <p:spPr>
              <a:xfrm>
                <a:off x="5879976" y="1594155"/>
                <a:ext cx="6120680" cy="3999337"/>
              </a:xfrm>
              <a:prstGeom prst="rect">
                <a:avLst/>
              </a:prstGeom>
            </p:spPr>
          </p:pic>
        </mc:Fallback>
      </mc:AlternateContent>
      <p:sp>
        <p:nvSpPr>
          <p:cNvPr id="7" name="TextBox 6">
            <a:extLst>
              <a:ext uri="{FF2B5EF4-FFF2-40B4-BE49-F238E27FC236}">
                <a16:creationId xmlns:a16="http://schemas.microsoft.com/office/drawing/2014/main" id="{45B23E56-5892-2981-86ED-A787A5003381}"/>
              </a:ext>
            </a:extLst>
          </p:cNvPr>
          <p:cNvSpPr txBox="1"/>
          <p:nvPr/>
        </p:nvSpPr>
        <p:spPr>
          <a:xfrm>
            <a:off x="695400" y="5661248"/>
            <a:ext cx="2367522" cy="538609"/>
          </a:xfrm>
          <a:prstGeom prst="rect">
            <a:avLst/>
          </a:prstGeom>
        </p:spPr>
        <p:txBody>
          <a:bodyPr wrap="none" lIns="540000" tIns="0" rIns="360000" rtlCol="0" anchor="t" anchorCtr="0">
            <a:spAutoFit/>
          </a:bodyPr>
          <a:lstStyle/>
          <a:p>
            <a:r>
              <a:rPr lang="uk-UA" sz="3200" b="1" dirty="0">
                <a:solidFill>
                  <a:srgbClr val="FF0000"/>
                </a:solidFill>
              </a:rPr>
              <a:t>Біля 600</a:t>
            </a:r>
            <a:endParaRPr lang="en-US" sz="3200" b="1" dirty="0">
              <a:solidFill>
                <a:srgbClr val="FF0000"/>
              </a:solidFill>
            </a:endParaRPr>
          </a:p>
        </p:txBody>
      </p:sp>
      <p:sp>
        <p:nvSpPr>
          <p:cNvPr id="8" name="TextBox 7">
            <a:extLst>
              <a:ext uri="{FF2B5EF4-FFF2-40B4-BE49-F238E27FC236}">
                <a16:creationId xmlns:a16="http://schemas.microsoft.com/office/drawing/2014/main" id="{42318C56-2A7E-1323-4674-FD47639DD9AC}"/>
              </a:ext>
            </a:extLst>
          </p:cNvPr>
          <p:cNvSpPr txBox="1"/>
          <p:nvPr/>
        </p:nvSpPr>
        <p:spPr>
          <a:xfrm>
            <a:off x="6528048" y="5661248"/>
            <a:ext cx="1533960" cy="538609"/>
          </a:xfrm>
          <a:prstGeom prst="rect">
            <a:avLst/>
          </a:prstGeom>
        </p:spPr>
        <p:txBody>
          <a:bodyPr wrap="none" lIns="540000" tIns="0" rIns="360000" rtlCol="0" anchor="t" anchorCtr="0">
            <a:spAutoFit/>
          </a:bodyPr>
          <a:lstStyle/>
          <a:p>
            <a:r>
              <a:rPr lang="uk-UA" sz="3200" b="1" dirty="0">
                <a:solidFill>
                  <a:srgbClr val="FF0000"/>
                </a:solidFill>
              </a:rPr>
              <a:t>135</a:t>
            </a:r>
            <a:endParaRPr lang="en-US" sz="3200" b="1" dirty="0">
              <a:solidFill>
                <a:srgbClr val="FF0000"/>
              </a:solidFill>
            </a:endParaRPr>
          </a:p>
        </p:txBody>
      </p:sp>
    </p:spTree>
    <p:extLst>
      <p:ext uri="{BB962C8B-B14F-4D97-AF65-F5344CB8AC3E}">
        <p14:creationId xmlns:p14="http://schemas.microsoft.com/office/powerpoint/2010/main" val="821453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nSpc>
                <a:spcPct val="100000"/>
              </a:lnSpc>
              <a:spcBef>
                <a:spcPts val="105"/>
              </a:spcBef>
            </a:pPr>
            <a:r>
              <a:rPr lang="ru-RU" sz="2400" b="1" spc="-5" dirty="0">
                <a:solidFill>
                  <a:schemeClr val="accent1"/>
                </a:solidFill>
                <a:latin typeface="Carlito"/>
                <a:cs typeface="Carlito"/>
              </a:rPr>
              <a:t>Ситуація з АЧС</a:t>
            </a:r>
            <a:endParaRPr lang="ru-RU" sz="2400" dirty="0">
              <a:solidFill>
                <a:schemeClr val="accent1"/>
              </a:solidFill>
              <a:latin typeface="Carlito"/>
              <a:cs typeface="Carlito"/>
            </a:endParaRPr>
          </a:p>
        </p:txBody>
      </p:sp>
      <p:sp>
        <p:nvSpPr>
          <p:cNvPr id="8" name="Місце для тексту 2">
            <a:extLst>
              <a:ext uri="{FF2B5EF4-FFF2-40B4-BE49-F238E27FC236}">
                <a16:creationId xmlns:a16="http://schemas.microsoft.com/office/drawing/2014/main" id="{B6093A92-7579-B838-5F17-C7D6B9A14F6F}"/>
              </a:ext>
            </a:extLst>
          </p:cNvPr>
          <p:cNvSpPr>
            <a:spLocks noGrp="1"/>
          </p:cNvSpPr>
          <p:nvPr>
            <p:ph type="body" sz="quarter" idx="11"/>
          </p:nvPr>
        </p:nvSpPr>
        <p:spPr>
          <a:xfrm>
            <a:off x="0" y="6525344"/>
            <a:ext cx="12192000" cy="251454"/>
          </a:xfrm>
        </p:spPr>
        <p:txBody>
          <a:bodyPr/>
          <a:lstStyle/>
          <a:p>
            <a:r>
              <a:rPr lang="uk-UA" dirty="0"/>
              <a:t>28 листопада 2023</a:t>
            </a:r>
            <a:endParaRPr lang="en-GB" dirty="0"/>
          </a:p>
          <a:p>
            <a:endParaRPr lang="en-GB" dirty="0"/>
          </a:p>
        </p:txBody>
      </p:sp>
      <p:graphicFrame>
        <p:nvGraphicFramePr>
          <p:cNvPr id="7" name="Table 6">
            <a:extLst>
              <a:ext uri="{FF2B5EF4-FFF2-40B4-BE49-F238E27FC236}">
                <a16:creationId xmlns:a16="http://schemas.microsoft.com/office/drawing/2014/main" id="{79F9F87A-9DF4-0487-F626-59725FFFB2AB}"/>
              </a:ext>
            </a:extLst>
          </p:cNvPr>
          <p:cNvGraphicFramePr>
            <a:graphicFrameLocks noGrp="1"/>
          </p:cNvGraphicFramePr>
          <p:nvPr/>
        </p:nvGraphicFramePr>
        <p:xfrm>
          <a:off x="2207568" y="1963598"/>
          <a:ext cx="7056784"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707346789"/>
                    </a:ext>
                  </a:extLst>
                </a:gridCol>
                <a:gridCol w="1640408">
                  <a:extLst>
                    <a:ext uri="{9D8B030D-6E8A-4147-A177-3AD203B41FA5}">
                      <a16:colId xmlns:a16="http://schemas.microsoft.com/office/drawing/2014/main" val="429391288"/>
                    </a:ext>
                  </a:extLst>
                </a:gridCol>
                <a:gridCol w="1584176">
                  <a:extLst>
                    <a:ext uri="{9D8B030D-6E8A-4147-A177-3AD203B41FA5}">
                      <a16:colId xmlns:a16="http://schemas.microsoft.com/office/drawing/2014/main" val="2880466992"/>
                    </a:ext>
                  </a:extLst>
                </a:gridCol>
                <a:gridCol w="1800200">
                  <a:extLst>
                    <a:ext uri="{9D8B030D-6E8A-4147-A177-3AD203B41FA5}">
                      <a16:colId xmlns:a16="http://schemas.microsoft.com/office/drawing/2014/main" val="2414195563"/>
                    </a:ext>
                  </a:extLst>
                </a:gridCol>
              </a:tblGrid>
              <a:tr h="370840">
                <a:tc>
                  <a:txBody>
                    <a:bodyPr/>
                    <a:lstStyle/>
                    <a:p>
                      <a:r>
                        <a:rPr lang="uk-UA" dirty="0"/>
                        <a:t>Рік</a:t>
                      </a:r>
                      <a:endParaRPr lang="en-US" dirty="0"/>
                    </a:p>
                  </a:txBody>
                  <a:tcPr/>
                </a:tc>
                <a:tc>
                  <a:txBody>
                    <a:bodyPr/>
                    <a:lstStyle/>
                    <a:p>
                      <a:r>
                        <a:rPr lang="uk-UA" dirty="0"/>
                        <a:t>2021</a:t>
                      </a:r>
                      <a:endParaRPr lang="en-US" dirty="0"/>
                    </a:p>
                  </a:txBody>
                  <a:tcPr/>
                </a:tc>
                <a:tc>
                  <a:txBody>
                    <a:bodyPr/>
                    <a:lstStyle/>
                    <a:p>
                      <a:r>
                        <a:rPr lang="uk-UA" dirty="0"/>
                        <a:t>2022</a:t>
                      </a:r>
                      <a:endParaRPr lang="en-US" dirty="0"/>
                    </a:p>
                  </a:txBody>
                  <a:tcPr/>
                </a:tc>
                <a:tc>
                  <a:txBody>
                    <a:bodyPr/>
                    <a:lstStyle/>
                    <a:p>
                      <a:r>
                        <a:rPr lang="uk-UA" dirty="0"/>
                        <a:t>2023 </a:t>
                      </a:r>
                      <a:endParaRPr lang="en-US" dirty="0"/>
                    </a:p>
                  </a:txBody>
                  <a:tcPr/>
                </a:tc>
                <a:extLst>
                  <a:ext uri="{0D108BD9-81ED-4DB2-BD59-A6C34878D82A}">
                    <a16:rowId xmlns:a16="http://schemas.microsoft.com/office/drawing/2014/main" val="2046429234"/>
                  </a:ext>
                </a:extLst>
              </a:tr>
              <a:tr h="370840">
                <a:tc>
                  <a:txBody>
                    <a:bodyPr/>
                    <a:lstStyle/>
                    <a:p>
                      <a:r>
                        <a:rPr lang="uk-UA" dirty="0"/>
                        <a:t>Приватний сектор</a:t>
                      </a:r>
                      <a:endParaRPr lang="en-US" dirty="0"/>
                    </a:p>
                  </a:txBody>
                  <a:tcPr/>
                </a:tc>
                <a:tc>
                  <a:txBody>
                    <a:bodyPr/>
                    <a:lstStyle/>
                    <a:p>
                      <a:pPr algn="ctr"/>
                      <a:r>
                        <a:rPr lang="uk-UA" dirty="0"/>
                        <a:t>9</a:t>
                      </a:r>
                      <a:endParaRPr lang="en-US" dirty="0"/>
                    </a:p>
                  </a:txBody>
                  <a:tcPr anchor="ctr"/>
                </a:tc>
                <a:tc>
                  <a:txBody>
                    <a:bodyPr/>
                    <a:lstStyle/>
                    <a:p>
                      <a:pPr algn="ctr"/>
                      <a:r>
                        <a:rPr lang="uk-UA" dirty="0"/>
                        <a:t>2</a:t>
                      </a:r>
                      <a:endParaRPr lang="en-US" dirty="0"/>
                    </a:p>
                  </a:txBody>
                  <a:tcPr anchor="ctr"/>
                </a:tc>
                <a:tc>
                  <a:txBody>
                    <a:bodyPr/>
                    <a:lstStyle/>
                    <a:p>
                      <a:pPr algn="ctr"/>
                      <a:r>
                        <a:rPr lang="uk-UA" dirty="0"/>
                        <a:t>18  +1</a:t>
                      </a:r>
                      <a:endParaRPr lang="en-US" dirty="0"/>
                    </a:p>
                  </a:txBody>
                  <a:tcPr anchor="ctr"/>
                </a:tc>
                <a:extLst>
                  <a:ext uri="{0D108BD9-81ED-4DB2-BD59-A6C34878D82A}">
                    <a16:rowId xmlns:a16="http://schemas.microsoft.com/office/drawing/2014/main" val="1365679187"/>
                  </a:ext>
                </a:extLst>
              </a:tr>
              <a:tr h="370840">
                <a:tc>
                  <a:txBody>
                    <a:bodyPr/>
                    <a:lstStyle/>
                    <a:p>
                      <a:r>
                        <a:rPr lang="uk-UA" dirty="0"/>
                        <a:t>Господарства</a:t>
                      </a:r>
                      <a:endParaRPr lang="en-US" dirty="0"/>
                    </a:p>
                  </a:txBody>
                  <a:tcPr/>
                </a:tc>
                <a:tc>
                  <a:txBody>
                    <a:bodyPr/>
                    <a:lstStyle/>
                    <a:p>
                      <a:pPr algn="ctr"/>
                      <a:r>
                        <a:rPr lang="uk-UA" dirty="0"/>
                        <a:t>0</a:t>
                      </a:r>
                      <a:endParaRPr lang="en-US" dirty="0"/>
                    </a:p>
                  </a:txBody>
                  <a:tcPr anchor="ctr"/>
                </a:tc>
                <a:tc>
                  <a:txBody>
                    <a:bodyPr/>
                    <a:lstStyle/>
                    <a:p>
                      <a:pPr algn="ctr"/>
                      <a:r>
                        <a:rPr lang="uk-UA" dirty="0"/>
                        <a:t>3</a:t>
                      </a:r>
                      <a:endParaRPr lang="en-US" dirty="0"/>
                    </a:p>
                  </a:txBody>
                  <a:tcPr anchor="ctr"/>
                </a:tc>
                <a:tc>
                  <a:txBody>
                    <a:bodyPr/>
                    <a:lstStyle/>
                    <a:p>
                      <a:pPr algn="ctr"/>
                      <a:r>
                        <a:rPr lang="uk-UA" dirty="0"/>
                        <a:t>7   +2</a:t>
                      </a:r>
                      <a:endParaRPr lang="en-US" dirty="0"/>
                    </a:p>
                  </a:txBody>
                  <a:tcPr anchor="ctr"/>
                </a:tc>
                <a:extLst>
                  <a:ext uri="{0D108BD9-81ED-4DB2-BD59-A6C34878D82A}">
                    <a16:rowId xmlns:a16="http://schemas.microsoft.com/office/drawing/2014/main" val="414848799"/>
                  </a:ext>
                </a:extLst>
              </a:tr>
              <a:tr h="370840">
                <a:tc>
                  <a:txBody>
                    <a:bodyPr/>
                    <a:lstStyle/>
                    <a:p>
                      <a:r>
                        <a:rPr lang="uk-UA" dirty="0"/>
                        <a:t>Дика фауна</a:t>
                      </a:r>
                      <a:endParaRPr lang="en-US" dirty="0"/>
                    </a:p>
                  </a:txBody>
                  <a:tcPr/>
                </a:tc>
                <a:tc>
                  <a:txBody>
                    <a:bodyPr/>
                    <a:lstStyle/>
                    <a:p>
                      <a:pPr algn="ctr"/>
                      <a:r>
                        <a:rPr lang="uk-UA" dirty="0"/>
                        <a:t>3</a:t>
                      </a:r>
                      <a:endParaRPr lang="en-US" dirty="0"/>
                    </a:p>
                  </a:txBody>
                  <a:tcPr anchor="ctr"/>
                </a:tc>
                <a:tc>
                  <a:txBody>
                    <a:bodyPr/>
                    <a:lstStyle/>
                    <a:p>
                      <a:pPr algn="ctr"/>
                      <a:r>
                        <a:rPr lang="uk-UA" dirty="0"/>
                        <a:t>2</a:t>
                      </a:r>
                      <a:endParaRPr lang="en-US" dirty="0"/>
                    </a:p>
                  </a:txBody>
                  <a:tcPr anchor="ctr"/>
                </a:tc>
                <a:tc>
                  <a:txBody>
                    <a:bodyPr/>
                    <a:lstStyle/>
                    <a:p>
                      <a:pPr algn="ctr"/>
                      <a:r>
                        <a:rPr lang="uk-UA" dirty="0"/>
                        <a:t>7</a:t>
                      </a:r>
                      <a:endParaRPr lang="en-US" dirty="0"/>
                    </a:p>
                  </a:txBody>
                  <a:tcPr anchor="ctr"/>
                </a:tc>
                <a:extLst>
                  <a:ext uri="{0D108BD9-81ED-4DB2-BD59-A6C34878D82A}">
                    <a16:rowId xmlns:a16="http://schemas.microsoft.com/office/drawing/2014/main" val="867845031"/>
                  </a:ext>
                </a:extLst>
              </a:tr>
              <a:tr h="370840">
                <a:tc>
                  <a:txBody>
                    <a:bodyPr/>
                    <a:lstStyle/>
                    <a:p>
                      <a:r>
                        <a:rPr lang="uk-UA" dirty="0"/>
                        <a:t>Інфіковані об’єкти</a:t>
                      </a:r>
                      <a:endParaRPr lang="en-US" dirty="0"/>
                    </a:p>
                  </a:txBody>
                  <a:tcPr/>
                </a:tc>
                <a:tc>
                  <a:txBody>
                    <a:bodyPr/>
                    <a:lstStyle/>
                    <a:p>
                      <a:pPr algn="ctr"/>
                      <a:r>
                        <a:rPr lang="uk-UA" dirty="0"/>
                        <a:t>4</a:t>
                      </a:r>
                      <a:endParaRPr lang="en-US" dirty="0"/>
                    </a:p>
                  </a:txBody>
                  <a:tcPr anchor="ctr"/>
                </a:tc>
                <a:tc>
                  <a:txBody>
                    <a:bodyPr/>
                    <a:lstStyle/>
                    <a:p>
                      <a:pPr algn="ctr"/>
                      <a:r>
                        <a:rPr lang="uk-UA" dirty="0"/>
                        <a:t>2</a:t>
                      </a:r>
                      <a:endParaRPr lang="en-US" dirty="0"/>
                    </a:p>
                  </a:txBody>
                  <a:tcPr anchor="ctr"/>
                </a:tc>
                <a:tc>
                  <a:txBody>
                    <a:bodyPr/>
                    <a:lstStyle/>
                    <a:p>
                      <a:pPr algn="ctr"/>
                      <a:r>
                        <a:rPr lang="uk-UA" dirty="0"/>
                        <a:t>6</a:t>
                      </a:r>
                      <a:endParaRPr lang="en-US" dirty="0"/>
                    </a:p>
                  </a:txBody>
                  <a:tcPr anchor="ctr"/>
                </a:tc>
                <a:extLst>
                  <a:ext uri="{0D108BD9-81ED-4DB2-BD59-A6C34878D82A}">
                    <a16:rowId xmlns:a16="http://schemas.microsoft.com/office/drawing/2014/main" val="689257081"/>
                  </a:ext>
                </a:extLst>
              </a:tr>
              <a:tr h="370840">
                <a:tc>
                  <a:txBody>
                    <a:bodyPr/>
                    <a:lstStyle/>
                    <a:p>
                      <a:r>
                        <a:rPr lang="uk-UA" dirty="0"/>
                        <a:t>Всього</a:t>
                      </a:r>
                      <a:endParaRPr lang="en-US" dirty="0"/>
                    </a:p>
                  </a:txBody>
                  <a:tcPr/>
                </a:tc>
                <a:tc>
                  <a:txBody>
                    <a:bodyPr/>
                    <a:lstStyle/>
                    <a:p>
                      <a:pPr algn="ctr"/>
                      <a:r>
                        <a:rPr lang="uk-UA" dirty="0"/>
                        <a:t>16</a:t>
                      </a:r>
                      <a:endParaRPr lang="en-US" dirty="0"/>
                    </a:p>
                  </a:txBody>
                  <a:tcPr anchor="ctr"/>
                </a:tc>
                <a:tc>
                  <a:txBody>
                    <a:bodyPr/>
                    <a:lstStyle/>
                    <a:p>
                      <a:pPr algn="ctr"/>
                      <a:r>
                        <a:rPr lang="uk-UA" dirty="0"/>
                        <a:t>9</a:t>
                      </a:r>
                      <a:endParaRPr lang="en-US" dirty="0"/>
                    </a:p>
                  </a:txBody>
                  <a:tcPr anchor="ctr"/>
                </a:tc>
                <a:tc>
                  <a:txBody>
                    <a:bodyPr/>
                    <a:lstStyle/>
                    <a:p>
                      <a:pPr algn="ctr"/>
                      <a:r>
                        <a:rPr lang="uk-UA" dirty="0"/>
                        <a:t>38    +3</a:t>
                      </a:r>
                      <a:endParaRPr lang="en-US" dirty="0"/>
                    </a:p>
                  </a:txBody>
                  <a:tcPr anchor="ctr"/>
                </a:tc>
                <a:extLst>
                  <a:ext uri="{0D108BD9-81ED-4DB2-BD59-A6C34878D82A}">
                    <a16:rowId xmlns:a16="http://schemas.microsoft.com/office/drawing/2014/main" val="2891582193"/>
                  </a:ext>
                </a:extLst>
              </a:tr>
            </a:tbl>
          </a:graphicData>
        </a:graphic>
      </p:graphicFrame>
      <p:sp>
        <p:nvSpPr>
          <p:cNvPr id="10" name="TextBox 9">
            <a:extLst>
              <a:ext uri="{FF2B5EF4-FFF2-40B4-BE49-F238E27FC236}">
                <a16:creationId xmlns:a16="http://schemas.microsoft.com/office/drawing/2014/main" id="{3ACE656E-3EDE-3EFB-1D6F-9C60E9A7CAA7}"/>
              </a:ext>
            </a:extLst>
          </p:cNvPr>
          <p:cNvSpPr txBox="1"/>
          <p:nvPr/>
        </p:nvSpPr>
        <p:spPr>
          <a:xfrm>
            <a:off x="6312024" y="4709749"/>
            <a:ext cx="4824536" cy="1200329"/>
          </a:xfrm>
          <a:prstGeom prst="rect">
            <a:avLst/>
          </a:prstGeom>
          <a:noFill/>
        </p:spPr>
        <p:txBody>
          <a:bodyPr wrap="square">
            <a:spAutoFit/>
          </a:bodyPr>
          <a:lstStyle/>
          <a:p>
            <a:pPr marL="0" marR="0" lvl="0" indent="0" algn="l" rtl="0">
              <a:lnSpc>
                <a:spcPct val="100000"/>
              </a:lnSpc>
              <a:spcBef>
                <a:spcPts val="0"/>
              </a:spcBef>
              <a:spcAft>
                <a:spcPts val="0"/>
              </a:spcAft>
              <a:buNone/>
            </a:pPr>
            <a:r>
              <a:rPr lang="ru-RU" b="1" dirty="0">
                <a:solidFill>
                  <a:srgbClr val="C00000"/>
                </a:solidFill>
                <a:latin typeface="Calibri"/>
                <a:ea typeface="Calibri"/>
                <a:cs typeface="Calibri"/>
                <a:sym typeface="Calibri"/>
              </a:rPr>
              <a:t>Ситуація в </a:t>
            </a:r>
            <a:r>
              <a:rPr lang="ru-RU" sz="2400" b="1" i="0" u="none" strike="noStrike" cap="none" dirty="0">
                <a:solidFill>
                  <a:srgbClr val="C00000"/>
                </a:solidFill>
                <a:latin typeface="Calibri"/>
                <a:ea typeface="Calibri"/>
                <a:cs typeface="Calibri"/>
                <a:sym typeface="Calibri"/>
              </a:rPr>
              <a:t>2019 році - 53</a:t>
            </a:r>
            <a:r>
              <a:rPr lang="ru-RU" sz="2400" b="0" i="0" u="none" strike="noStrike" cap="none" dirty="0">
                <a:solidFill>
                  <a:srgbClr val="C00000"/>
                </a:solidFill>
                <a:latin typeface="Calibri"/>
                <a:ea typeface="Calibri"/>
                <a:cs typeface="Calibri"/>
                <a:sym typeface="Calibri"/>
              </a:rPr>
              <a:t> випадки</a:t>
            </a:r>
          </a:p>
          <a:p>
            <a:pPr marL="0" marR="0" lvl="0" indent="0" algn="l" rtl="0">
              <a:lnSpc>
                <a:spcPct val="100000"/>
              </a:lnSpc>
              <a:spcBef>
                <a:spcPts val="0"/>
              </a:spcBef>
              <a:spcAft>
                <a:spcPts val="0"/>
              </a:spcAft>
              <a:buNone/>
            </a:pPr>
            <a:r>
              <a:rPr lang="ru-RU" sz="2400" b="0" i="0" u="none" strike="noStrike" cap="none" dirty="0">
                <a:solidFill>
                  <a:srgbClr val="C00000"/>
                </a:solidFill>
                <a:latin typeface="Calibri"/>
                <a:ea typeface="Calibri"/>
                <a:cs typeface="Calibri"/>
                <a:sym typeface="Calibri"/>
              </a:rPr>
              <a:t>35 домашні 11 дика фауна 7 інфіковані об’єкти</a:t>
            </a:r>
          </a:p>
        </p:txBody>
      </p:sp>
      <p:sp>
        <p:nvSpPr>
          <p:cNvPr id="11" name="TextBox 10">
            <a:extLst>
              <a:ext uri="{FF2B5EF4-FFF2-40B4-BE49-F238E27FC236}">
                <a16:creationId xmlns:a16="http://schemas.microsoft.com/office/drawing/2014/main" id="{2D3B2B8C-B7F1-69BB-1D9F-7B75B57601F4}"/>
              </a:ext>
            </a:extLst>
          </p:cNvPr>
          <p:cNvSpPr txBox="1"/>
          <p:nvPr/>
        </p:nvSpPr>
        <p:spPr>
          <a:xfrm>
            <a:off x="1055440" y="5026122"/>
            <a:ext cx="3800606" cy="415498"/>
          </a:xfrm>
          <a:prstGeom prst="rect">
            <a:avLst/>
          </a:prstGeom>
        </p:spPr>
        <p:txBody>
          <a:bodyPr wrap="none" lIns="540000" tIns="0" rIns="360000" rtlCol="0" anchor="t" anchorCtr="0">
            <a:spAutoFit/>
          </a:bodyPr>
          <a:lstStyle/>
          <a:p>
            <a:r>
              <a:rPr lang="uk-UA" dirty="0"/>
              <a:t>2020 рік – 26 випадків</a:t>
            </a:r>
            <a:endParaRPr lang="en-US" dirty="0"/>
          </a:p>
        </p:txBody>
      </p:sp>
    </p:spTree>
    <p:extLst>
      <p:ext uri="{BB962C8B-B14F-4D97-AF65-F5344CB8AC3E}">
        <p14:creationId xmlns:p14="http://schemas.microsoft.com/office/powerpoint/2010/main" val="1508871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r>
              <a:rPr lang="uk-UA" sz="2400" dirty="0"/>
              <a:t>Історія</a:t>
            </a:r>
            <a:endParaRPr lang="en-GB" sz="2400" dirty="0"/>
          </a:p>
        </p:txBody>
      </p:sp>
      <p:sp>
        <p:nvSpPr>
          <p:cNvPr id="4" name="TextBox 3">
            <a:extLst>
              <a:ext uri="{FF2B5EF4-FFF2-40B4-BE49-F238E27FC236}">
                <a16:creationId xmlns:a16="http://schemas.microsoft.com/office/drawing/2014/main" id="{240C0721-0E59-36AA-B298-E4202117E53D}"/>
              </a:ext>
            </a:extLst>
          </p:cNvPr>
          <p:cNvSpPr txBox="1"/>
          <p:nvPr/>
        </p:nvSpPr>
        <p:spPr>
          <a:xfrm>
            <a:off x="1055440" y="1196752"/>
            <a:ext cx="9073008" cy="4893647"/>
          </a:xfrm>
          <a:prstGeom prst="rect">
            <a:avLst/>
          </a:prstGeom>
          <a:noFill/>
        </p:spPr>
        <p:txBody>
          <a:bodyPr wrap="square">
            <a:spAutoFit/>
          </a:bodyPr>
          <a:lstStyle/>
          <a:p>
            <a:r>
              <a:rPr lang="ru-RU" dirty="0">
                <a:solidFill>
                  <a:srgbClr val="292C32"/>
                </a:solidFill>
              </a:rPr>
              <a:t>Д</a:t>
            </a:r>
            <a:r>
              <a:rPr lang="ru-RU" b="0" i="0" dirty="0">
                <a:solidFill>
                  <a:srgbClr val="292C32"/>
                </a:solidFill>
                <a:effectLst/>
              </a:rPr>
              <a:t>освід показує, що повністю ліквідувати дикого кабана можна тільки на острові</a:t>
            </a:r>
            <a:r>
              <a:rPr lang="en-US" b="0" i="0" dirty="0">
                <a:solidFill>
                  <a:srgbClr val="292C32"/>
                </a:solidFill>
                <a:effectLst/>
              </a:rPr>
              <a:t>.</a:t>
            </a:r>
            <a:endParaRPr lang="uk-UA" b="0" i="0" dirty="0">
              <a:solidFill>
                <a:srgbClr val="292C32"/>
              </a:solidFill>
              <a:effectLst/>
            </a:endParaRPr>
          </a:p>
          <a:p>
            <a:endParaRPr lang="uk-UA" b="0" i="0" dirty="0">
              <a:solidFill>
                <a:srgbClr val="292C32"/>
              </a:solidFill>
              <a:effectLst/>
            </a:endParaRPr>
          </a:p>
          <a:p>
            <a:r>
              <a:rPr lang="ru-RU" b="0" i="0" dirty="0">
                <a:solidFill>
                  <a:srgbClr val="292C32"/>
                </a:solidFill>
                <a:effectLst/>
              </a:rPr>
              <a:t>І це можливо ЛИШЕ за виконання певних вимог</a:t>
            </a:r>
          </a:p>
          <a:p>
            <a:endParaRPr lang="ru-RU" b="0" i="0" dirty="0">
              <a:solidFill>
                <a:srgbClr val="292C32"/>
              </a:solidFill>
              <a:effectLst/>
            </a:endParaRPr>
          </a:p>
          <a:p>
            <a:r>
              <a:rPr lang="ru-RU" b="0" i="0" dirty="0">
                <a:solidFill>
                  <a:srgbClr val="292C32"/>
                </a:solidFill>
                <a:effectLst/>
              </a:rPr>
              <a:t>(</a:t>
            </a:r>
            <a:r>
              <a:rPr lang="uk-UA" b="0" i="0" dirty="0">
                <a:solidFill>
                  <a:srgbClr val="292C32"/>
                </a:solidFill>
                <a:effectLst/>
              </a:rPr>
              <a:t>а</a:t>
            </a:r>
            <a:r>
              <a:rPr lang="ru-RU" b="0" i="0" dirty="0">
                <a:solidFill>
                  <a:srgbClr val="292C32"/>
                </a:solidFill>
                <a:effectLst/>
              </a:rPr>
              <a:t>) громадськість визнає це прийнятним; </a:t>
            </a:r>
          </a:p>
          <a:p>
            <a:r>
              <a:rPr lang="ru-RU" b="0" i="0" dirty="0">
                <a:solidFill>
                  <a:srgbClr val="292C32"/>
                </a:solidFill>
                <a:effectLst/>
              </a:rPr>
              <a:t>(</a:t>
            </a:r>
            <a:r>
              <a:rPr lang="uk-UA" b="0" i="0" dirty="0">
                <a:solidFill>
                  <a:srgbClr val="292C32"/>
                </a:solidFill>
                <a:effectLst/>
              </a:rPr>
              <a:t>б</a:t>
            </a:r>
            <a:r>
              <a:rPr lang="en-US" b="0" i="0" dirty="0">
                <a:solidFill>
                  <a:srgbClr val="292C32"/>
                </a:solidFill>
                <a:effectLst/>
              </a:rPr>
              <a:t>) </a:t>
            </a:r>
            <a:r>
              <a:rPr lang="ru-RU" b="0" i="0" dirty="0">
                <a:solidFill>
                  <a:srgbClr val="292C32"/>
                </a:solidFill>
                <a:effectLst/>
              </a:rPr>
              <a:t>є наявні достатні матеріально-технічні та економічні передумови для цієї кампанії;</a:t>
            </a:r>
          </a:p>
          <a:p>
            <a:r>
              <a:rPr lang="ru-RU" b="0" i="0" dirty="0">
                <a:solidFill>
                  <a:srgbClr val="292C32"/>
                </a:solidFill>
                <a:effectLst/>
              </a:rPr>
              <a:t>(</a:t>
            </a:r>
            <a:r>
              <a:rPr lang="uk-UA" dirty="0">
                <a:solidFill>
                  <a:srgbClr val="292C32"/>
                </a:solidFill>
              </a:rPr>
              <a:t>в</a:t>
            </a:r>
            <a:r>
              <a:rPr lang="en-US" b="0" i="0" dirty="0">
                <a:solidFill>
                  <a:srgbClr val="292C32"/>
                </a:solidFill>
                <a:effectLst/>
              </a:rPr>
              <a:t>) </a:t>
            </a:r>
            <a:r>
              <a:rPr lang="ru-RU" b="0" i="0" dirty="0">
                <a:solidFill>
                  <a:srgbClr val="292C32"/>
                </a:solidFill>
                <a:effectLst/>
              </a:rPr>
              <a:t>можна уникнути повторного зараження даного виду; </a:t>
            </a:r>
          </a:p>
          <a:p>
            <a:r>
              <a:rPr lang="ru-RU" b="0" i="0" dirty="0">
                <a:solidFill>
                  <a:srgbClr val="292C32"/>
                </a:solidFill>
                <a:effectLst/>
              </a:rPr>
              <a:t>(г) може бути забезпечено моніторинг успішної кампанії з ліквідації </a:t>
            </a:r>
          </a:p>
          <a:p>
            <a:endParaRPr lang="ru-RU" dirty="0">
              <a:solidFill>
                <a:srgbClr val="292C32"/>
              </a:solidFill>
            </a:endParaRPr>
          </a:p>
          <a:p>
            <a:r>
              <a:rPr lang="ru-RU" dirty="0">
                <a:solidFill>
                  <a:srgbClr val="292C32"/>
                </a:solidFill>
              </a:rPr>
              <a:t>в</a:t>
            </a:r>
            <a:r>
              <a:rPr lang="ru-RU" b="0" i="0" dirty="0">
                <a:solidFill>
                  <a:srgbClr val="292C32"/>
                </a:solidFill>
                <a:effectLst/>
              </a:rPr>
              <a:t> Україні виконання цих чотирьох основних вимог безумовно не може бути досягнуто, а тим більше в Західній Європі.</a:t>
            </a:r>
            <a:endParaRPr lang="en-US" dirty="0"/>
          </a:p>
        </p:txBody>
      </p:sp>
    </p:spTree>
    <p:extLst>
      <p:ext uri="{BB962C8B-B14F-4D97-AF65-F5344CB8AC3E}">
        <p14:creationId xmlns:p14="http://schemas.microsoft.com/office/powerpoint/2010/main" val="83541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a:xfrm>
            <a:off x="-9154" y="507070"/>
            <a:ext cx="12192000" cy="403200"/>
          </a:xfrm>
        </p:spPr>
        <p:txBody>
          <a:bodyPr/>
          <a:lstStyle/>
          <a:p>
            <a:r>
              <a:rPr lang="uk-UA" sz="2400" dirty="0"/>
              <a:t>Загорози поширення захворювань</a:t>
            </a:r>
            <a:endParaRPr lang="en-GB" sz="2400" dirty="0"/>
          </a:p>
        </p:txBody>
      </p:sp>
      <p:pic>
        <p:nvPicPr>
          <p:cNvPr id="2058" name="Picture 10" descr="Селяни на Львівщині не допускають ветеринарів до свиней, які можуть бути  заражені чумою - ZAXID.NET">
            <a:extLst>
              <a:ext uri="{FF2B5EF4-FFF2-40B4-BE49-F238E27FC236}">
                <a16:creationId xmlns:a16="http://schemas.microsoft.com/office/drawing/2014/main" id="{4F976783-C523-3A87-2645-87A9421832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52" r="22843" b="21771"/>
          <a:stretch/>
        </p:blipFill>
        <p:spPr bwMode="auto">
          <a:xfrm>
            <a:off x="335360" y="913103"/>
            <a:ext cx="4562158" cy="35122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OP! Африканская чума свиней!">
            <a:extLst>
              <a:ext uri="{FF2B5EF4-FFF2-40B4-BE49-F238E27FC236}">
                <a16:creationId xmlns:a16="http://schemas.microsoft.com/office/drawing/2014/main" id="{144EB739-667E-37C9-94A5-82FB4CC8C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1052736"/>
            <a:ext cx="5403978"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Україна отримала бладнання для виявлення збудника АЧС (аудіо) | Новини |  Українське радіо">
            <a:extLst>
              <a:ext uri="{FF2B5EF4-FFF2-40B4-BE49-F238E27FC236}">
                <a16:creationId xmlns:a16="http://schemas.microsoft.com/office/drawing/2014/main" id="{D24BEE74-B759-1DC6-A507-B34701643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785" y="2989359"/>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Объявлен месячник «СТОП АЧС» и «СТОП ГРИПП»">
            <a:extLst>
              <a:ext uri="{FF2B5EF4-FFF2-40B4-BE49-F238E27FC236}">
                <a16:creationId xmlns:a16="http://schemas.microsoft.com/office/drawing/2014/main" id="{5D242D98-7F6F-A326-5D7D-0F3EAEEFE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216" y="3785749"/>
            <a:ext cx="3567945" cy="252562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Сказ − небезпечна хвороба! | Новини | Баштанська міська територіальна  громада">
            <a:extLst>
              <a:ext uri="{FF2B5EF4-FFF2-40B4-BE49-F238E27FC236}">
                <a16:creationId xmlns:a16="http://schemas.microsoft.com/office/drawing/2014/main" id="{6F92E742-D4E6-3AB8-66D4-F0FB5DB95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6" y="4365104"/>
            <a:ext cx="4262434" cy="173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195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r>
              <a:rPr lang="uk-UA" sz="2400" dirty="0"/>
              <a:t>Історія</a:t>
            </a:r>
            <a:endParaRPr lang="en-GB" sz="2400" dirty="0"/>
          </a:p>
        </p:txBody>
      </p:sp>
      <p:sp>
        <p:nvSpPr>
          <p:cNvPr id="4" name="TextBox 3">
            <a:extLst>
              <a:ext uri="{FF2B5EF4-FFF2-40B4-BE49-F238E27FC236}">
                <a16:creationId xmlns:a16="http://schemas.microsoft.com/office/drawing/2014/main" id="{240C0721-0E59-36AA-B298-E4202117E53D}"/>
              </a:ext>
            </a:extLst>
          </p:cNvPr>
          <p:cNvSpPr txBox="1"/>
          <p:nvPr/>
        </p:nvSpPr>
        <p:spPr>
          <a:xfrm>
            <a:off x="1307468" y="1700808"/>
            <a:ext cx="9577064" cy="1569660"/>
          </a:xfrm>
          <a:prstGeom prst="rect">
            <a:avLst/>
          </a:prstGeom>
          <a:noFill/>
        </p:spPr>
        <p:txBody>
          <a:bodyPr wrap="square">
            <a:spAutoFit/>
          </a:bodyPr>
          <a:lstStyle/>
          <a:p>
            <a:r>
              <a:rPr lang="ru-RU" sz="3200" b="1" i="0" dirty="0">
                <a:solidFill>
                  <a:srgbClr val="292C32"/>
                </a:solidFill>
                <a:effectLst/>
              </a:rPr>
              <a:t>У тих районах, де АЧС уже ендемічна, депопуляція не може гарантувати викорінення хвороби через наявність інфікованих туш.</a:t>
            </a:r>
            <a:endParaRPr lang="en-US" sz="3200" b="1" dirty="0"/>
          </a:p>
        </p:txBody>
      </p:sp>
      <p:pic>
        <p:nvPicPr>
          <p:cNvPr id="2" name="Picture 1">
            <a:extLst>
              <a:ext uri="{FF2B5EF4-FFF2-40B4-BE49-F238E27FC236}">
                <a16:creationId xmlns:a16="http://schemas.microsoft.com/office/drawing/2014/main" id="{31A2A79E-6F51-32AE-7488-059AAA9B010D}"/>
              </a:ext>
            </a:extLst>
          </p:cNvPr>
          <p:cNvPicPr>
            <a:picLocks noChangeAspect="1"/>
          </p:cNvPicPr>
          <p:nvPr/>
        </p:nvPicPr>
        <p:blipFill rotWithShape="1">
          <a:blip r:embed="rId2"/>
          <a:srcRect l="8000" t="13273" r="26200" b="17450"/>
          <a:stretch/>
        </p:blipFill>
        <p:spPr>
          <a:xfrm>
            <a:off x="8285894" y="3696028"/>
            <a:ext cx="3543620" cy="2487262"/>
          </a:xfrm>
          <a:prstGeom prst="rect">
            <a:avLst/>
          </a:prstGeom>
        </p:spPr>
      </p:pic>
      <p:pic>
        <p:nvPicPr>
          <p:cNvPr id="7" name="Picture 6">
            <a:extLst>
              <a:ext uri="{FF2B5EF4-FFF2-40B4-BE49-F238E27FC236}">
                <a16:creationId xmlns:a16="http://schemas.microsoft.com/office/drawing/2014/main" id="{7209AF23-A8D8-1BEA-7882-5F36E39D9D2F}"/>
              </a:ext>
            </a:extLst>
          </p:cNvPr>
          <p:cNvPicPr>
            <a:picLocks noChangeAspect="1"/>
          </p:cNvPicPr>
          <p:nvPr/>
        </p:nvPicPr>
        <p:blipFill rotWithShape="1">
          <a:blip r:embed="rId3"/>
          <a:srcRect l="27536" t="47900" r="40900" b="18500"/>
          <a:stretch/>
        </p:blipFill>
        <p:spPr>
          <a:xfrm>
            <a:off x="4308352" y="3723194"/>
            <a:ext cx="3466571" cy="2460096"/>
          </a:xfrm>
          <a:prstGeom prst="rect">
            <a:avLst/>
          </a:prstGeom>
        </p:spPr>
      </p:pic>
      <p:pic>
        <p:nvPicPr>
          <p:cNvPr id="8" name="Picture 7">
            <a:extLst>
              <a:ext uri="{FF2B5EF4-FFF2-40B4-BE49-F238E27FC236}">
                <a16:creationId xmlns:a16="http://schemas.microsoft.com/office/drawing/2014/main" id="{E69A4F09-4B1C-8AE6-B273-CDA1B9885D62}"/>
              </a:ext>
            </a:extLst>
          </p:cNvPr>
          <p:cNvPicPr>
            <a:picLocks noChangeAspect="1"/>
          </p:cNvPicPr>
          <p:nvPr/>
        </p:nvPicPr>
        <p:blipFill rotWithShape="1">
          <a:blip r:embed="rId4"/>
          <a:srcRect l="24100" t="19551" r="29000" b="29000"/>
          <a:stretch/>
        </p:blipFill>
        <p:spPr>
          <a:xfrm>
            <a:off x="427432" y="3699019"/>
            <a:ext cx="3399604" cy="2486278"/>
          </a:xfrm>
          <a:prstGeom prst="rect">
            <a:avLst/>
          </a:prstGeom>
        </p:spPr>
      </p:pic>
    </p:spTree>
    <p:extLst>
      <p:ext uri="{BB962C8B-B14F-4D97-AF65-F5344CB8AC3E}">
        <p14:creationId xmlns:p14="http://schemas.microsoft.com/office/powerpoint/2010/main" val="2892307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en-US" sz="2400" dirty="0"/>
              <a:t>C</a:t>
            </a:r>
            <a:r>
              <a:rPr lang="uk-UA" sz="2400" dirty="0"/>
              <a:t>півпраця між КО та мисливцями</a:t>
            </a:r>
            <a:endParaRPr lang="en-GB" dirty="0"/>
          </a:p>
        </p:txBody>
      </p:sp>
      <p:sp>
        <p:nvSpPr>
          <p:cNvPr id="4" name="TextBox 3">
            <a:extLst>
              <a:ext uri="{FF2B5EF4-FFF2-40B4-BE49-F238E27FC236}">
                <a16:creationId xmlns:a16="http://schemas.microsoft.com/office/drawing/2014/main" id="{0DEF17FA-CDAA-DAD7-03EA-F914D48F591E}"/>
              </a:ext>
            </a:extLst>
          </p:cNvPr>
          <p:cNvSpPr txBox="1"/>
          <p:nvPr/>
        </p:nvSpPr>
        <p:spPr>
          <a:xfrm>
            <a:off x="1487488" y="1613310"/>
            <a:ext cx="8928992" cy="4026552"/>
          </a:xfrm>
          <a:prstGeom prst="rect">
            <a:avLst/>
          </a:prstGeom>
          <a:noFill/>
        </p:spPr>
        <p:txBody>
          <a:bodyPr wrap="square">
            <a:spAutoFit/>
          </a:bodyPr>
          <a:lstStyle/>
          <a:p>
            <a:pPr>
              <a:lnSpc>
                <a:spcPct val="107000"/>
              </a:lnSpc>
              <a:spcAft>
                <a:spcPts val="800"/>
              </a:spcAft>
            </a:pPr>
            <a:r>
              <a:rPr lang="uk-UA"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В зв’язку з тим, що в Європі та азійських країнах виник новий цикл поширення цього  захворювання, локалізований тільки в дикій фауні, і називається «дикий кабан – середовище його проживання». Він характеризується як прямою передачею вірусу АЧС від дикої свині до дикої свині, так і опосередкованою передачею через середовище її проживання. Забруднення середовища через трупи диких свиней робить можливим подальше поширення захворювання країною. Тривалому збереженню збудника в середовищі сприяє холодний та вологий клімат.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451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BB8EC5A-5912-9F0C-2EAA-F4A923FE1F0A}"/>
              </a:ext>
            </a:extLst>
          </p:cNvPr>
          <p:cNvSpPr>
            <a:spLocks noGrp="1"/>
          </p:cNvSpPr>
          <p:nvPr>
            <p:ph type="body" sz="quarter" idx="12"/>
          </p:nvPr>
        </p:nvSpPr>
        <p:spPr/>
        <p:txBody>
          <a:bodyPr/>
          <a:lstStyle/>
          <a:p>
            <a:r>
              <a:rPr lang="ru-RU" sz="1800" b="1" dirty="0">
                <a:latin typeface="+mn-lt"/>
              </a:rPr>
              <a:t>Біологічна безпека в мисливських господарствах України</a:t>
            </a:r>
            <a:endParaRPr lang="en-US" sz="1800" dirty="0"/>
          </a:p>
        </p:txBody>
      </p:sp>
      <p:sp>
        <p:nvSpPr>
          <p:cNvPr id="10" name="Місце для тексту 2">
            <a:extLst>
              <a:ext uri="{FF2B5EF4-FFF2-40B4-BE49-F238E27FC236}">
                <a16:creationId xmlns:a16="http://schemas.microsoft.com/office/drawing/2014/main" id="{4922A645-9BE5-4573-F390-FBF9DC0B82A8}"/>
              </a:ext>
            </a:extLst>
          </p:cNvPr>
          <p:cNvSpPr>
            <a:spLocks noGrp="1"/>
          </p:cNvSpPr>
          <p:nvPr>
            <p:ph type="body" sz="quarter" idx="11"/>
          </p:nvPr>
        </p:nvSpPr>
        <p:spPr>
          <a:xfrm>
            <a:off x="0" y="6525344"/>
            <a:ext cx="12192000" cy="251454"/>
          </a:xfrm>
        </p:spPr>
        <p:txBody>
          <a:bodyPr/>
          <a:lstStyle/>
          <a:p>
            <a:r>
              <a:rPr lang="uk-UA" dirty="0"/>
              <a:t>28 листопада 2023</a:t>
            </a:r>
            <a:endParaRPr lang="en-GB" dirty="0"/>
          </a:p>
          <a:p>
            <a:endParaRPr lang="en-GB" dirty="0"/>
          </a:p>
        </p:txBody>
      </p:sp>
      <p:pic>
        <p:nvPicPr>
          <p:cNvPr id="3" name="Picture 2">
            <a:extLst>
              <a:ext uri="{FF2B5EF4-FFF2-40B4-BE49-F238E27FC236}">
                <a16:creationId xmlns:a16="http://schemas.microsoft.com/office/drawing/2014/main" id="{1A9DF0CE-EC75-C68A-8755-F2B813F55D4F}"/>
              </a:ext>
            </a:extLst>
          </p:cNvPr>
          <p:cNvPicPr>
            <a:picLocks noChangeAspect="1"/>
          </p:cNvPicPr>
          <p:nvPr/>
        </p:nvPicPr>
        <p:blipFill rotWithShape="1">
          <a:blip r:embed="rId2"/>
          <a:srcRect t="19339" b="3301"/>
          <a:stretch/>
        </p:blipFill>
        <p:spPr>
          <a:xfrm>
            <a:off x="191344" y="1772816"/>
            <a:ext cx="7682874" cy="3456384"/>
          </a:xfrm>
          <a:prstGeom prst="rect">
            <a:avLst/>
          </a:prstGeom>
        </p:spPr>
      </p:pic>
      <p:sp>
        <p:nvSpPr>
          <p:cNvPr id="4" name="Прямоугольник 7">
            <a:extLst>
              <a:ext uri="{FF2B5EF4-FFF2-40B4-BE49-F238E27FC236}">
                <a16:creationId xmlns:a16="http://schemas.microsoft.com/office/drawing/2014/main" id="{59CA140D-B3D7-F8DC-38D1-13877108E9AB}"/>
              </a:ext>
            </a:extLst>
          </p:cNvPr>
          <p:cNvSpPr/>
          <p:nvPr/>
        </p:nvSpPr>
        <p:spPr>
          <a:xfrm>
            <a:off x="7857609" y="2197956"/>
            <a:ext cx="4104456" cy="3046988"/>
          </a:xfrm>
          <a:prstGeom prst="rect">
            <a:avLst/>
          </a:prstGeom>
        </p:spPr>
        <p:txBody>
          <a:bodyPr wrap="square">
            <a:spAutoFit/>
          </a:bodyPr>
          <a:lstStyle/>
          <a:p>
            <a:r>
              <a:rPr lang="uk-UA" dirty="0">
                <a:solidFill>
                  <a:schemeClr val="accent1"/>
                </a:solidFill>
                <a:latin typeface="Calibri" panose="020F0502020204030204" pitchFamily="34" charset="0"/>
                <a:ea typeface="Calibri" panose="020F0502020204030204" pitchFamily="34" charset="0"/>
              </a:rPr>
              <a:t>До існуючих 3-х циклів передачі вірусу АЧС нещодавно (2021) </a:t>
            </a:r>
          </a:p>
          <a:p>
            <a:r>
              <a:rPr lang="uk-UA" dirty="0">
                <a:solidFill>
                  <a:schemeClr val="accent1"/>
                </a:solidFill>
                <a:latin typeface="Calibri" panose="020F0502020204030204" pitchFamily="34" charset="0"/>
                <a:ea typeface="Calibri" panose="020F0502020204030204" pitchFamily="34" charset="0"/>
              </a:rPr>
              <a:t>зафіксовано 4-й!!!</a:t>
            </a:r>
          </a:p>
          <a:p>
            <a:r>
              <a:rPr lang="uk-UA" dirty="0">
                <a:solidFill>
                  <a:schemeClr val="accent1"/>
                </a:solidFill>
                <a:latin typeface="Calibri" panose="020F0502020204030204" pitchFamily="34" charset="0"/>
                <a:ea typeface="Calibri" panose="020F0502020204030204" pitchFamily="34" charset="0"/>
              </a:rPr>
              <a:t>Передача вірусу в популяції дикого кабана під назвою</a:t>
            </a:r>
          </a:p>
          <a:p>
            <a:r>
              <a:rPr lang="uk-UA" dirty="0">
                <a:solidFill>
                  <a:schemeClr val="accent1"/>
                </a:solidFill>
                <a:latin typeface="Calibri" panose="020F0502020204030204" pitchFamily="34" charset="0"/>
                <a:ea typeface="Calibri" panose="020F0502020204030204" pitchFamily="34" charset="0"/>
              </a:rPr>
              <a:t>«</a:t>
            </a:r>
            <a:r>
              <a:rPr lang="uk-UA" b="1" dirty="0">
                <a:solidFill>
                  <a:schemeClr val="accent1"/>
                </a:solidFill>
                <a:latin typeface="Calibri" panose="020F0502020204030204" pitchFamily="34" charset="0"/>
                <a:ea typeface="Calibri" panose="020F0502020204030204" pitchFamily="34" charset="0"/>
              </a:rPr>
              <a:t>дикий кабан- середовище існування</a:t>
            </a:r>
            <a:r>
              <a:rPr lang="uk-UA" dirty="0">
                <a:solidFill>
                  <a:schemeClr val="accent1"/>
                </a:solidFill>
                <a:latin typeface="Calibri" panose="020F0502020204030204" pitchFamily="34" charset="0"/>
                <a:ea typeface="Calibri" panose="020F0502020204030204" pitchFamily="34" charset="0"/>
              </a:rPr>
              <a:t>»</a:t>
            </a:r>
            <a:endParaRPr lang="x-none" dirty="0">
              <a:solidFill>
                <a:schemeClr val="accent1"/>
              </a:solidFill>
            </a:endParaRPr>
          </a:p>
        </p:txBody>
      </p:sp>
    </p:spTree>
    <p:extLst>
      <p:ext uri="{BB962C8B-B14F-4D97-AF65-F5344CB8AC3E}">
        <p14:creationId xmlns:p14="http://schemas.microsoft.com/office/powerpoint/2010/main" val="313075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7D5A3EA0-6F90-F543-C5A5-DBD228916027}"/>
              </a:ext>
            </a:extLst>
          </p:cNvPr>
          <p:cNvPicPr>
            <a:picLocks noChangeAspect="1"/>
          </p:cNvPicPr>
          <p:nvPr/>
        </p:nvPicPr>
        <p:blipFill rotWithShape="1">
          <a:blip r:embed="rId3"/>
          <a:srcRect l="14593"/>
          <a:stretch/>
        </p:blipFill>
        <p:spPr>
          <a:xfrm>
            <a:off x="119336" y="1699178"/>
            <a:ext cx="6743207" cy="4166564"/>
          </a:xfrm>
          <a:prstGeom prst="rect">
            <a:avLst/>
          </a:prstGeom>
        </p:spPr>
      </p:pic>
      <p:sp>
        <p:nvSpPr>
          <p:cNvPr id="6" name="TextBox 5"/>
          <p:cNvSpPr txBox="1"/>
          <p:nvPr/>
        </p:nvSpPr>
        <p:spPr>
          <a:xfrm>
            <a:off x="1764273" y="529516"/>
            <a:ext cx="6231194" cy="523220"/>
          </a:xfrm>
          <a:prstGeom prst="rect">
            <a:avLst/>
          </a:prstGeom>
          <a:noFill/>
        </p:spPr>
        <p:txBody>
          <a:bodyPr wrap="none" rtlCol="0">
            <a:spAutoFit/>
          </a:bodyPr>
          <a:lstStyle/>
          <a:p>
            <a:pPr algn="ctr"/>
            <a:r>
              <a:rPr lang="uk-UA" sz="2800" b="1" dirty="0">
                <a:solidFill>
                  <a:schemeClr val="bg1"/>
                </a:solidFill>
                <a:latin typeface="Calibri" panose="020F0502020204030204" pitchFamily="34" charset="0"/>
                <a:cs typeface="Calibri" panose="020F0502020204030204" pitchFamily="34" charset="0"/>
              </a:rPr>
              <a:t>4 фази трансмісивного захворювання</a:t>
            </a:r>
          </a:p>
        </p:txBody>
      </p:sp>
      <p:sp>
        <p:nvSpPr>
          <p:cNvPr id="8" name="CasellaDiTesto 4"/>
          <p:cNvSpPr txBox="1">
            <a:spLocks noChangeArrowheads="1"/>
          </p:cNvSpPr>
          <p:nvPr/>
        </p:nvSpPr>
        <p:spPr bwMode="auto">
          <a:xfrm>
            <a:off x="467309" y="4383671"/>
            <a:ext cx="1669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uk-UA" altLang="en-US" b="1" dirty="0">
                <a:latin typeface="Calibri" panose="020F0502020204030204" pitchFamily="34" charset="0"/>
              </a:rPr>
              <a:t>Зараження</a:t>
            </a:r>
          </a:p>
        </p:txBody>
      </p:sp>
      <p:sp>
        <p:nvSpPr>
          <p:cNvPr id="9" name="CasellaDiTesto 5"/>
          <p:cNvSpPr txBox="1"/>
          <p:nvPr/>
        </p:nvSpPr>
        <p:spPr>
          <a:xfrm>
            <a:off x="983432" y="3817770"/>
            <a:ext cx="1762021" cy="461665"/>
          </a:xfrm>
          <a:prstGeom prst="rect">
            <a:avLst/>
          </a:prstGeom>
          <a:noFill/>
        </p:spPr>
        <p:txBody>
          <a:bodyPr wrap="none">
            <a:spAutoFit/>
          </a:bodyPr>
          <a:lstStyle/>
          <a:p>
            <a:pPr>
              <a:defRPr/>
            </a:pPr>
            <a:r>
              <a:rPr lang="uk-UA" b="1" dirty="0">
                <a:solidFill>
                  <a:schemeClr val="accent6">
                    <a:lumMod val="50000"/>
                  </a:schemeClr>
                </a:solidFill>
                <a:latin typeface="Calibri" panose="020F0502020204030204" pitchFamily="34" charset="0"/>
              </a:rPr>
              <a:t>Поширення</a:t>
            </a:r>
            <a:endParaRPr lang="en-US" b="1" dirty="0">
              <a:solidFill>
                <a:schemeClr val="accent6">
                  <a:lumMod val="50000"/>
                </a:schemeClr>
              </a:solidFill>
              <a:latin typeface="Calibri" panose="020F0502020204030204" pitchFamily="34" charset="0"/>
            </a:endParaRPr>
          </a:p>
        </p:txBody>
      </p:sp>
      <p:cxnSp>
        <p:nvCxnSpPr>
          <p:cNvPr id="11" name="Connettore 2 7"/>
          <p:cNvCxnSpPr/>
          <p:nvPr/>
        </p:nvCxnSpPr>
        <p:spPr>
          <a:xfrm>
            <a:off x="623392" y="4840068"/>
            <a:ext cx="527050" cy="436562"/>
          </a:xfrm>
          <a:prstGeom prst="straightConnector1">
            <a:avLst/>
          </a:prstGeom>
          <a:ln w="57150" cmpd="sng">
            <a:solidFill>
              <a:srgbClr val="F79646"/>
            </a:solidFill>
            <a:tailEnd type="arrow"/>
          </a:ln>
        </p:spPr>
        <p:style>
          <a:lnRef idx="2">
            <a:schemeClr val="accent1"/>
          </a:lnRef>
          <a:fillRef idx="0">
            <a:schemeClr val="accent1"/>
          </a:fillRef>
          <a:effectRef idx="1">
            <a:schemeClr val="accent1"/>
          </a:effectRef>
          <a:fontRef idx="minor">
            <a:schemeClr val="tx1"/>
          </a:fontRef>
        </p:style>
      </p:cxnSp>
      <p:cxnSp>
        <p:nvCxnSpPr>
          <p:cNvPr id="12" name="Connettore 2 9"/>
          <p:cNvCxnSpPr>
            <a:cxnSpLocks/>
          </p:cNvCxnSpPr>
          <p:nvPr/>
        </p:nvCxnSpPr>
        <p:spPr>
          <a:xfrm flipV="1">
            <a:off x="5231904" y="3439727"/>
            <a:ext cx="0" cy="88429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3" name="CasellaDiTesto 12"/>
          <p:cNvSpPr txBox="1">
            <a:spLocks noChangeArrowheads="1"/>
          </p:cNvSpPr>
          <p:nvPr/>
        </p:nvSpPr>
        <p:spPr bwMode="auto">
          <a:xfrm>
            <a:off x="4295800" y="4614503"/>
            <a:ext cx="1923925"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uk-UA" altLang="en-US" b="1" dirty="0">
                <a:latin typeface="Calibri" panose="020F0502020204030204" pitchFamily="34" charset="0"/>
              </a:rPr>
              <a:t>Ендемічність</a:t>
            </a:r>
            <a:endParaRPr lang="en-US" altLang="en-US" sz="1800" b="1" dirty="0">
              <a:latin typeface="Calibri" panose="020F0502020204030204" pitchFamily="34" charset="0"/>
            </a:endParaRPr>
          </a:p>
        </p:txBody>
      </p:sp>
      <p:sp>
        <p:nvSpPr>
          <p:cNvPr id="24" name="Text Placeholder 23">
            <a:extLst>
              <a:ext uri="{FF2B5EF4-FFF2-40B4-BE49-F238E27FC236}">
                <a16:creationId xmlns:a16="http://schemas.microsoft.com/office/drawing/2014/main" id="{AE537E33-A4F7-CE18-806A-1794738593F1}"/>
              </a:ext>
            </a:extLst>
          </p:cNvPr>
          <p:cNvSpPr>
            <a:spLocks noGrp="1"/>
          </p:cNvSpPr>
          <p:nvPr>
            <p:ph type="body" sz="quarter" idx="12"/>
          </p:nvPr>
        </p:nvSpPr>
        <p:spPr/>
        <p:txBody>
          <a:bodyPr/>
          <a:lstStyle/>
          <a:p>
            <a:endParaRPr lang="ru-RU" sz="1400" b="1" dirty="0">
              <a:latin typeface="+mn-lt"/>
            </a:endParaRPr>
          </a:p>
          <a:p>
            <a:r>
              <a:rPr lang="ru-RU" sz="1800" b="1" dirty="0">
                <a:latin typeface="+mn-lt"/>
              </a:rPr>
              <a:t>Біологічна безпека в мисливських господарствах України</a:t>
            </a:r>
            <a:endParaRPr lang="en-US" sz="1800" dirty="0"/>
          </a:p>
          <a:p>
            <a:endParaRPr lang="en-US" dirty="0"/>
          </a:p>
        </p:txBody>
      </p:sp>
      <p:sp>
        <p:nvSpPr>
          <p:cNvPr id="25" name="Місце для тексту 2">
            <a:extLst>
              <a:ext uri="{FF2B5EF4-FFF2-40B4-BE49-F238E27FC236}">
                <a16:creationId xmlns:a16="http://schemas.microsoft.com/office/drawing/2014/main" id="{311943A2-7499-C01E-72F3-2F38041791DC}"/>
              </a:ext>
            </a:extLst>
          </p:cNvPr>
          <p:cNvSpPr>
            <a:spLocks noGrp="1"/>
          </p:cNvSpPr>
          <p:nvPr>
            <p:ph type="body" sz="quarter" idx="11"/>
          </p:nvPr>
        </p:nvSpPr>
        <p:spPr>
          <a:xfrm>
            <a:off x="0" y="6525344"/>
            <a:ext cx="12192000" cy="251454"/>
          </a:xfrm>
        </p:spPr>
        <p:txBody>
          <a:bodyPr/>
          <a:lstStyle/>
          <a:p>
            <a:r>
              <a:rPr lang="uk-UA" dirty="0"/>
              <a:t>28 листопада 2023</a:t>
            </a:r>
            <a:endParaRPr lang="en-GB" dirty="0"/>
          </a:p>
          <a:p>
            <a:endParaRPr lang="en-GB" dirty="0"/>
          </a:p>
        </p:txBody>
      </p:sp>
      <p:sp>
        <p:nvSpPr>
          <p:cNvPr id="10" name="TextBox 9">
            <a:extLst>
              <a:ext uri="{FF2B5EF4-FFF2-40B4-BE49-F238E27FC236}">
                <a16:creationId xmlns:a16="http://schemas.microsoft.com/office/drawing/2014/main" id="{A4CBAC9B-0EA1-9407-AAC7-D0585C656090}"/>
              </a:ext>
            </a:extLst>
          </p:cNvPr>
          <p:cNvSpPr txBox="1"/>
          <p:nvPr/>
        </p:nvSpPr>
        <p:spPr>
          <a:xfrm>
            <a:off x="6117377" y="1402982"/>
            <a:ext cx="6100448" cy="4462760"/>
          </a:xfrm>
          <a:prstGeom prst="rect">
            <a:avLst/>
          </a:prstGeom>
          <a:noFill/>
        </p:spPr>
        <p:txBody>
          <a:bodyPr wrap="square">
            <a:spAutoFit/>
          </a:bodyPr>
          <a:lstStyle/>
          <a:p>
            <a:r>
              <a:rPr lang="en-US" b="1" dirty="0" err="1">
                <a:solidFill>
                  <a:schemeClr val="accent1"/>
                </a:solidFill>
              </a:rPr>
              <a:t>Фаза</a:t>
            </a:r>
            <a:r>
              <a:rPr lang="en-US" b="1" dirty="0">
                <a:solidFill>
                  <a:schemeClr val="accent1"/>
                </a:solidFill>
              </a:rPr>
              <a:t> </a:t>
            </a:r>
            <a:r>
              <a:rPr lang="en-US" b="1" dirty="0" err="1">
                <a:solidFill>
                  <a:schemeClr val="accent1"/>
                </a:solidFill>
              </a:rPr>
              <a:t>зараження</a:t>
            </a:r>
            <a:r>
              <a:rPr lang="en-US" b="1" dirty="0">
                <a:solidFill>
                  <a:schemeClr val="accent1"/>
                </a:solidFill>
              </a:rPr>
              <a:t>: </a:t>
            </a:r>
            <a:endParaRPr lang="uk-UA" b="1" dirty="0">
              <a:solidFill>
                <a:schemeClr val="accent1"/>
              </a:solidFill>
            </a:endParaRPr>
          </a:p>
          <a:p>
            <a:r>
              <a:rPr lang="en-US" dirty="0" err="1">
                <a:solidFill>
                  <a:schemeClr val="accent1"/>
                </a:solidFill>
              </a:rPr>
              <a:t>Це</a:t>
            </a:r>
            <a:r>
              <a:rPr lang="en-US" dirty="0">
                <a:solidFill>
                  <a:schemeClr val="accent1"/>
                </a:solidFill>
              </a:rPr>
              <a:t> </a:t>
            </a:r>
            <a:r>
              <a:rPr lang="en-US" dirty="0" err="1">
                <a:solidFill>
                  <a:schemeClr val="accent1"/>
                </a:solidFill>
              </a:rPr>
              <a:t>первинне</a:t>
            </a:r>
            <a:r>
              <a:rPr lang="en-US" dirty="0">
                <a:solidFill>
                  <a:schemeClr val="accent1"/>
                </a:solidFill>
              </a:rPr>
              <a:t> </a:t>
            </a:r>
            <a:r>
              <a:rPr lang="en-US" dirty="0" err="1">
                <a:solidFill>
                  <a:schemeClr val="accent1"/>
                </a:solidFill>
              </a:rPr>
              <a:t>введення</a:t>
            </a:r>
            <a:r>
              <a:rPr lang="en-US" dirty="0">
                <a:solidFill>
                  <a:schemeClr val="accent1"/>
                </a:solidFill>
              </a:rPr>
              <a:t> </a:t>
            </a:r>
            <a:r>
              <a:rPr lang="en-US" dirty="0" err="1">
                <a:solidFill>
                  <a:schemeClr val="accent1"/>
                </a:solidFill>
              </a:rPr>
              <a:t>вірусу</a:t>
            </a:r>
            <a:r>
              <a:rPr lang="en-US" dirty="0">
                <a:solidFill>
                  <a:schemeClr val="accent1"/>
                </a:solidFill>
              </a:rPr>
              <a:t> у </a:t>
            </a:r>
            <a:r>
              <a:rPr lang="en-US" dirty="0" err="1">
                <a:solidFill>
                  <a:schemeClr val="accent1"/>
                </a:solidFill>
              </a:rPr>
              <a:t>вільну</a:t>
            </a:r>
            <a:r>
              <a:rPr lang="en-US" dirty="0">
                <a:solidFill>
                  <a:schemeClr val="accent1"/>
                </a:solidFill>
              </a:rPr>
              <a:t> </a:t>
            </a:r>
            <a:r>
              <a:rPr lang="en-US" dirty="0" err="1">
                <a:solidFill>
                  <a:schemeClr val="accent1"/>
                </a:solidFill>
              </a:rPr>
              <a:t>від</a:t>
            </a:r>
            <a:r>
              <a:rPr lang="en-US" dirty="0">
                <a:solidFill>
                  <a:schemeClr val="accent1"/>
                </a:solidFill>
              </a:rPr>
              <a:t> </a:t>
            </a:r>
            <a:r>
              <a:rPr lang="en-US" dirty="0" err="1">
                <a:solidFill>
                  <a:schemeClr val="accent1"/>
                </a:solidFill>
              </a:rPr>
              <a:t>хвороби</a:t>
            </a:r>
            <a:r>
              <a:rPr lang="en-US" dirty="0">
                <a:solidFill>
                  <a:schemeClr val="accent1"/>
                </a:solidFill>
              </a:rPr>
              <a:t>, </a:t>
            </a:r>
            <a:r>
              <a:rPr lang="en-US" dirty="0" err="1">
                <a:solidFill>
                  <a:schemeClr val="accent1"/>
                </a:solidFill>
              </a:rPr>
              <a:t>сприйнятливу</a:t>
            </a:r>
            <a:r>
              <a:rPr lang="en-US" dirty="0">
                <a:solidFill>
                  <a:schemeClr val="accent1"/>
                </a:solidFill>
              </a:rPr>
              <a:t> </a:t>
            </a:r>
            <a:r>
              <a:rPr lang="en-US" dirty="0" err="1">
                <a:solidFill>
                  <a:schemeClr val="accent1"/>
                </a:solidFill>
              </a:rPr>
              <a:t>популяцію</a:t>
            </a:r>
            <a:r>
              <a:rPr lang="en-US" dirty="0">
                <a:solidFill>
                  <a:schemeClr val="accent1"/>
                </a:solidFill>
              </a:rPr>
              <a:t> </a:t>
            </a:r>
            <a:r>
              <a:rPr lang="en-US" dirty="0" err="1">
                <a:solidFill>
                  <a:schemeClr val="accent1"/>
                </a:solidFill>
              </a:rPr>
              <a:t>диких</a:t>
            </a:r>
            <a:r>
              <a:rPr lang="en-US" dirty="0">
                <a:solidFill>
                  <a:schemeClr val="accent1"/>
                </a:solidFill>
              </a:rPr>
              <a:t> </a:t>
            </a:r>
            <a:r>
              <a:rPr lang="en-US" dirty="0" err="1">
                <a:solidFill>
                  <a:schemeClr val="accent1"/>
                </a:solidFill>
              </a:rPr>
              <a:t>кабанів</a:t>
            </a:r>
            <a:r>
              <a:rPr lang="en-US" dirty="0">
                <a:solidFill>
                  <a:schemeClr val="accent1"/>
                </a:solidFill>
              </a:rPr>
              <a:t>. </a:t>
            </a:r>
            <a:r>
              <a:rPr lang="en-US" dirty="0" err="1">
                <a:solidFill>
                  <a:schemeClr val="accent1"/>
                </a:solidFill>
              </a:rPr>
              <a:t>Вторгнення</a:t>
            </a:r>
            <a:r>
              <a:rPr lang="en-US" dirty="0">
                <a:solidFill>
                  <a:schemeClr val="accent1"/>
                </a:solidFill>
              </a:rPr>
              <a:t> </a:t>
            </a:r>
            <a:r>
              <a:rPr lang="en-US" dirty="0" err="1">
                <a:solidFill>
                  <a:schemeClr val="accent1"/>
                </a:solidFill>
              </a:rPr>
              <a:t>може</a:t>
            </a:r>
            <a:r>
              <a:rPr lang="en-US" dirty="0">
                <a:solidFill>
                  <a:schemeClr val="accent1"/>
                </a:solidFill>
              </a:rPr>
              <a:t> </a:t>
            </a:r>
            <a:r>
              <a:rPr lang="en-US" dirty="0" err="1">
                <a:solidFill>
                  <a:schemeClr val="accent1"/>
                </a:solidFill>
              </a:rPr>
              <a:t>відбутися</a:t>
            </a:r>
            <a:r>
              <a:rPr lang="en-US" dirty="0">
                <a:solidFill>
                  <a:schemeClr val="accent1"/>
                </a:solidFill>
              </a:rPr>
              <a:t> </a:t>
            </a:r>
            <a:r>
              <a:rPr lang="en-US" dirty="0" err="1">
                <a:solidFill>
                  <a:schemeClr val="accent1"/>
                </a:solidFill>
              </a:rPr>
              <a:t>через</a:t>
            </a:r>
            <a:r>
              <a:rPr lang="en-US" dirty="0">
                <a:solidFill>
                  <a:schemeClr val="accent1"/>
                </a:solidFill>
              </a:rPr>
              <a:t> </a:t>
            </a:r>
            <a:r>
              <a:rPr lang="en-US" dirty="0" err="1">
                <a:solidFill>
                  <a:schemeClr val="accent1"/>
                </a:solidFill>
              </a:rPr>
              <a:t>поширення</a:t>
            </a:r>
            <a:r>
              <a:rPr lang="en-US" dirty="0">
                <a:solidFill>
                  <a:schemeClr val="accent1"/>
                </a:solidFill>
              </a:rPr>
              <a:t> </a:t>
            </a:r>
            <a:r>
              <a:rPr lang="en-US" dirty="0" err="1">
                <a:solidFill>
                  <a:schemeClr val="accent1"/>
                </a:solidFill>
              </a:rPr>
              <a:t>вірусу</a:t>
            </a:r>
            <a:r>
              <a:rPr lang="en-US" dirty="0">
                <a:solidFill>
                  <a:schemeClr val="accent1"/>
                </a:solidFill>
              </a:rPr>
              <a:t> </a:t>
            </a:r>
            <a:r>
              <a:rPr lang="en-US" dirty="0" err="1">
                <a:solidFill>
                  <a:schemeClr val="accent1"/>
                </a:solidFill>
              </a:rPr>
              <a:t>від</a:t>
            </a:r>
            <a:r>
              <a:rPr lang="en-US" dirty="0">
                <a:solidFill>
                  <a:schemeClr val="accent1"/>
                </a:solidFill>
              </a:rPr>
              <a:t> </a:t>
            </a:r>
            <a:r>
              <a:rPr lang="en-US" dirty="0" err="1">
                <a:solidFill>
                  <a:schemeClr val="accent1"/>
                </a:solidFill>
              </a:rPr>
              <a:t>сусідньої</a:t>
            </a:r>
            <a:r>
              <a:rPr lang="en-US" dirty="0">
                <a:solidFill>
                  <a:schemeClr val="accent1"/>
                </a:solidFill>
              </a:rPr>
              <a:t> </a:t>
            </a:r>
            <a:r>
              <a:rPr lang="en-US" dirty="0" err="1">
                <a:solidFill>
                  <a:schemeClr val="accent1"/>
                </a:solidFill>
              </a:rPr>
              <a:t>інфікованої</a:t>
            </a:r>
            <a:r>
              <a:rPr lang="en-US" dirty="0">
                <a:solidFill>
                  <a:schemeClr val="accent1"/>
                </a:solidFill>
              </a:rPr>
              <a:t> </a:t>
            </a:r>
            <a:r>
              <a:rPr lang="en-US" dirty="0" err="1">
                <a:solidFill>
                  <a:schemeClr val="accent1"/>
                </a:solidFill>
              </a:rPr>
              <a:t>популяції</a:t>
            </a:r>
            <a:r>
              <a:rPr lang="en-US" dirty="0">
                <a:solidFill>
                  <a:schemeClr val="accent1"/>
                </a:solidFill>
              </a:rPr>
              <a:t> </a:t>
            </a:r>
            <a:r>
              <a:rPr lang="en-US" dirty="0" err="1">
                <a:solidFill>
                  <a:schemeClr val="accent1"/>
                </a:solidFill>
              </a:rPr>
              <a:t>диких</a:t>
            </a:r>
            <a:r>
              <a:rPr lang="en-US" dirty="0">
                <a:solidFill>
                  <a:schemeClr val="accent1"/>
                </a:solidFill>
              </a:rPr>
              <a:t> </a:t>
            </a:r>
            <a:r>
              <a:rPr lang="en-US" dirty="0" err="1">
                <a:solidFill>
                  <a:schemeClr val="accent1"/>
                </a:solidFill>
              </a:rPr>
              <a:t>кабанів</a:t>
            </a:r>
            <a:r>
              <a:rPr lang="en-US" dirty="0">
                <a:solidFill>
                  <a:schemeClr val="accent1"/>
                </a:solidFill>
              </a:rPr>
              <a:t>, </a:t>
            </a:r>
            <a:r>
              <a:rPr lang="en-US" dirty="0" err="1">
                <a:solidFill>
                  <a:schemeClr val="accent1"/>
                </a:solidFill>
              </a:rPr>
              <a:t>або</a:t>
            </a:r>
            <a:r>
              <a:rPr lang="en-US" dirty="0">
                <a:solidFill>
                  <a:schemeClr val="accent1"/>
                </a:solidFill>
              </a:rPr>
              <a:t> </a:t>
            </a:r>
            <a:r>
              <a:rPr lang="en-US" dirty="0" err="1">
                <a:solidFill>
                  <a:schemeClr val="accent1"/>
                </a:solidFill>
              </a:rPr>
              <a:t>через</a:t>
            </a:r>
            <a:r>
              <a:rPr lang="en-US" dirty="0">
                <a:solidFill>
                  <a:schemeClr val="accent1"/>
                </a:solidFill>
              </a:rPr>
              <a:t> </a:t>
            </a:r>
            <a:r>
              <a:rPr lang="en-US" dirty="0" err="1">
                <a:solidFill>
                  <a:schemeClr val="accent1"/>
                </a:solidFill>
              </a:rPr>
              <a:t>випадкове</a:t>
            </a:r>
            <a:r>
              <a:rPr lang="en-US" dirty="0">
                <a:solidFill>
                  <a:schemeClr val="accent1"/>
                </a:solidFill>
              </a:rPr>
              <a:t> </a:t>
            </a:r>
            <a:r>
              <a:rPr lang="en-US" dirty="0" err="1">
                <a:solidFill>
                  <a:schemeClr val="accent1"/>
                </a:solidFill>
              </a:rPr>
              <a:t>потрапляння</a:t>
            </a:r>
            <a:r>
              <a:rPr lang="en-US" dirty="0">
                <a:solidFill>
                  <a:schemeClr val="accent1"/>
                </a:solidFill>
              </a:rPr>
              <a:t> </a:t>
            </a:r>
            <a:r>
              <a:rPr lang="en-US" dirty="0" err="1">
                <a:solidFill>
                  <a:schemeClr val="accent1"/>
                </a:solidFill>
              </a:rPr>
              <a:t>вірусу</a:t>
            </a:r>
            <a:r>
              <a:rPr lang="en-US" dirty="0">
                <a:solidFill>
                  <a:schemeClr val="accent1"/>
                </a:solidFill>
              </a:rPr>
              <a:t> в </a:t>
            </a:r>
            <a:r>
              <a:rPr lang="en-US" dirty="0" err="1">
                <a:solidFill>
                  <a:schemeClr val="accent1"/>
                </a:solidFill>
              </a:rPr>
              <a:t>заражених</a:t>
            </a:r>
            <a:r>
              <a:rPr lang="en-US" dirty="0">
                <a:solidFill>
                  <a:schemeClr val="accent1"/>
                </a:solidFill>
              </a:rPr>
              <a:t> </a:t>
            </a:r>
            <a:r>
              <a:rPr lang="en-US" dirty="0" err="1">
                <a:solidFill>
                  <a:schemeClr val="accent1"/>
                </a:solidFill>
              </a:rPr>
              <a:t>матеріалів</a:t>
            </a:r>
            <a:r>
              <a:rPr lang="en-US" dirty="0">
                <a:solidFill>
                  <a:schemeClr val="accent1"/>
                </a:solidFill>
              </a:rPr>
              <a:t>, </a:t>
            </a:r>
            <a:r>
              <a:rPr lang="en-US" dirty="0" err="1">
                <a:solidFill>
                  <a:schemeClr val="accent1"/>
                </a:solidFill>
              </a:rPr>
              <a:t>часто</a:t>
            </a:r>
            <a:r>
              <a:rPr lang="en-US" dirty="0">
                <a:solidFill>
                  <a:schemeClr val="accent1"/>
                </a:solidFill>
              </a:rPr>
              <a:t> </a:t>
            </a:r>
            <a:r>
              <a:rPr lang="en-US" dirty="0" err="1">
                <a:solidFill>
                  <a:schemeClr val="accent1"/>
                </a:solidFill>
              </a:rPr>
              <a:t>за</a:t>
            </a:r>
            <a:r>
              <a:rPr lang="en-US" dirty="0">
                <a:solidFill>
                  <a:schemeClr val="accent1"/>
                </a:solidFill>
              </a:rPr>
              <a:t> </a:t>
            </a:r>
            <a:r>
              <a:rPr lang="en-US" dirty="0" err="1">
                <a:solidFill>
                  <a:schemeClr val="accent1"/>
                </a:solidFill>
              </a:rPr>
              <a:t>посередництва</a:t>
            </a:r>
            <a:r>
              <a:rPr lang="en-US" dirty="0">
                <a:solidFill>
                  <a:schemeClr val="accent1"/>
                </a:solidFill>
              </a:rPr>
              <a:t> </a:t>
            </a:r>
            <a:r>
              <a:rPr lang="en-US" dirty="0" err="1">
                <a:solidFill>
                  <a:schemeClr val="accent1"/>
                </a:solidFill>
              </a:rPr>
              <a:t>людини</a:t>
            </a:r>
            <a:r>
              <a:rPr lang="en-US" dirty="0">
                <a:solidFill>
                  <a:schemeClr val="accent1"/>
                </a:solidFill>
              </a:rPr>
              <a:t>. </a:t>
            </a:r>
            <a:r>
              <a:rPr lang="en-US" i="1" u="sng" dirty="0" err="1">
                <a:solidFill>
                  <a:schemeClr val="accent1"/>
                </a:solidFill>
              </a:rPr>
              <a:t>Ймовірність</a:t>
            </a:r>
            <a:r>
              <a:rPr lang="en-US" i="1" u="sng" dirty="0">
                <a:solidFill>
                  <a:schemeClr val="accent1"/>
                </a:solidFill>
              </a:rPr>
              <a:t> </a:t>
            </a:r>
            <a:r>
              <a:rPr lang="en-US" i="1" u="sng" dirty="0" err="1">
                <a:solidFill>
                  <a:schemeClr val="accent1"/>
                </a:solidFill>
              </a:rPr>
              <a:t>виникнення</a:t>
            </a:r>
            <a:r>
              <a:rPr lang="en-US" i="1" u="sng" dirty="0">
                <a:solidFill>
                  <a:schemeClr val="accent1"/>
                </a:solidFill>
              </a:rPr>
              <a:t> </a:t>
            </a:r>
            <a:r>
              <a:rPr lang="en-US" i="1" u="sng" dirty="0" err="1">
                <a:solidFill>
                  <a:schemeClr val="accent1"/>
                </a:solidFill>
              </a:rPr>
              <a:t>не</a:t>
            </a:r>
            <a:r>
              <a:rPr lang="en-US" i="1" u="sng" dirty="0">
                <a:solidFill>
                  <a:schemeClr val="accent1"/>
                </a:solidFill>
              </a:rPr>
              <a:t> </a:t>
            </a:r>
            <a:r>
              <a:rPr lang="en-US" i="1" u="sng" dirty="0" err="1">
                <a:solidFill>
                  <a:schemeClr val="accent1"/>
                </a:solidFill>
              </a:rPr>
              <a:t>залежить</a:t>
            </a:r>
            <a:r>
              <a:rPr lang="en-US" i="1" u="sng" dirty="0">
                <a:solidFill>
                  <a:schemeClr val="accent1"/>
                </a:solidFill>
              </a:rPr>
              <a:t> </a:t>
            </a:r>
            <a:r>
              <a:rPr lang="en-US" i="1" u="sng" dirty="0" err="1">
                <a:solidFill>
                  <a:schemeClr val="accent1"/>
                </a:solidFill>
              </a:rPr>
              <a:t>від</a:t>
            </a:r>
            <a:r>
              <a:rPr lang="en-US" i="1" u="sng" dirty="0">
                <a:solidFill>
                  <a:schemeClr val="accent1"/>
                </a:solidFill>
              </a:rPr>
              <a:t> </a:t>
            </a:r>
            <a:r>
              <a:rPr lang="en-US" i="1" u="sng" dirty="0" err="1">
                <a:solidFill>
                  <a:schemeClr val="accent1"/>
                </a:solidFill>
              </a:rPr>
              <a:t>розміру</a:t>
            </a:r>
            <a:r>
              <a:rPr lang="en-US" i="1" u="sng" dirty="0">
                <a:solidFill>
                  <a:schemeClr val="accent1"/>
                </a:solidFill>
              </a:rPr>
              <a:t> </a:t>
            </a:r>
            <a:r>
              <a:rPr lang="en-US" i="1" u="sng" dirty="0" err="1">
                <a:solidFill>
                  <a:schemeClr val="accent1"/>
                </a:solidFill>
              </a:rPr>
              <a:t>та</a:t>
            </a:r>
            <a:r>
              <a:rPr lang="en-US" i="1" u="sng" dirty="0">
                <a:solidFill>
                  <a:schemeClr val="accent1"/>
                </a:solidFill>
              </a:rPr>
              <a:t> </a:t>
            </a:r>
            <a:r>
              <a:rPr lang="en-US" i="1" u="sng" dirty="0" err="1">
                <a:solidFill>
                  <a:schemeClr val="accent1"/>
                </a:solidFill>
              </a:rPr>
              <a:t>щільності</a:t>
            </a:r>
            <a:r>
              <a:rPr lang="en-US" i="1" u="sng" dirty="0">
                <a:solidFill>
                  <a:schemeClr val="accent1"/>
                </a:solidFill>
              </a:rPr>
              <a:t> </a:t>
            </a:r>
            <a:r>
              <a:rPr lang="en-US" i="1" u="sng" dirty="0" err="1">
                <a:solidFill>
                  <a:schemeClr val="accent1"/>
                </a:solidFill>
              </a:rPr>
              <a:t>місцевої</a:t>
            </a:r>
            <a:r>
              <a:rPr lang="en-US" i="1" u="sng" dirty="0">
                <a:solidFill>
                  <a:schemeClr val="accent1"/>
                </a:solidFill>
              </a:rPr>
              <a:t> </a:t>
            </a:r>
            <a:r>
              <a:rPr lang="en-US" i="1" u="sng" dirty="0" err="1">
                <a:solidFill>
                  <a:schemeClr val="accent1"/>
                </a:solidFill>
              </a:rPr>
              <a:t>популяції</a:t>
            </a:r>
            <a:r>
              <a:rPr lang="en-US" i="1" u="sng" dirty="0">
                <a:solidFill>
                  <a:schemeClr val="accent1"/>
                </a:solidFill>
              </a:rPr>
              <a:t> </a:t>
            </a:r>
            <a:r>
              <a:rPr lang="en-US" i="1" u="sng" dirty="0" err="1">
                <a:solidFill>
                  <a:schemeClr val="accent1"/>
                </a:solidFill>
              </a:rPr>
              <a:t>диких</a:t>
            </a:r>
            <a:r>
              <a:rPr lang="en-US" i="1" u="sng" dirty="0">
                <a:solidFill>
                  <a:schemeClr val="accent1"/>
                </a:solidFill>
              </a:rPr>
              <a:t> </a:t>
            </a:r>
            <a:r>
              <a:rPr lang="en-US" i="1" u="sng" dirty="0" err="1">
                <a:solidFill>
                  <a:schemeClr val="accent1"/>
                </a:solidFill>
              </a:rPr>
              <a:t>кабанів</a:t>
            </a:r>
            <a:r>
              <a:rPr lang="en-US" dirty="0">
                <a:solidFill>
                  <a:schemeClr val="accent1"/>
                </a:solidFill>
              </a:rPr>
              <a:t>.</a:t>
            </a:r>
            <a:endParaRPr lang="uk-UA" dirty="0">
              <a:solidFill>
                <a:schemeClr val="accent1"/>
              </a:solidFill>
            </a:endParaRPr>
          </a:p>
          <a:p>
            <a:endParaRPr lang="uk-UA" sz="2000" dirty="0">
              <a:solidFill>
                <a:schemeClr val="accent1"/>
              </a:solidFill>
            </a:endParaRPr>
          </a:p>
        </p:txBody>
      </p:sp>
    </p:spTree>
    <p:extLst>
      <p:ext uri="{BB962C8B-B14F-4D97-AF65-F5344CB8AC3E}">
        <p14:creationId xmlns:p14="http://schemas.microsoft.com/office/powerpoint/2010/main" val="327226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7D5A3EA0-6F90-F543-C5A5-DBD228916027}"/>
              </a:ext>
            </a:extLst>
          </p:cNvPr>
          <p:cNvPicPr>
            <a:picLocks noChangeAspect="1"/>
          </p:cNvPicPr>
          <p:nvPr/>
        </p:nvPicPr>
        <p:blipFill rotWithShape="1">
          <a:blip r:embed="rId3"/>
          <a:srcRect l="14593"/>
          <a:stretch/>
        </p:blipFill>
        <p:spPr>
          <a:xfrm>
            <a:off x="119336" y="1699178"/>
            <a:ext cx="6743207" cy="4166564"/>
          </a:xfrm>
          <a:prstGeom prst="rect">
            <a:avLst/>
          </a:prstGeom>
        </p:spPr>
      </p:pic>
      <p:sp>
        <p:nvSpPr>
          <p:cNvPr id="6" name="TextBox 5"/>
          <p:cNvSpPr txBox="1"/>
          <p:nvPr/>
        </p:nvSpPr>
        <p:spPr>
          <a:xfrm>
            <a:off x="1764273" y="529516"/>
            <a:ext cx="6231194" cy="523220"/>
          </a:xfrm>
          <a:prstGeom prst="rect">
            <a:avLst/>
          </a:prstGeom>
          <a:noFill/>
        </p:spPr>
        <p:txBody>
          <a:bodyPr wrap="none" rtlCol="0">
            <a:spAutoFit/>
          </a:bodyPr>
          <a:lstStyle/>
          <a:p>
            <a:pPr algn="ctr"/>
            <a:r>
              <a:rPr lang="uk-UA" sz="2800" b="1" dirty="0">
                <a:solidFill>
                  <a:schemeClr val="bg1"/>
                </a:solidFill>
                <a:latin typeface="Calibri" panose="020F0502020204030204" pitchFamily="34" charset="0"/>
                <a:cs typeface="Calibri" panose="020F0502020204030204" pitchFamily="34" charset="0"/>
              </a:rPr>
              <a:t>4 фази трансмісивного захворювання</a:t>
            </a:r>
          </a:p>
        </p:txBody>
      </p:sp>
      <p:sp>
        <p:nvSpPr>
          <p:cNvPr id="8" name="CasellaDiTesto 4"/>
          <p:cNvSpPr txBox="1">
            <a:spLocks noChangeArrowheads="1"/>
          </p:cNvSpPr>
          <p:nvPr/>
        </p:nvSpPr>
        <p:spPr bwMode="auto">
          <a:xfrm>
            <a:off x="-121835" y="4333974"/>
            <a:ext cx="1669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uk-UA" altLang="en-US" b="1" dirty="0">
                <a:latin typeface="Calibri" panose="020F0502020204030204" pitchFamily="34" charset="0"/>
              </a:rPr>
              <a:t>Зараження</a:t>
            </a:r>
          </a:p>
        </p:txBody>
      </p:sp>
      <p:sp>
        <p:nvSpPr>
          <p:cNvPr id="9" name="CasellaDiTesto 5"/>
          <p:cNvSpPr txBox="1"/>
          <p:nvPr/>
        </p:nvSpPr>
        <p:spPr>
          <a:xfrm>
            <a:off x="913599" y="3674372"/>
            <a:ext cx="1762021" cy="461665"/>
          </a:xfrm>
          <a:prstGeom prst="rect">
            <a:avLst/>
          </a:prstGeom>
          <a:noFill/>
        </p:spPr>
        <p:txBody>
          <a:bodyPr wrap="none">
            <a:spAutoFit/>
          </a:bodyPr>
          <a:lstStyle/>
          <a:p>
            <a:pPr>
              <a:defRPr/>
            </a:pPr>
            <a:r>
              <a:rPr lang="uk-UA" b="1" dirty="0">
                <a:solidFill>
                  <a:schemeClr val="accent6">
                    <a:lumMod val="50000"/>
                  </a:schemeClr>
                </a:solidFill>
                <a:latin typeface="Calibri" panose="020F0502020204030204" pitchFamily="34" charset="0"/>
              </a:rPr>
              <a:t>Поширення</a:t>
            </a:r>
            <a:endParaRPr lang="en-US" b="1" dirty="0">
              <a:solidFill>
                <a:schemeClr val="accent6">
                  <a:lumMod val="50000"/>
                </a:schemeClr>
              </a:solidFill>
              <a:latin typeface="Calibri" panose="020F0502020204030204" pitchFamily="34" charset="0"/>
            </a:endParaRPr>
          </a:p>
        </p:txBody>
      </p:sp>
      <p:cxnSp>
        <p:nvCxnSpPr>
          <p:cNvPr id="11" name="Connettore 2 7"/>
          <p:cNvCxnSpPr/>
          <p:nvPr/>
        </p:nvCxnSpPr>
        <p:spPr>
          <a:xfrm>
            <a:off x="623392" y="4817068"/>
            <a:ext cx="527050" cy="436562"/>
          </a:xfrm>
          <a:prstGeom prst="straightConnector1">
            <a:avLst/>
          </a:prstGeom>
          <a:ln w="57150" cmpd="sng">
            <a:solidFill>
              <a:srgbClr val="F79646"/>
            </a:solidFill>
            <a:tailEnd type="arrow"/>
          </a:ln>
        </p:spPr>
        <p:style>
          <a:lnRef idx="2">
            <a:schemeClr val="accent1"/>
          </a:lnRef>
          <a:fillRef idx="0">
            <a:schemeClr val="accent1"/>
          </a:fillRef>
          <a:effectRef idx="1">
            <a:schemeClr val="accent1"/>
          </a:effectRef>
          <a:fontRef idx="minor">
            <a:schemeClr val="tx1"/>
          </a:fontRef>
        </p:style>
      </p:cxnSp>
      <p:cxnSp>
        <p:nvCxnSpPr>
          <p:cNvPr id="12" name="Connettore 2 9"/>
          <p:cNvCxnSpPr>
            <a:cxnSpLocks/>
          </p:cNvCxnSpPr>
          <p:nvPr/>
        </p:nvCxnSpPr>
        <p:spPr>
          <a:xfrm flipV="1">
            <a:off x="5231904" y="3439727"/>
            <a:ext cx="0" cy="88429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3" name="CasellaDiTesto 12"/>
          <p:cNvSpPr txBox="1">
            <a:spLocks noChangeArrowheads="1"/>
          </p:cNvSpPr>
          <p:nvPr/>
        </p:nvSpPr>
        <p:spPr bwMode="auto">
          <a:xfrm>
            <a:off x="4178692" y="4633217"/>
            <a:ext cx="1923925"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uk-UA" altLang="en-US" b="1" dirty="0">
                <a:latin typeface="Calibri" panose="020F0502020204030204" pitchFamily="34" charset="0"/>
              </a:rPr>
              <a:t>Ендемічність</a:t>
            </a:r>
            <a:endParaRPr lang="en-US" altLang="en-US" sz="1800" b="1" dirty="0">
              <a:latin typeface="Calibri" panose="020F0502020204030204" pitchFamily="34" charset="0"/>
            </a:endParaRPr>
          </a:p>
        </p:txBody>
      </p:sp>
      <p:sp>
        <p:nvSpPr>
          <p:cNvPr id="24" name="Text Placeholder 23">
            <a:extLst>
              <a:ext uri="{FF2B5EF4-FFF2-40B4-BE49-F238E27FC236}">
                <a16:creationId xmlns:a16="http://schemas.microsoft.com/office/drawing/2014/main" id="{AE537E33-A4F7-CE18-806A-1794738593F1}"/>
              </a:ext>
            </a:extLst>
          </p:cNvPr>
          <p:cNvSpPr>
            <a:spLocks noGrp="1"/>
          </p:cNvSpPr>
          <p:nvPr>
            <p:ph type="body" sz="quarter" idx="12"/>
          </p:nvPr>
        </p:nvSpPr>
        <p:spPr/>
        <p:txBody>
          <a:bodyPr/>
          <a:lstStyle/>
          <a:p>
            <a:endParaRPr lang="ru-RU" sz="1400" b="1" dirty="0">
              <a:latin typeface="+mn-lt"/>
            </a:endParaRPr>
          </a:p>
          <a:p>
            <a:r>
              <a:rPr lang="ru-RU" sz="1800" b="1" dirty="0">
                <a:latin typeface="+mn-lt"/>
              </a:rPr>
              <a:t>Біологічна безпека в мисливських господарствах України</a:t>
            </a:r>
            <a:endParaRPr lang="en-US" sz="1800" dirty="0"/>
          </a:p>
          <a:p>
            <a:endParaRPr lang="en-US" dirty="0"/>
          </a:p>
        </p:txBody>
      </p:sp>
      <p:sp>
        <p:nvSpPr>
          <p:cNvPr id="25" name="Місце для тексту 2">
            <a:extLst>
              <a:ext uri="{FF2B5EF4-FFF2-40B4-BE49-F238E27FC236}">
                <a16:creationId xmlns:a16="http://schemas.microsoft.com/office/drawing/2014/main" id="{311943A2-7499-C01E-72F3-2F38041791DC}"/>
              </a:ext>
            </a:extLst>
          </p:cNvPr>
          <p:cNvSpPr>
            <a:spLocks noGrp="1"/>
          </p:cNvSpPr>
          <p:nvPr>
            <p:ph type="body" sz="quarter" idx="11"/>
          </p:nvPr>
        </p:nvSpPr>
        <p:spPr>
          <a:xfrm>
            <a:off x="0" y="6525344"/>
            <a:ext cx="12192000" cy="251454"/>
          </a:xfrm>
        </p:spPr>
        <p:txBody>
          <a:bodyPr/>
          <a:lstStyle/>
          <a:p>
            <a:r>
              <a:rPr lang="uk-UA" dirty="0"/>
              <a:t>28 листопада 2023</a:t>
            </a:r>
            <a:endParaRPr lang="en-GB" dirty="0"/>
          </a:p>
          <a:p>
            <a:endParaRPr lang="en-GB" dirty="0"/>
          </a:p>
        </p:txBody>
      </p:sp>
      <p:sp>
        <p:nvSpPr>
          <p:cNvPr id="10" name="TextBox 9">
            <a:extLst>
              <a:ext uri="{FF2B5EF4-FFF2-40B4-BE49-F238E27FC236}">
                <a16:creationId xmlns:a16="http://schemas.microsoft.com/office/drawing/2014/main" id="{A4CBAC9B-0EA1-9407-AAC7-D0585C656090}"/>
              </a:ext>
            </a:extLst>
          </p:cNvPr>
          <p:cNvSpPr txBox="1"/>
          <p:nvPr/>
        </p:nvSpPr>
        <p:spPr>
          <a:xfrm>
            <a:off x="6102617" y="1230909"/>
            <a:ext cx="6100448" cy="4770537"/>
          </a:xfrm>
          <a:prstGeom prst="rect">
            <a:avLst/>
          </a:prstGeom>
          <a:noFill/>
        </p:spPr>
        <p:txBody>
          <a:bodyPr wrap="square">
            <a:spAutoFit/>
          </a:bodyPr>
          <a:lstStyle/>
          <a:p>
            <a:endParaRPr lang="uk-UA" sz="2000" dirty="0">
              <a:solidFill>
                <a:schemeClr val="accent1"/>
              </a:solidFill>
            </a:endParaRPr>
          </a:p>
          <a:p>
            <a:r>
              <a:rPr lang="en-US" sz="2000" b="1" dirty="0" err="1">
                <a:solidFill>
                  <a:schemeClr val="accent1"/>
                </a:solidFill>
              </a:rPr>
              <a:t>Фаза</a:t>
            </a:r>
            <a:r>
              <a:rPr lang="en-US" sz="2000" b="1" dirty="0">
                <a:solidFill>
                  <a:schemeClr val="accent1"/>
                </a:solidFill>
              </a:rPr>
              <a:t> </a:t>
            </a:r>
            <a:r>
              <a:rPr lang="en-US" sz="2000" b="1" dirty="0" err="1">
                <a:solidFill>
                  <a:schemeClr val="accent1"/>
                </a:solidFill>
              </a:rPr>
              <a:t>поширення</a:t>
            </a:r>
            <a:r>
              <a:rPr lang="en-US" sz="2000" b="1" dirty="0">
                <a:solidFill>
                  <a:schemeClr val="accent1"/>
                </a:solidFill>
              </a:rPr>
              <a:t>: </a:t>
            </a:r>
            <a:endParaRPr lang="uk-UA" sz="2000" b="1" dirty="0">
              <a:solidFill>
                <a:schemeClr val="accent1"/>
              </a:solidFill>
            </a:endParaRPr>
          </a:p>
          <a:p>
            <a:r>
              <a:rPr lang="en-US" dirty="0" err="1">
                <a:solidFill>
                  <a:schemeClr val="accent1"/>
                </a:solidFill>
              </a:rPr>
              <a:t>Це</a:t>
            </a:r>
            <a:r>
              <a:rPr lang="en-US" dirty="0">
                <a:solidFill>
                  <a:schemeClr val="accent1"/>
                </a:solidFill>
              </a:rPr>
              <a:t> </a:t>
            </a:r>
            <a:r>
              <a:rPr lang="en-US" dirty="0" err="1">
                <a:solidFill>
                  <a:schemeClr val="accent1"/>
                </a:solidFill>
              </a:rPr>
              <a:t>початкове</a:t>
            </a:r>
            <a:r>
              <a:rPr lang="en-US" dirty="0">
                <a:solidFill>
                  <a:schemeClr val="accent1"/>
                </a:solidFill>
              </a:rPr>
              <a:t> </a:t>
            </a:r>
            <a:r>
              <a:rPr lang="en-US" dirty="0" err="1">
                <a:solidFill>
                  <a:schemeClr val="accent1"/>
                </a:solidFill>
              </a:rPr>
              <a:t>успішне</a:t>
            </a:r>
            <a:r>
              <a:rPr lang="en-US" dirty="0">
                <a:solidFill>
                  <a:schemeClr val="accent1"/>
                </a:solidFill>
              </a:rPr>
              <a:t> </a:t>
            </a:r>
            <a:r>
              <a:rPr lang="en-US" dirty="0" err="1">
                <a:solidFill>
                  <a:schemeClr val="accent1"/>
                </a:solidFill>
              </a:rPr>
              <a:t>поширення</a:t>
            </a:r>
            <a:r>
              <a:rPr lang="en-US" dirty="0">
                <a:solidFill>
                  <a:schemeClr val="accent1"/>
                </a:solidFill>
              </a:rPr>
              <a:t> </a:t>
            </a:r>
            <a:r>
              <a:rPr lang="en-US" dirty="0" err="1">
                <a:solidFill>
                  <a:schemeClr val="accent1"/>
                </a:solidFill>
              </a:rPr>
              <a:t>вірусу</a:t>
            </a:r>
            <a:r>
              <a:rPr lang="en-US" dirty="0">
                <a:solidFill>
                  <a:schemeClr val="accent1"/>
                </a:solidFill>
              </a:rPr>
              <a:t> в </a:t>
            </a:r>
            <a:r>
              <a:rPr lang="en-US" dirty="0" err="1">
                <a:solidFill>
                  <a:schemeClr val="accent1"/>
                </a:solidFill>
              </a:rPr>
              <a:t>сприйнятливій</a:t>
            </a:r>
            <a:r>
              <a:rPr lang="en-US" dirty="0">
                <a:solidFill>
                  <a:schemeClr val="accent1"/>
                </a:solidFill>
              </a:rPr>
              <a:t> </a:t>
            </a:r>
            <a:r>
              <a:rPr lang="en-US" dirty="0" err="1">
                <a:solidFill>
                  <a:schemeClr val="accent1"/>
                </a:solidFill>
              </a:rPr>
              <a:t>популяції</a:t>
            </a:r>
            <a:r>
              <a:rPr lang="en-US" dirty="0">
                <a:solidFill>
                  <a:schemeClr val="accent1"/>
                </a:solidFill>
              </a:rPr>
              <a:t> </a:t>
            </a:r>
            <a:r>
              <a:rPr lang="en-US" dirty="0" err="1">
                <a:solidFill>
                  <a:schemeClr val="accent1"/>
                </a:solidFill>
              </a:rPr>
              <a:t>диких</a:t>
            </a:r>
            <a:r>
              <a:rPr lang="en-US" dirty="0">
                <a:solidFill>
                  <a:schemeClr val="accent1"/>
                </a:solidFill>
              </a:rPr>
              <a:t> </a:t>
            </a:r>
            <a:r>
              <a:rPr lang="en-US" dirty="0" err="1">
                <a:solidFill>
                  <a:schemeClr val="accent1"/>
                </a:solidFill>
              </a:rPr>
              <a:t>кабанів</a:t>
            </a:r>
            <a:r>
              <a:rPr lang="en-US" dirty="0">
                <a:solidFill>
                  <a:schemeClr val="accent1"/>
                </a:solidFill>
              </a:rPr>
              <a:t> </a:t>
            </a:r>
            <a:r>
              <a:rPr lang="en-US" dirty="0" err="1">
                <a:solidFill>
                  <a:schemeClr val="accent1"/>
                </a:solidFill>
              </a:rPr>
              <a:t>після</a:t>
            </a:r>
            <a:r>
              <a:rPr lang="en-US" dirty="0">
                <a:solidFill>
                  <a:schemeClr val="accent1"/>
                </a:solidFill>
              </a:rPr>
              <a:t> </a:t>
            </a:r>
            <a:r>
              <a:rPr lang="en-US" dirty="0" err="1">
                <a:solidFill>
                  <a:schemeClr val="accent1"/>
                </a:solidFill>
              </a:rPr>
              <a:t>вторгнення.Ймовірність</a:t>
            </a:r>
            <a:r>
              <a:rPr lang="en-US" dirty="0">
                <a:solidFill>
                  <a:schemeClr val="accent1"/>
                </a:solidFill>
              </a:rPr>
              <a:t> </a:t>
            </a:r>
            <a:r>
              <a:rPr lang="en-US" dirty="0" err="1">
                <a:solidFill>
                  <a:schemeClr val="accent1"/>
                </a:solidFill>
              </a:rPr>
              <a:t>того</a:t>
            </a:r>
            <a:r>
              <a:rPr lang="en-US" dirty="0">
                <a:solidFill>
                  <a:schemeClr val="accent1"/>
                </a:solidFill>
              </a:rPr>
              <a:t>, </a:t>
            </a:r>
            <a:r>
              <a:rPr lang="en-US" dirty="0" err="1">
                <a:solidFill>
                  <a:schemeClr val="accent1"/>
                </a:solidFill>
              </a:rPr>
              <a:t>що</a:t>
            </a:r>
            <a:r>
              <a:rPr lang="en-US" dirty="0">
                <a:solidFill>
                  <a:schemeClr val="accent1"/>
                </a:solidFill>
              </a:rPr>
              <a:t> </a:t>
            </a:r>
            <a:r>
              <a:rPr lang="en-US" dirty="0" err="1">
                <a:solidFill>
                  <a:schemeClr val="accent1"/>
                </a:solidFill>
              </a:rPr>
              <a:t>інфікований</a:t>
            </a:r>
            <a:r>
              <a:rPr lang="en-US" dirty="0">
                <a:solidFill>
                  <a:schemeClr val="accent1"/>
                </a:solidFill>
              </a:rPr>
              <a:t> </a:t>
            </a:r>
            <a:r>
              <a:rPr lang="en-US" dirty="0" err="1">
                <a:solidFill>
                  <a:schemeClr val="accent1"/>
                </a:solidFill>
              </a:rPr>
              <a:t>дикий</a:t>
            </a:r>
            <a:r>
              <a:rPr lang="en-US" dirty="0">
                <a:solidFill>
                  <a:schemeClr val="accent1"/>
                </a:solidFill>
              </a:rPr>
              <a:t> </a:t>
            </a:r>
            <a:r>
              <a:rPr lang="en-US" dirty="0" err="1">
                <a:solidFill>
                  <a:schemeClr val="accent1"/>
                </a:solidFill>
              </a:rPr>
              <a:t>кабан</a:t>
            </a:r>
            <a:r>
              <a:rPr lang="en-US" dirty="0">
                <a:solidFill>
                  <a:schemeClr val="accent1"/>
                </a:solidFill>
              </a:rPr>
              <a:t> </a:t>
            </a:r>
            <a:r>
              <a:rPr lang="en-US" dirty="0" err="1">
                <a:solidFill>
                  <a:schemeClr val="accent1"/>
                </a:solidFill>
              </a:rPr>
              <a:t>буде</a:t>
            </a:r>
            <a:r>
              <a:rPr lang="en-US" dirty="0">
                <a:solidFill>
                  <a:schemeClr val="accent1"/>
                </a:solidFill>
              </a:rPr>
              <a:t> </a:t>
            </a:r>
            <a:r>
              <a:rPr lang="en-US" dirty="0" err="1">
                <a:solidFill>
                  <a:schemeClr val="accent1"/>
                </a:solidFill>
              </a:rPr>
              <a:t>поширюватиме</a:t>
            </a:r>
            <a:r>
              <a:rPr lang="en-US" dirty="0">
                <a:solidFill>
                  <a:schemeClr val="accent1"/>
                </a:solidFill>
              </a:rPr>
              <a:t> </a:t>
            </a:r>
            <a:r>
              <a:rPr lang="en-US" dirty="0" err="1">
                <a:solidFill>
                  <a:schemeClr val="accent1"/>
                </a:solidFill>
              </a:rPr>
              <a:t>вірус</a:t>
            </a:r>
            <a:r>
              <a:rPr lang="en-US" dirty="0">
                <a:solidFill>
                  <a:schemeClr val="accent1"/>
                </a:solidFill>
              </a:rPr>
              <a:t>, </a:t>
            </a:r>
            <a:r>
              <a:rPr lang="en-US" dirty="0" err="1">
                <a:solidFill>
                  <a:schemeClr val="accent1"/>
                </a:solidFill>
              </a:rPr>
              <a:t>залежить</a:t>
            </a:r>
            <a:r>
              <a:rPr lang="en-US" dirty="0">
                <a:solidFill>
                  <a:schemeClr val="accent1"/>
                </a:solidFill>
              </a:rPr>
              <a:t> </a:t>
            </a:r>
            <a:r>
              <a:rPr lang="en-US" dirty="0" err="1">
                <a:solidFill>
                  <a:schemeClr val="accent1"/>
                </a:solidFill>
              </a:rPr>
              <a:t>від</a:t>
            </a:r>
            <a:r>
              <a:rPr lang="en-US" dirty="0">
                <a:solidFill>
                  <a:schemeClr val="accent1"/>
                </a:solidFill>
              </a:rPr>
              <a:t> </a:t>
            </a:r>
            <a:r>
              <a:rPr lang="en-US" dirty="0" err="1">
                <a:solidFill>
                  <a:schemeClr val="accent1"/>
                </a:solidFill>
              </a:rPr>
              <a:t>наявності</a:t>
            </a:r>
            <a:r>
              <a:rPr lang="en-US" dirty="0">
                <a:solidFill>
                  <a:schemeClr val="accent1"/>
                </a:solidFill>
              </a:rPr>
              <a:t> </a:t>
            </a:r>
            <a:r>
              <a:rPr lang="en-US" dirty="0" err="1">
                <a:solidFill>
                  <a:schemeClr val="accent1"/>
                </a:solidFill>
              </a:rPr>
              <a:t>сприйнятливих</a:t>
            </a:r>
            <a:r>
              <a:rPr lang="en-US" dirty="0">
                <a:solidFill>
                  <a:schemeClr val="accent1"/>
                </a:solidFill>
              </a:rPr>
              <a:t> </a:t>
            </a:r>
            <a:r>
              <a:rPr lang="en-US" dirty="0" err="1">
                <a:solidFill>
                  <a:schemeClr val="accent1"/>
                </a:solidFill>
              </a:rPr>
              <a:t>хазяїв</a:t>
            </a:r>
            <a:r>
              <a:rPr lang="en-US" dirty="0">
                <a:solidFill>
                  <a:schemeClr val="accent1"/>
                </a:solidFill>
              </a:rPr>
              <a:t>. </a:t>
            </a:r>
            <a:r>
              <a:rPr lang="en-US" i="1" dirty="0" err="1">
                <a:solidFill>
                  <a:schemeClr val="accent1"/>
                </a:solidFill>
              </a:rPr>
              <a:t>Будь-який</a:t>
            </a:r>
            <a:r>
              <a:rPr lang="en-US" i="1" dirty="0">
                <a:solidFill>
                  <a:schemeClr val="accent1"/>
                </a:solidFill>
              </a:rPr>
              <a:t> </a:t>
            </a:r>
            <a:r>
              <a:rPr lang="en-US" i="1" dirty="0" err="1">
                <a:solidFill>
                  <a:schemeClr val="accent1"/>
                </a:solidFill>
              </a:rPr>
              <a:t>вірус</a:t>
            </a:r>
            <a:r>
              <a:rPr lang="en-US" i="1" dirty="0">
                <a:solidFill>
                  <a:schemeClr val="accent1"/>
                </a:solidFill>
              </a:rPr>
              <a:t> </a:t>
            </a:r>
            <a:r>
              <a:rPr lang="en-US" i="1" dirty="0" err="1">
                <a:solidFill>
                  <a:schemeClr val="accent1"/>
                </a:solidFill>
              </a:rPr>
              <a:t>поширюється</a:t>
            </a:r>
            <a:r>
              <a:rPr lang="en-US" i="1" dirty="0">
                <a:solidFill>
                  <a:schemeClr val="accent1"/>
                </a:solidFill>
              </a:rPr>
              <a:t>, </a:t>
            </a:r>
            <a:r>
              <a:rPr lang="en-US" i="1" dirty="0" err="1">
                <a:solidFill>
                  <a:schemeClr val="accent1"/>
                </a:solidFill>
              </a:rPr>
              <a:t>коли</a:t>
            </a:r>
            <a:r>
              <a:rPr lang="en-US" i="1" dirty="0">
                <a:solidFill>
                  <a:schemeClr val="accent1"/>
                </a:solidFill>
              </a:rPr>
              <a:t> </a:t>
            </a:r>
            <a:r>
              <a:rPr lang="en-US" i="1" dirty="0" err="1">
                <a:solidFill>
                  <a:schemeClr val="accent1"/>
                </a:solidFill>
              </a:rPr>
              <a:t>за</a:t>
            </a:r>
            <a:r>
              <a:rPr lang="en-US" i="1" dirty="0">
                <a:solidFill>
                  <a:schemeClr val="accent1"/>
                </a:solidFill>
              </a:rPr>
              <a:t> </a:t>
            </a:r>
            <a:r>
              <a:rPr lang="en-US" i="1" dirty="0" err="1">
                <a:solidFill>
                  <a:schemeClr val="accent1"/>
                </a:solidFill>
              </a:rPr>
              <a:t>наявності</a:t>
            </a:r>
            <a:r>
              <a:rPr lang="en-US" i="1" dirty="0">
                <a:solidFill>
                  <a:schemeClr val="accent1"/>
                </a:solidFill>
              </a:rPr>
              <a:t> </a:t>
            </a:r>
            <a:r>
              <a:rPr lang="en-US" i="1" dirty="0" err="1">
                <a:solidFill>
                  <a:schemeClr val="accent1"/>
                </a:solidFill>
              </a:rPr>
              <a:t>великої</a:t>
            </a:r>
            <a:r>
              <a:rPr lang="en-US" i="1" dirty="0">
                <a:solidFill>
                  <a:schemeClr val="accent1"/>
                </a:solidFill>
              </a:rPr>
              <a:t> </a:t>
            </a:r>
            <a:r>
              <a:rPr lang="en-US" i="1" dirty="0" err="1">
                <a:solidFill>
                  <a:schemeClr val="accent1"/>
                </a:solidFill>
              </a:rPr>
              <a:t>кількості</a:t>
            </a:r>
            <a:r>
              <a:rPr lang="en-US" i="1" dirty="0">
                <a:solidFill>
                  <a:schemeClr val="accent1"/>
                </a:solidFill>
              </a:rPr>
              <a:t> </a:t>
            </a:r>
            <a:r>
              <a:rPr lang="en-US" i="1" dirty="0" err="1">
                <a:solidFill>
                  <a:schemeClr val="accent1"/>
                </a:solidFill>
              </a:rPr>
              <a:t>сприйнятливих</a:t>
            </a:r>
            <a:r>
              <a:rPr lang="en-US" i="1" dirty="0">
                <a:solidFill>
                  <a:schemeClr val="accent1"/>
                </a:solidFill>
              </a:rPr>
              <a:t> </a:t>
            </a:r>
            <a:r>
              <a:rPr lang="en-US" i="1" dirty="0" err="1">
                <a:solidFill>
                  <a:schemeClr val="accent1"/>
                </a:solidFill>
              </a:rPr>
              <a:t>хазяїв</a:t>
            </a:r>
            <a:r>
              <a:rPr lang="en-US" i="1" dirty="0">
                <a:solidFill>
                  <a:schemeClr val="accent1"/>
                </a:solidFill>
              </a:rPr>
              <a:t>. І </a:t>
            </a:r>
            <a:r>
              <a:rPr lang="en-US" i="1" dirty="0" err="1">
                <a:solidFill>
                  <a:schemeClr val="accent1"/>
                </a:solidFill>
              </a:rPr>
              <a:t>навпаки</a:t>
            </a:r>
            <a:r>
              <a:rPr lang="en-US" i="1" dirty="0">
                <a:solidFill>
                  <a:schemeClr val="accent1"/>
                </a:solidFill>
              </a:rPr>
              <a:t>, </a:t>
            </a:r>
            <a:r>
              <a:rPr lang="en-US" i="1" dirty="0" err="1">
                <a:solidFill>
                  <a:schemeClr val="accent1"/>
                </a:solidFill>
              </a:rPr>
              <a:t>за</a:t>
            </a:r>
            <a:r>
              <a:rPr lang="en-US" i="1" dirty="0">
                <a:solidFill>
                  <a:schemeClr val="accent1"/>
                </a:solidFill>
              </a:rPr>
              <a:t> </a:t>
            </a:r>
            <a:r>
              <a:rPr lang="en-US" i="1" dirty="0" err="1">
                <a:solidFill>
                  <a:schemeClr val="accent1"/>
                </a:solidFill>
              </a:rPr>
              <a:t>відсутності</a:t>
            </a:r>
            <a:r>
              <a:rPr lang="en-US" i="1" dirty="0">
                <a:solidFill>
                  <a:schemeClr val="accent1"/>
                </a:solidFill>
              </a:rPr>
              <a:t> </a:t>
            </a:r>
            <a:r>
              <a:rPr lang="en-US" i="1" dirty="0" err="1">
                <a:solidFill>
                  <a:schemeClr val="accent1"/>
                </a:solidFill>
              </a:rPr>
              <a:t>сприйнятливих</a:t>
            </a:r>
            <a:r>
              <a:rPr lang="en-US" i="1" dirty="0">
                <a:solidFill>
                  <a:schemeClr val="accent1"/>
                </a:solidFill>
              </a:rPr>
              <a:t> </a:t>
            </a:r>
            <a:r>
              <a:rPr lang="en-US" i="1" dirty="0" err="1">
                <a:solidFill>
                  <a:schemeClr val="accent1"/>
                </a:solidFill>
              </a:rPr>
              <a:t>хазяїв</a:t>
            </a:r>
            <a:r>
              <a:rPr lang="en-US" i="1" dirty="0">
                <a:solidFill>
                  <a:schemeClr val="accent1"/>
                </a:solidFill>
              </a:rPr>
              <a:t> </a:t>
            </a:r>
            <a:r>
              <a:rPr lang="en-US" i="1" dirty="0" err="1">
                <a:solidFill>
                  <a:schemeClr val="accent1"/>
                </a:solidFill>
              </a:rPr>
              <a:t>вірус</a:t>
            </a:r>
            <a:r>
              <a:rPr lang="en-US" i="1" dirty="0">
                <a:solidFill>
                  <a:schemeClr val="accent1"/>
                </a:solidFill>
              </a:rPr>
              <a:t> </a:t>
            </a:r>
            <a:r>
              <a:rPr lang="en-US" i="1" dirty="0" err="1">
                <a:solidFill>
                  <a:schemeClr val="accent1"/>
                </a:solidFill>
              </a:rPr>
              <a:t>вимирає</a:t>
            </a:r>
            <a:r>
              <a:rPr lang="en-US" i="1" dirty="0">
                <a:solidFill>
                  <a:schemeClr val="accent1"/>
                </a:solidFill>
              </a:rPr>
              <a:t>, </a:t>
            </a:r>
            <a:r>
              <a:rPr lang="en-US" i="1" dirty="0" err="1">
                <a:solidFill>
                  <a:schemeClr val="accent1"/>
                </a:solidFill>
              </a:rPr>
              <a:t>тому</a:t>
            </a:r>
            <a:r>
              <a:rPr lang="en-US" i="1" dirty="0">
                <a:solidFill>
                  <a:schemeClr val="accent1"/>
                </a:solidFill>
              </a:rPr>
              <a:t> </a:t>
            </a:r>
            <a:r>
              <a:rPr lang="en-US" i="1" dirty="0" err="1">
                <a:solidFill>
                  <a:schemeClr val="accent1"/>
                </a:solidFill>
              </a:rPr>
              <a:t>кількість</a:t>
            </a:r>
            <a:r>
              <a:rPr lang="en-US" i="1" dirty="0">
                <a:solidFill>
                  <a:schemeClr val="accent1"/>
                </a:solidFill>
              </a:rPr>
              <a:t> і </a:t>
            </a:r>
            <a:r>
              <a:rPr lang="en-US" i="1" dirty="0" err="1">
                <a:solidFill>
                  <a:schemeClr val="accent1"/>
                </a:solidFill>
              </a:rPr>
              <a:t>щільність</a:t>
            </a:r>
            <a:r>
              <a:rPr lang="en-US" i="1" dirty="0">
                <a:solidFill>
                  <a:schemeClr val="accent1"/>
                </a:solidFill>
              </a:rPr>
              <a:t> </a:t>
            </a:r>
            <a:r>
              <a:rPr lang="en-US" i="1" dirty="0" err="1">
                <a:solidFill>
                  <a:schemeClr val="accent1"/>
                </a:solidFill>
              </a:rPr>
              <a:t>наявних</a:t>
            </a:r>
            <a:r>
              <a:rPr lang="en-US" i="1" dirty="0">
                <a:solidFill>
                  <a:schemeClr val="accent1"/>
                </a:solidFill>
              </a:rPr>
              <a:t> </a:t>
            </a:r>
            <a:r>
              <a:rPr lang="en-US" i="1" dirty="0" err="1">
                <a:solidFill>
                  <a:schemeClr val="accent1"/>
                </a:solidFill>
              </a:rPr>
              <a:t>хазяїв</a:t>
            </a:r>
            <a:r>
              <a:rPr lang="en-US" i="1" dirty="0">
                <a:solidFill>
                  <a:schemeClr val="accent1"/>
                </a:solidFill>
              </a:rPr>
              <a:t> </a:t>
            </a:r>
            <a:r>
              <a:rPr lang="en-US" i="1" dirty="0" err="1">
                <a:solidFill>
                  <a:schemeClr val="accent1"/>
                </a:solidFill>
              </a:rPr>
              <a:t>визначатимуть</a:t>
            </a:r>
            <a:r>
              <a:rPr lang="en-US" i="1" dirty="0">
                <a:solidFill>
                  <a:schemeClr val="accent1"/>
                </a:solidFill>
              </a:rPr>
              <a:t> </a:t>
            </a:r>
            <a:r>
              <a:rPr lang="en-US" i="1" dirty="0" err="1">
                <a:solidFill>
                  <a:schemeClr val="accent1"/>
                </a:solidFill>
              </a:rPr>
              <a:t>результат</a:t>
            </a:r>
            <a:r>
              <a:rPr lang="en-US" i="1" dirty="0">
                <a:solidFill>
                  <a:schemeClr val="accent1"/>
                </a:solidFill>
              </a:rPr>
              <a:t> </a:t>
            </a:r>
            <a:r>
              <a:rPr lang="en-US" i="1" dirty="0" err="1">
                <a:solidFill>
                  <a:schemeClr val="accent1"/>
                </a:solidFill>
              </a:rPr>
              <a:t>вторгнення</a:t>
            </a:r>
            <a:r>
              <a:rPr lang="en-US" i="1" dirty="0">
                <a:solidFill>
                  <a:schemeClr val="accent1"/>
                </a:solidFill>
              </a:rPr>
              <a:t> </a:t>
            </a:r>
          </a:p>
        </p:txBody>
      </p:sp>
    </p:spTree>
    <p:extLst>
      <p:ext uri="{BB962C8B-B14F-4D97-AF65-F5344CB8AC3E}">
        <p14:creationId xmlns:p14="http://schemas.microsoft.com/office/powerpoint/2010/main" val="1254086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6" name="TextBox 5"/>
          <p:cNvSpPr txBox="1"/>
          <p:nvPr/>
        </p:nvSpPr>
        <p:spPr>
          <a:xfrm>
            <a:off x="2039666" y="529516"/>
            <a:ext cx="5680402" cy="523220"/>
          </a:xfrm>
          <a:prstGeom prst="rect">
            <a:avLst/>
          </a:prstGeom>
          <a:noFill/>
        </p:spPr>
        <p:txBody>
          <a:bodyPr wrap="none" rtlCol="0">
            <a:spAutoFit/>
          </a:bodyPr>
          <a:lstStyle/>
          <a:p>
            <a:pPr algn="ctr"/>
            <a:r>
              <a:rPr lang="uk-UA" sz="2800" b="1" dirty="0">
                <a:solidFill>
                  <a:schemeClr val="bg1"/>
                </a:solidFill>
                <a:latin typeface="Calibri" panose="020F0502020204030204" pitchFamily="34" charset="0"/>
                <a:cs typeface="Calibri" panose="020F0502020204030204" pitchFamily="34" charset="0"/>
              </a:rPr>
              <a:t>Стратегії зниження захворюваності</a:t>
            </a:r>
          </a:p>
        </p:txBody>
      </p:sp>
      <p:sp>
        <p:nvSpPr>
          <p:cNvPr id="2" name="Прямоугольник 1"/>
          <p:cNvSpPr/>
          <p:nvPr/>
        </p:nvSpPr>
        <p:spPr>
          <a:xfrm>
            <a:off x="1680680" y="1810327"/>
            <a:ext cx="8645319" cy="3908762"/>
          </a:xfrm>
          <a:prstGeom prst="rect">
            <a:avLst/>
          </a:prstGeom>
        </p:spPr>
        <p:txBody>
          <a:bodyPr wrap="square">
            <a:spAutoFit/>
          </a:bodyPr>
          <a:lstStyle/>
          <a:p>
            <a:r>
              <a:rPr lang="uk-UA" sz="2800" b="1" dirty="0">
                <a:solidFill>
                  <a:schemeClr val="accent1"/>
                </a:solidFill>
                <a:latin typeface="Calibri" panose="020F0502020204030204" pitchFamily="34" charset="0"/>
                <a:cs typeface="Calibri" panose="020F0502020204030204" pitchFamily="34" charset="0"/>
              </a:rPr>
              <a:t>В дикій природи захворювання зазвичай виявляють під час фази ЕПІДЕМІЇ і рідко - під час ЗАНЕСЕННЯ!!!</a:t>
            </a:r>
          </a:p>
          <a:p>
            <a:r>
              <a:rPr lang="uk-UA" dirty="0">
                <a:solidFill>
                  <a:schemeClr val="accent1"/>
                </a:solidFill>
                <a:latin typeface="Calibri" panose="020F0502020204030204" pitchFamily="34" charset="0"/>
                <a:cs typeface="Calibri" panose="020F0502020204030204" pitchFamily="34" charset="0"/>
              </a:rPr>
              <a:t> </a:t>
            </a:r>
          </a:p>
          <a:p>
            <a:endParaRPr lang="uk-UA" dirty="0">
              <a:solidFill>
                <a:schemeClr val="accent1"/>
              </a:solidFill>
              <a:latin typeface="Calibri" panose="020F0502020204030204" pitchFamily="34" charset="0"/>
              <a:cs typeface="Calibri" panose="020F0502020204030204" pitchFamily="34" charset="0"/>
            </a:endParaRPr>
          </a:p>
          <a:p>
            <a:r>
              <a:rPr lang="uk-UA" b="1" dirty="0">
                <a:solidFill>
                  <a:schemeClr val="accent1"/>
                </a:solidFill>
                <a:latin typeface="Calibri" panose="020F0502020204030204" pitchFamily="34" charset="0"/>
                <a:cs typeface="Calibri" panose="020F0502020204030204" pitchFamily="34" charset="0"/>
              </a:rPr>
              <a:t>Одним з доступних інструментів контролю за поширенням захворювання буде  - видалення трупів диких свиней з лісу</a:t>
            </a:r>
          </a:p>
          <a:p>
            <a:endParaRPr lang="uk-UA" b="1" dirty="0">
              <a:solidFill>
                <a:schemeClr val="accent1"/>
              </a:solidFill>
              <a:latin typeface="Calibri" panose="020F0502020204030204" pitchFamily="34" charset="0"/>
              <a:cs typeface="Calibri" panose="020F0502020204030204" pitchFamily="34" charset="0"/>
            </a:endParaRPr>
          </a:p>
          <a:p>
            <a:r>
              <a:rPr lang="uk-UA" b="1" dirty="0">
                <a:solidFill>
                  <a:schemeClr val="accent1"/>
                </a:solidFill>
                <a:latin typeface="Calibri" panose="020F0502020204030204" pitchFamily="34" charset="0"/>
                <a:cs typeface="Calibri" panose="020F0502020204030204" pitchFamily="34" charset="0"/>
              </a:rPr>
              <a:t>Полювання також буде уповільнювати швидкість контакту серед тварин і таким чином зменшувати поширення</a:t>
            </a:r>
          </a:p>
          <a:p>
            <a:r>
              <a:rPr lang="uk-UA" b="1" dirty="0">
                <a:solidFill>
                  <a:srgbClr val="C00000"/>
                </a:solidFill>
                <a:latin typeface="Calibri" panose="020F0502020204030204" pitchFamily="34" charset="0"/>
                <a:cs typeface="Calibri" panose="020F0502020204030204" pitchFamily="34" charset="0"/>
              </a:rPr>
              <a:t> </a:t>
            </a:r>
          </a:p>
        </p:txBody>
      </p:sp>
      <p:sp>
        <p:nvSpPr>
          <p:cNvPr id="11" name="Text Placeholder 23">
            <a:extLst>
              <a:ext uri="{FF2B5EF4-FFF2-40B4-BE49-F238E27FC236}">
                <a16:creationId xmlns:a16="http://schemas.microsoft.com/office/drawing/2014/main" id="{2C7EDD34-D7B0-6D0E-E987-2D542DB7DCFD}"/>
              </a:ext>
            </a:extLst>
          </p:cNvPr>
          <p:cNvSpPr>
            <a:spLocks noGrp="1"/>
          </p:cNvSpPr>
          <p:nvPr>
            <p:ph type="body" sz="quarter" idx="12"/>
          </p:nvPr>
        </p:nvSpPr>
        <p:spPr>
          <a:xfrm>
            <a:off x="0" y="476250"/>
            <a:ext cx="12192000" cy="403225"/>
          </a:xfrm>
        </p:spPr>
        <p:txBody>
          <a:bodyPr/>
          <a:lstStyle/>
          <a:p>
            <a:endParaRPr lang="ru-RU" sz="1400" b="1" dirty="0">
              <a:latin typeface="+mn-lt"/>
            </a:endParaRPr>
          </a:p>
          <a:p>
            <a:r>
              <a:rPr lang="ru-RU" sz="1800" b="1" dirty="0">
                <a:latin typeface="+mn-lt"/>
              </a:rPr>
              <a:t>Біологічна безпека в мисливських господарствах України</a:t>
            </a:r>
            <a:endParaRPr lang="en-US" sz="1800" dirty="0"/>
          </a:p>
          <a:p>
            <a:endParaRPr lang="en-US" dirty="0"/>
          </a:p>
        </p:txBody>
      </p:sp>
    </p:spTree>
    <p:extLst>
      <p:ext uri="{BB962C8B-B14F-4D97-AF65-F5344CB8AC3E}">
        <p14:creationId xmlns:p14="http://schemas.microsoft.com/office/powerpoint/2010/main" val="970991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АЧС</a:t>
            </a:r>
            <a:endParaRPr lang="en-GB" sz="2400" dirty="0"/>
          </a:p>
        </p:txBody>
      </p:sp>
      <p:pic>
        <p:nvPicPr>
          <p:cNvPr id="3074" name="Picture 2" descr="Фото Волинського ОУЛМГ">
            <a:extLst>
              <a:ext uri="{FF2B5EF4-FFF2-40B4-BE49-F238E27FC236}">
                <a16:creationId xmlns:a16="http://schemas.microsoft.com/office/drawing/2014/main" id="{15EBB580-EA42-E0CB-5823-32414E626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052736"/>
            <a:ext cx="3892064" cy="5189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AEABD5-CFBF-42D5-70B7-D2CA312AB3AE}"/>
              </a:ext>
            </a:extLst>
          </p:cNvPr>
          <p:cNvSpPr txBox="1"/>
          <p:nvPr/>
        </p:nvSpPr>
        <p:spPr>
          <a:xfrm>
            <a:off x="4871864" y="1556792"/>
            <a:ext cx="7736940" cy="4847481"/>
          </a:xfrm>
          <a:prstGeom prst="rect">
            <a:avLst/>
          </a:prstGeom>
        </p:spPr>
        <p:txBody>
          <a:bodyPr wrap="none" lIns="540000" tIns="0" rIns="360000" rtlCol="0" anchor="t" anchorCtr="0">
            <a:spAutoFit/>
          </a:bodyPr>
          <a:lstStyle/>
          <a:p>
            <a:pPr marL="457200" indent="-457200">
              <a:buAutoNum type="arabicPeriod"/>
            </a:pPr>
            <a:r>
              <a:rPr lang="uk-UA" dirty="0"/>
              <a:t>Закритий режим утримання свиней</a:t>
            </a:r>
          </a:p>
          <a:p>
            <a:pPr marL="457200" indent="-457200">
              <a:buAutoNum type="arabicPeriod"/>
            </a:pPr>
            <a:r>
              <a:rPr lang="uk-UA" dirty="0"/>
              <a:t>Використання дезкилимків з свіжим </a:t>
            </a:r>
          </a:p>
          <a:p>
            <a:r>
              <a:rPr lang="uk-UA" dirty="0"/>
              <a:t>      розчином при вході та виході до тварин</a:t>
            </a:r>
          </a:p>
          <a:p>
            <a:r>
              <a:rPr lang="uk-UA" dirty="0"/>
              <a:t>3 . Подвійна огорожа (постійний контроль цілісності)</a:t>
            </a:r>
          </a:p>
          <a:p>
            <a:r>
              <a:rPr lang="uk-UA" dirty="0"/>
              <a:t>4. Заборона на згодовування помиїв (без термічної</a:t>
            </a:r>
          </a:p>
          <a:p>
            <a:r>
              <a:rPr lang="uk-UA" dirty="0"/>
              <a:t>обробки)</a:t>
            </a:r>
          </a:p>
          <a:p>
            <a:r>
              <a:rPr lang="uk-UA" dirty="0"/>
              <a:t>5. Обов’язковий карантин для нових тварин</a:t>
            </a:r>
          </a:p>
          <a:p>
            <a:r>
              <a:rPr lang="uk-UA" dirty="0"/>
              <a:t>6. Бажане згодовування кормів «Від виробника»</a:t>
            </a:r>
          </a:p>
          <a:p>
            <a:r>
              <a:rPr lang="uk-UA" dirty="0"/>
              <a:t>7. Змінне взуття та одяг для персоналу</a:t>
            </a:r>
          </a:p>
          <a:p>
            <a:r>
              <a:rPr lang="uk-UA" dirty="0"/>
              <a:t>8. Регулярне очищення та дезинфекція</a:t>
            </a:r>
          </a:p>
          <a:p>
            <a:r>
              <a:rPr lang="uk-UA" dirty="0"/>
              <a:t>     транспорту, інвентаря </a:t>
            </a:r>
          </a:p>
          <a:p>
            <a:r>
              <a:rPr lang="uk-UA" dirty="0"/>
              <a:t>9. Заборона на використання «позиченого»</a:t>
            </a:r>
          </a:p>
          <a:p>
            <a:r>
              <a:rPr lang="uk-UA"/>
              <a:t>     Інвентаря</a:t>
            </a:r>
            <a:endParaRPr lang="uk-UA" dirty="0"/>
          </a:p>
        </p:txBody>
      </p:sp>
    </p:spTree>
    <p:extLst>
      <p:ext uri="{BB962C8B-B14F-4D97-AF65-F5344CB8AC3E}">
        <p14:creationId xmlns:p14="http://schemas.microsoft.com/office/powerpoint/2010/main" val="1947630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Ризики поширення захворювань</a:t>
            </a:r>
            <a:endParaRPr lang="en-GB" sz="2400" dirty="0"/>
          </a:p>
        </p:txBody>
      </p:sp>
      <p:sp>
        <p:nvSpPr>
          <p:cNvPr id="6" name="TextBox 5">
            <a:extLst>
              <a:ext uri="{FF2B5EF4-FFF2-40B4-BE49-F238E27FC236}">
                <a16:creationId xmlns:a16="http://schemas.microsoft.com/office/drawing/2014/main" id="{9B72D2A7-6DA9-8199-25F3-AC56C7FB159D}"/>
              </a:ext>
            </a:extLst>
          </p:cNvPr>
          <p:cNvSpPr txBox="1"/>
          <p:nvPr/>
        </p:nvSpPr>
        <p:spPr>
          <a:xfrm>
            <a:off x="395958" y="1052736"/>
            <a:ext cx="9649072" cy="830997"/>
          </a:xfrm>
          <a:prstGeom prst="rect">
            <a:avLst/>
          </a:prstGeom>
          <a:noFill/>
        </p:spPr>
        <p:txBody>
          <a:bodyPr wrap="square">
            <a:spAutoFit/>
          </a:bodyPr>
          <a:lstStyle/>
          <a:p>
            <a:pPr algn="ctr"/>
            <a:r>
              <a:rPr lang="en-US" dirty="0" err="1"/>
              <a:t>Ризик</a:t>
            </a:r>
            <a:r>
              <a:rPr lang="uk-UA" dirty="0"/>
              <a:t>и</a:t>
            </a:r>
            <a:r>
              <a:rPr lang="en-US" dirty="0"/>
              <a:t> </a:t>
            </a:r>
            <a:r>
              <a:rPr lang="en-US" dirty="0" err="1"/>
              <a:t>поширення</a:t>
            </a:r>
            <a:r>
              <a:rPr lang="en-US" dirty="0"/>
              <a:t> </a:t>
            </a:r>
            <a:r>
              <a:rPr lang="uk-UA" dirty="0"/>
              <a:t>захворювань після потрапляння вірусу в </a:t>
            </a:r>
            <a:r>
              <a:rPr lang="en-US" dirty="0"/>
              <a:t> </a:t>
            </a:r>
            <a:r>
              <a:rPr lang="en-US" dirty="0" err="1"/>
              <a:t>популяцію</a:t>
            </a:r>
            <a:r>
              <a:rPr lang="en-US" dirty="0"/>
              <a:t> </a:t>
            </a:r>
            <a:r>
              <a:rPr lang="en-US" dirty="0" err="1"/>
              <a:t>диких</a:t>
            </a:r>
            <a:r>
              <a:rPr lang="en-US" dirty="0"/>
              <a:t> </a:t>
            </a:r>
            <a:r>
              <a:rPr lang="en-US" dirty="0" err="1"/>
              <a:t>тварин</a:t>
            </a:r>
            <a:endParaRPr lang="uk-UA" dirty="0"/>
          </a:p>
        </p:txBody>
      </p:sp>
      <p:pic>
        <p:nvPicPr>
          <p:cNvPr id="4098" name="Picture 2" descr="Загонная охота на лося: правила, тактика и выбор снаряжения">
            <a:extLst>
              <a:ext uri="{FF2B5EF4-FFF2-40B4-BE49-F238E27FC236}">
                <a16:creationId xmlns:a16="http://schemas.microsoft.com/office/drawing/2014/main" id="{4267DA3D-B13E-D22A-64C3-A8E1763B4A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60" r="6761"/>
          <a:stretch/>
        </p:blipFill>
        <p:spPr bwMode="auto">
          <a:xfrm>
            <a:off x="647675" y="2401100"/>
            <a:ext cx="3342950" cy="21849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C1F24A-AB62-730A-9F7B-129E986F9A8F}"/>
              </a:ext>
            </a:extLst>
          </p:cNvPr>
          <p:cNvSpPr txBox="1"/>
          <p:nvPr/>
        </p:nvSpPr>
        <p:spPr>
          <a:xfrm>
            <a:off x="8112224" y="4842532"/>
            <a:ext cx="6101046" cy="1200329"/>
          </a:xfrm>
          <a:prstGeom prst="rect">
            <a:avLst/>
          </a:prstGeom>
          <a:noFill/>
        </p:spPr>
        <p:txBody>
          <a:bodyPr wrap="square">
            <a:spAutoFit/>
          </a:bodyPr>
          <a:lstStyle/>
          <a:p>
            <a:r>
              <a:rPr lang="en-US" dirty="0" err="1"/>
              <a:t>Неконтрольоване</a:t>
            </a:r>
            <a:r>
              <a:rPr lang="en-US" dirty="0"/>
              <a:t> </a:t>
            </a:r>
            <a:endParaRPr lang="uk-UA" dirty="0"/>
          </a:p>
          <a:p>
            <a:r>
              <a:rPr lang="en-US" dirty="0" err="1"/>
              <a:t>полювання</a:t>
            </a:r>
            <a:r>
              <a:rPr lang="en-US" dirty="0"/>
              <a:t> </a:t>
            </a:r>
            <a:r>
              <a:rPr lang="en-US" dirty="0" err="1"/>
              <a:t>та</a:t>
            </a:r>
            <a:r>
              <a:rPr lang="en-US" dirty="0"/>
              <a:t> </a:t>
            </a:r>
            <a:endParaRPr lang="uk-UA" dirty="0"/>
          </a:p>
          <a:p>
            <a:r>
              <a:rPr lang="en-US" dirty="0" err="1"/>
              <a:t>браконьєрство</a:t>
            </a:r>
            <a:endParaRPr lang="en-US" dirty="0"/>
          </a:p>
        </p:txBody>
      </p:sp>
      <p:sp>
        <p:nvSpPr>
          <p:cNvPr id="9" name="TextBox 8">
            <a:extLst>
              <a:ext uri="{FF2B5EF4-FFF2-40B4-BE49-F238E27FC236}">
                <a16:creationId xmlns:a16="http://schemas.microsoft.com/office/drawing/2014/main" id="{EBB58D02-4352-BFB8-EAE2-9A5A88E01BFB}"/>
              </a:ext>
            </a:extLst>
          </p:cNvPr>
          <p:cNvSpPr txBox="1"/>
          <p:nvPr/>
        </p:nvSpPr>
        <p:spPr>
          <a:xfrm>
            <a:off x="647675" y="5012517"/>
            <a:ext cx="2660872" cy="1154162"/>
          </a:xfrm>
          <a:prstGeom prst="rect">
            <a:avLst/>
          </a:prstGeom>
        </p:spPr>
        <p:txBody>
          <a:bodyPr wrap="none" lIns="540000" tIns="0" rIns="360000" rtlCol="0" anchor="t" anchorCtr="0">
            <a:spAutoFit/>
          </a:bodyPr>
          <a:lstStyle/>
          <a:p>
            <a:r>
              <a:rPr lang="uk-UA" dirty="0"/>
              <a:t>Невідповідні </a:t>
            </a:r>
          </a:p>
          <a:p>
            <a:r>
              <a:rPr lang="uk-UA" dirty="0"/>
              <a:t>методології </a:t>
            </a:r>
          </a:p>
          <a:p>
            <a:r>
              <a:rPr lang="uk-UA" dirty="0"/>
              <a:t>полювання</a:t>
            </a:r>
            <a:endParaRPr lang="en-US" dirty="0"/>
          </a:p>
        </p:txBody>
      </p:sp>
      <p:pic>
        <p:nvPicPr>
          <p:cNvPr id="10" name="object 3">
            <a:extLst>
              <a:ext uri="{FF2B5EF4-FFF2-40B4-BE49-F238E27FC236}">
                <a16:creationId xmlns:a16="http://schemas.microsoft.com/office/drawing/2014/main" id="{2FF851B4-6BA3-768D-D97E-30FF1628C21C}"/>
              </a:ext>
            </a:extLst>
          </p:cNvPr>
          <p:cNvPicPr/>
          <p:nvPr/>
        </p:nvPicPr>
        <p:blipFill>
          <a:blip r:embed="rId3" cstate="print"/>
          <a:stretch>
            <a:fillRect/>
          </a:stretch>
        </p:blipFill>
        <p:spPr>
          <a:xfrm>
            <a:off x="4688589" y="1934530"/>
            <a:ext cx="2581655" cy="3118104"/>
          </a:xfrm>
          <a:prstGeom prst="rect">
            <a:avLst/>
          </a:prstGeom>
        </p:spPr>
      </p:pic>
      <p:sp>
        <p:nvSpPr>
          <p:cNvPr id="12" name="TextBox 11">
            <a:extLst>
              <a:ext uri="{FF2B5EF4-FFF2-40B4-BE49-F238E27FC236}">
                <a16:creationId xmlns:a16="http://schemas.microsoft.com/office/drawing/2014/main" id="{D7DC66EE-8FC8-885F-8033-1BE0B3214096}"/>
              </a:ext>
            </a:extLst>
          </p:cNvPr>
          <p:cNvSpPr txBox="1"/>
          <p:nvPr/>
        </p:nvSpPr>
        <p:spPr>
          <a:xfrm>
            <a:off x="4295800" y="5116414"/>
            <a:ext cx="3926475" cy="1708160"/>
          </a:xfrm>
          <a:prstGeom prst="rect">
            <a:avLst/>
          </a:prstGeom>
        </p:spPr>
        <p:txBody>
          <a:bodyPr wrap="none" lIns="540000" tIns="0" rIns="360000" rtlCol="0" anchor="t" anchorCtr="0">
            <a:spAutoFit/>
          </a:bodyPr>
          <a:lstStyle/>
          <a:p>
            <a:r>
              <a:rPr lang="en-US" sz="2800" b="1" dirty="0" err="1">
                <a:solidFill>
                  <a:srgbClr val="FF0000"/>
                </a:solidFill>
              </a:rPr>
              <a:t>Відсутність</a:t>
            </a:r>
            <a:r>
              <a:rPr lang="en-US" sz="2800" b="1" dirty="0">
                <a:solidFill>
                  <a:srgbClr val="FF0000"/>
                </a:solidFill>
              </a:rPr>
              <a:t> </a:t>
            </a:r>
            <a:r>
              <a:rPr lang="en-US" sz="2800" b="1" dirty="0" err="1">
                <a:solidFill>
                  <a:srgbClr val="FF0000"/>
                </a:solidFill>
              </a:rPr>
              <a:t>заходів</a:t>
            </a:r>
            <a:r>
              <a:rPr lang="en-US" sz="2800" b="1" dirty="0">
                <a:solidFill>
                  <a:srgbClr val="FF0000"/>
                </a:solidFill>
              </a:rPr>
              <a:t> </a:t>
            </a:r>
            <a:endParaRPr lang="uk-UA" sz="2800" b="1" dirty="0">
              <a:solidFill>
                <a:srgbClr val="FF0000"/>
              </a:solidFill>
            </a:endParaRPr>
          </a:p>
          <a:p>
            <a:r>
              <a:rPr lang="en-US" sz="2800" b="1" dirty="0" err="1">
                <a:solidFill>
                  <a:srgbClr val="FF0000"/>
                </a:solidFill>
              </a:rPr>
              <a:t>біобезпеки</a:t>
            </a:r>
            <a:r>
              <a:rPr lang="en-US" sz="2800" b="1" dirty="0">
                <a:solidFill>
                  <a:srgbClr val="FF0000"/>
                </a:solidFill>
              </a:rPr>
              <a:t> </a:t>
            </a:r>
            <a:r>
              <a:rPr lang="en-US" sz="2800" b="1" dirty="0" err="1">
                <a:solidFill>
                  <a:srgbClr val="FF0000"/>
                </a:solidFill>
              </a:rPr>
              <a:t>під</a:t>
            </a:r>
            <a:r>
              <a:rPr lang="en-US" sz="2800" b="1" dirty="0">
                <a:solidFill>
                  <a:srgbClr val="FF0000"/>
                </a:solidFill>
              </a:rPr>
              <a:t> </a:t>
            </a:r>
            <a:r>
              <a:rPr lang="en-US" sz="2800" b="1" dirty="0" err="1">
                <a:solidFill>
                  <a:srgbClr val="FF0000"/>
                </a:solidFill>
              </a:rPr>
              <a:t>час</a:t>
            </a:r>
            <a:r>
              <a:rPr lang="en-US" sz="2800" b="1" dirty="0">
                <a:solidFill>
                  <a:srgbClr val="FF0000"/>
                </a:solidFill>
              </a:rPr>
              <a:t> </a:t>
            </a:r>
            <a:endParaRPr lang="uk-UA" sz="2800" b="1" dirty="0">
              <a:solidFill>
                <a:srgbClr val="FF0000"/>
              </a:solidFill>
            </a:endParaRPr>
          </a:p>
          <a:p>
            <a:r>
              <a:rPr lang="en-US" sz="2800" b="1" dirty="0" err="1">
                <a:solidFill>
                  <a:srgbClr val="FF0000"/>
                </a:solidFill>
              </a:rPr>
              <a:t>полювання</a:t>
            </a:r>
            <a:endParaRPr lang="en-US" sz="2800" b="1" dirty="0">
              <a:solidFill>
                <a:srgbClr val="FF0000"/>
              </a:solidFill>
            </a:endParaRPr>
          </a:p>
          <a:p>
            <a:endParaRPr lang="en-US" dirty="0"/>
          </a:p>
        </p:txBody>
      </p:sp>
      <p:pic>
        <p:nvPicPr>
          <p:cNvPr id="4100" name="Picture 4" descr="У Черкаській області затримали браконьєра, який застрелив самку оленя (ФОТО)">
            <a:extLst>
              <a:ext uri="{FF2B5EF4-FFF2-40B4-BE49-F238E27FC236}">
                <a16:creationId xmlns:a16="http://schemas.microsoft.com/office/drawing/2014/main" id="{02C0FE69-6781-7AD8-41D0-FE79C4F19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208" y="2361701"/>
            <a:ext cx="2952328" cy="220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749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a:xfrm>
            <a:off x="-9154" y="507070"/>
            <a:ext cx="12192000" cy="403200"/>
          </a:xfrm>
        </p:spPr>
        <p:txBody>
          <a:bodyPr/>
          <a:lstStyle/>
          <a:p>
            <a:pPr algn="l"/>
            <a:r>
              <a:rPr lang="uk-UA" sz="2400" dirty="0"/>
              <a:t>Біобезпека під час полювання </a:t>
            </a:r>
            <a:endParaRPr lang="en-GB" sz="2400" dirty="0"/>
          </a:p>
        </p:txBody>
      </p:sp>
      <p:sp>
        <p:nvSpPr>
          <p:cNvPr id="4" name="TextBox 3">
            <a:extLst>
              <a:ext uri="{FF2B5EF4-FFF2-40B4-BE49-F238E27FC236}">
                <a16:creationId xmlns:a16="http://schemas.microsoft.com/office/drawing/2014/main" id="{FF920B46-95AA-4DC8-9D91-E2AFEED2F36E}"/>
              </a:ext>
            </a:extLst>
          </p:cNvPr>
          <p:cNvSpPr txBox="1"/>
          <p:nvPr/>
        </p:nvSpPr>
        <p:spPr>
          <a:xfrm>
            <a:off x="551384" y="1268760"/>
            <a:ext cx="6840760" cy="4524315"/>
          </a:xfrm>
          <a:prstGeom prst="rect">
            <a:avLst/>
          </a:prstGeom>
          <a:noFill/>
        </p:spPr>
        <p:txBody>
          <a:bodyPr wrap="square">
            <a:spAutoFit/>
          </a:bodyPr>
          <a:lstStyle/>
          <a:p>
            <a:pPr algn="ctr"/>
            <a:r>
              <a:rPr lang="en-US" b="1" dirty="0">
                <a:solidFill>
                  <a:schemeClr val="accent1"/>
                </a:solidFill>
              </a:rPr>
              <a:t>БІОБЕЗПЕКА ПІД ЧАС ПОЛЮВАННЯ</a:t>
            </a:r>
            <a:endParaRPr lang="uk-UA" b="1" dirty="0">
              <a:solidFill>
                <a:schemeClr val="accent1"/>
              </a:solidFill>
            </a:endParaRPr>
          </a:p>
          <a:p>
            <a:endParaRPr lang="en-US" dirty="0">
              <a:solidFill>
                <a:schemeClr val="accent1"/>
              </a:solidFill>
            </a:endParaRPr>
          </a:p>
          <a:p>
            <a:r>
              <a:rPr lang="uk-UA" dirty="0">
                <a:solidFill>
                  <a:schemeClr val="accent1"/>
                </a:solidFill>
              </a:rPr>
              <a:t>- </a:t>
            </a:r>
            <a:r>
              <a:rPr lang="en-US" dirty="0" err="1">
                <a:solidFill>
                  <a:schemeClr val="accent1"/>
                </a:solidFill>
              </a:rPr>
              <a:t>План</a:t>
            </a:r>
            <a:r>
              <a:rPr lang="en-US" dirty="0">
                <a:solidFill>
                  <a:schemeClr val="accent1"/>
                </a:solidFill>
              </a:rPr>
              <a:t> </a:t>
            </a:r>
            <a:r>
              <a:rPr lang="en-US" dirty="0" err="1">
                <a:solidFill>
                  <a:schemeClr val="accent1"/>
                </a:solidFill>
              </a:rPr>
              <a:t>біобезпеки</a:t>
            </a:r>
            <a:r>
              <a:rPr lang="en-US" dirty="0">
                <a:solidFill>
                  <a:schemeClr val="accent1"/>
                </a:solidFill>
              </a:rPr>
              <a:t> </a:t>
            </a:r>
            <a:r>
              <a:rPr lang="en-US" dirty="0" err="1">
                <a:solidFill>
                  <a:schemeClr val="accent1"/>
                </a:solidFill>
              </a:rPr>
              <a:t>мисливських</a:t>
            </a:r>
            <a:r>
              <a:rPr lang="en-US" dirty="0">
                <a:solidFill>
                  <a:schemeClr val="accent1"/>
                </a:solidFill>
              </a:rPr>
              <a:t> </a:t>
            </a:r>
            <a:r>
              <a:rPr lang="en-US" dirty="0" err="1">
                <a:solidFill>
                  <a:schemeClr val="accent1"/>
                </a:solidFill>
              </a:rPr>
              <a:t>угідь</a:t>
            </a:r>
            <a:endParaRPr lang="en-US" dirty="0">
              <a:solidFill>
                <a:schemeClr val="accent1"/>
              </a:solidFill>
            </a:endParaRPr>
          </a:p>
          <a:p>
            <a:r>
              <a:rPr lang="uk-UA" dirty="0">
                <a:solidFill>
                  <a:schemeClr val="accent1"/>
                </a:solidFill>
              </a:rPr>
              <a:t>- </a:t>
            </a:r>
            <a:r>
              <a:rPr lang="en-US" dirty="0" err="1">
                <a:solidFill>
                  <a:schemeClr val="accent1"/>
                </a:solidFill>
              </a:rPr>
              <a:t>Способи</a:t>
            </a:r>
            <a:r>
              <a:rPr lang="en-US" dirty="0">
                <a:solidFill>
                  <a:schemeClr val="accent1"/>
                </a:solidFill>
              </a:rPr>
              <a:t> </a:t>
            </a:r>
            <a:r>
              <a:rPr lang="en-US" dirty="0" err="1">
                <a:solidFill>
                  <a:schemeClr val="accent1"/>
                </a:solidFill>
              </a:rPr>
              <a:t>транспортування</a:t>
            </a:r>
            <a:r>
              <a:rPr lang="en-US" dirty="0">
                <a:solidFill>
                  <a:schemeClr val="accent1"/>
                </a:solidFill>
              </a:rPr>
              <a:t> </a:t>
            </a:r>
            <a:r>
              <a:rPr lang="en-US" dirty="0" err="1">
                <a:solidFill>
                  <a:schemeClr val="accent1"/>
                </a:solidFill>
              </a:rPr>
              <a:t>дикого</a:t>
            </a:r>
            <a:r>
              <a:rPr lang="en-US" dirty="0">
                <a:solidFill>
                  <a:schemeClr val="accent1"/>
                </a:solidFill>
              </a:rPr>
              <a:t> </a:t>
            </a:r>
            <a:r>
              <a:rPr lang="en-US" dirty="0" err="1">
                <a:solidFill>
                  <a:schemeClr val="accent1"/>
                </a:solidFill>
              </a:rPr>
              <a:t>кабана</a:t>
            </a:r>
            <a:r>
              <a:rPr lang="en-US" dirty="0">
                <a:solidFill>
                  <a:schemeClr val="accent1"/>
                </a:solidFill>
              </a:rPr>
              <a:t> з </a:t>
            </a:r>
            <a:r>
              <a:rPr lang="en-US" dirty="0" err="1">
                <a:solidFill>
                  <a:schemeClr val="accent1"/>
                </a:solidFill>
              </a:rPr>
              <a:t>місця</a:t>
            </a:r>
            <a:r>
              <a:rPr lang="en-US" dirty="0">
                <a:solidFill>
                  <a:schemeClr val="accent1"/>
                </a:solidFill>
              </a:rPr>
              <a:t> </a:t>
            </a:r>
            <a:r>
              <a:rPr lang="en-US" dirty="0" err="1">
                <a:solidFill>
                  <a:schemeClr val="accent1"/>
                </a:solidFill>
              </a:rPr>
              <a:t>полювання</a:t>
            </a:r>
            <a:r>
              <a:rPr lang="uk-UA" dirty="0">
                <a:solidFill>
                  <a:schemeClr val="accent1"/>
                </a:solidFill>
              </a:rPr>
              <a:t> </a:t>
            </a:r>
            <a:r>
              <a:rPr lang="en-US" dirty="0" err="1">
                <a:solidFill>
                  <a:schemeClr val="accent1"/>
                </a:solidFill>
              </a:rPr>
              <a:t>до</a:t>
            </a:r>
            <a:r>
              <a:rPr lang="en-US" dirty="0">
                <a:solidFill>
                  <a:schemeClr val="accent1"/>
                </a:solidFill>
              </a:rPr>
              <a:t> </a:t>
            </a:r>
            <a:r>
              <a:rPr lang="en-US" dirty="0" err="1">
                <a:solidFill>
                  <a:schemeClr val="accent1"/>
                </a:solidFill>
              </a:rPr>
              <a:t>місця</a:t>
            </a:r>
            <a:r>
              <a:rPr lang="en-US" dirty="0">
                <a:solidFill>
                  <a:schemeClr val="accent1"/>
                </a:solidFill>
              </a:rPr>
              <a:t> </a:t>
            </a:r>
            <a:r>
              <a:rPr lang="uk-UA" dirty="0">
                <a:solidFill>
                  <a:schemeClr val="accent1"/>
                </a:solidFill>
              </a:rPr>
              <a:t>його розробляння</a:t>
            </a:r>
            <a:r>
              <a:rPr lang="en-US" dirty="0">
                <a:solidFill>
                  <a:schemeClr val="accent1"/>
                </a:solidFill>
              </a:rPr>
              <a:t>;</a:t>
            </a:r>
          </a:p>
          <a:p>
            <a:r>
              <a:rPr lang="uk-UA" dirty="0">
                <a:solidFill>
                  <a:schemeClr val="accent1"/>
                </a:solidFill>
              </a:rPr>
              <a:t>- </a:t>
            </a:r>
            <a:r>
              <a:rPr lang="en-US" dirty="0" err="1">
                <a:solidFill>
                  <a:schemeClr val="accent1"/>
                </a:solidFill>
              </a:rPr>
              <a:t>Приміщення</a:t>
            </a:r>
            <a:r>
              <a:rPr lang="en-US" dirty="0">
                <a:solidFill>
                  <a:schemeClr val="accent1"/>
                </a:solidFill>
              </a:rPr>
              <a:t>/</a:t>
            </a:r>
            <a:r>
              <a:rPr lang="en-US" dirty="0" err="1">
                <a:solidFill>
                  <a:schemeClr val="accent1"/>
                </a:solidFill>
              </a:rPr>
              <a:t>зона</a:t>
            </a:r>
            <a:r>
              <a:rPr lang="en-US" dirty="0">
                <a:solidFill>
                  <a:schemeClr val="accent1"/>
                </a:solidFill>
              </a:rPr>
              <a:t> </a:t>
            </a:r>
            <a:r>
              <a:rPr lang="en-US" dirty="0" err="1">
                <a:solidFill>
                  <a:schemeClr val="accent1"/>
                </a:solidFill>
              </a:rPr>
              <a:t>для</a:t>
            </a:r>
            <a:r>
              <a:rPr lang="en-US" dirty="0">
                <a:solidFill>
                  <a:schemeClr val="accent1"/>
                </a:solidFill>
              </a:rPr>
              <a:t> </a:t>
            </a:r>
            <a:r>
              <a:rPr lang="uk-UA" dirty="0">
                <a:solidFill>
                  <a:schemeClr val="accent1"/>
                </a:solidFill>
              </a:rPr>
              <a:t>розробляння</a:t>
            </a:r>
            <a:r>
              <a:rPr lang="en-US" dirty="0">
                <a:solidFill>
                  <a:schemeClr val="accent1"/>
                </a:solidFill>
              </a:rPr>
              <a:t>: </a:t>
            </a:r>
            <a:r>
              <a:rPr lang="en-US" dirty="0" err="1">
                <a:solidFill>
                  <a:schemeClr val="accent1"/>
                </a:solidFill>
              </a:rPr>
              <a:t>вимоги</a:t>
            </a:r>
            <a:r>
              <a:rPr lang="en-US" dirty="0">
                <a:solidFill>
                  <a:schemeClr val="accent1"/>
                </a:solidFill>
              </a:rPr>
              <a:t> </a:t>
            </a:r>
            <a:r>
              <a:rPr lang="en-US" dirty="0" err="1">
                <a:solidFill>
                  <a:schemeClr val="accent1"/>
                </a:solidFill>
              </a:rPr>
              <a:t>та</a:t>
            </a:r>
            <a:endParaRPr lang="en-US" dirty="0">
              <a:solidFill>
                <a:schemeClr val="accent1"/>
              </a:solidFill>
            </a:endParaRPr>
          </a:p>
          <a:p>
            <a:r>
              <a:rPr lang="en-US" dirty="0" err="1">
                <a:solidFill>
                  <a:schemeClr val="accent1"/>
                </a:solidFill>
              </a:rPr>
              <a:t>обладнання</a:t>
            </a:r>
            <a:endParaRPr lang="en-US" dirty="0">
              <a:solidFill>
                <a:schemeClr val="accent1"/>
              </a:solidFill>
            </a:endParaRPr>
          </a:p>
          <a:p>
            <a:r>
              <a:rPr lang="uk-UA" dirty="0">
                <a:solidFill>
                  <a:schemeClr val="accent1"/>
                </a:solidFill>
              </a:rPr>
              <a:t>- </a:t>
            </a:r>
            <a:r>
              <a:rPr lang="en-US" dirty="0" err="1">
                <a:solidFill>
                  <a:schemeClr val="accent1"/>
                </a:solidFill>
              </a:rPr>
              <a:t>Належна</a:t>
            </a:r>
            <a:r>
              <a:rPr lang="en-US" dirty="0">
                <a:solidFill>
                  <a:schemeClr val="accent1"/>
                </a:solidFill>
              </a:rPr>
              <a:t> </a:t>
            </a:r>
            <a:r>
              <a:rPr lang="en-US" dirty="0" err="1">
                <a:solidFill>
                  <a:schemeClr val="accent1"/>
                </a:solidFill>
              </a:rPr>
              <a:t>утилізація</a:t>
            </a:r>
            <a:r>
              <a:rPr lang="en-US" dirty="0">
                <a:solidFill>
                  <a:schemeClr val="accent1"/>
                </a:solidFill>
              </a:rPr>
              <a:t> </a:t>
            </a:r>
            <a:r>
              <a:rPr lang="en-US" dirty="0" err="1">
                <a:solidFill>
                  <a:schemeClr val="accent1"/>
                </a:solidFill>
              </a:rPr>
              <a:t>субпродуктів</a:t>
            </a:r>
            <a:endParaRPr lang="en-US" dirty="0">
              <a:solidFill>
                <a:schemeClr val="accent1"/>
              </a:solidFill>
            </a:endParaRPr>
          </a:p>
          <a:p>
            <a:r>
              <a:rPr lang="uk-UA" dirty="0">
                <a:solidFill>
                  <a:schemeClr val="accent1"/>
                </a:solidFill>
              </a:rPr>
              <a:t>- </a:t>
            </a:r>
            <a:r>
              <a:rPr lang="en-US" dirty="0" err="1">
                <a:solidFill>
                  <a:schemeClr val="accent1"/>
                </a:solidFill>
              </a:rPr>
              <a:t>Процедура</a:t>
            </a:r>
            <a:r>
              <a:rPr lang="en-US" dirty="0">
                <a:solidFill>
                  <a:schemeClr val="accent1"/>
                </a:solidFill>
              </a:rPr>
              <a:t> </a:t>
            </a:r>
            <a:r>
              <a:rPr lang="en-US" dirty="0" err="1">
                <a:solidFill>
                  <a:schemeClr val="accent1"/>
                </a:solidFill>
              </a:rPr>
              <a:t>утилізації</a:t>
            </a:r>
            <a:r>
              <a:rPr lang="en-US" dirty="0">
                <a:solidFill>
                  <a:schemeClr val="accent1"/>
                </a:solidFill>
              </a:rPr>
              <a:t> </a:t>
            </a:r>
            <a:r>
              <a:rPr lang="en-US" dirty="0" err="1">
                <a:solidFill>
                  <a:schemeClr val="accent1"/>
                </a:solidFill>
              </a:rPr>
              <a:t>дикого</a:t>
            </a:r>
            <a:r>
              <a:rPr lang="en-US" dirty="0">
                <a:solidFill>
                  <a:schemeClr val="accent1"/>
                </a:solidFill>
              </a:rPr>
              <a:t> </a:t>
            </a:r>
            <a:r>
              <a:rPr lang="en-US" dirty="0" err="1">
                <a:solidFill>
                  <a:schemeClr val="accent1"/>
                </a:solidFill>
              </a:rPr>
              <a:t>кабана</a:t>
            </a:r>
            <a:r>
              <a:rPr lang="en-US" dirty="0">
                <a:solidFill>
                  <a:schemeClr val="accent1"/>
                </a:solidFill>
              </a:rPr>
              <a:t>, </a:t>
            </a:r>
            <a:r>
              <a:rPr lang="en-US" dirty="0" err="1">
                <a:solidFill>
                  <a:schemeClr val="accent1"/>
                </a:solidFill>
              </a:rPr>
              <a:t>позитивного</a:t>
            </a:r>
            <a:r>
              <a:rPr lang="en-US" dirty="0">
                <a:solidFill>
                  <a:schemeClr val="accent1"/>
                </a:solidFill>
              </a:rPr>
              <a:t> </a:t>
            </a:r>
            <a:r>
              <a:rPr lang="en-US" dirty="0" err="1">
                <a:solidFill>
                  <a:schemeClr val="accent1"/>
                </a:solidFill>
              </a:rPr>
              <a:t>на</a:t>
            </a:r>
            <a:r>
              <a:rPr lang="en-US" dirty="0">
                <a:solidFill>
                  <a:schemeClr val="accent1"/>
                </a:solidFill>
              </a:rPr>
              <a:t> АЧС;</a:t>
            </a:r>
          </a:p>
          <a:p>
            <a:r>
              <a:rPr lang="uk-UA" dirty="0">
                <a:solidFill>
                  <a:schemeClr val="accent1"/>
                </a:solidFill>
              </a:rPr>
              <a:t>- </a:t>
            </a:r>
            <a:r>
              <a:rPr lang="en-US" dirty="0" err="1">
                <a:solidFill>
                  <a:schemeClr val="accent1"/>
                </a:solidFill>
              </a:rPr>
              <a:t>Очищення</a:t>
            </a:r>
            <a:r>
              <a:rPr lang="en-US" dirty="0">
                <a:solidFill>
                  <a:schemeClr val="accent1"/>
                </a:solidFill>
              </a:rPr>
              <a:t> </a:t>
            </a:r>
            <a:r>
              <a:rPr lang="en-US" dirty="0" err="1">
                <a:solidFill>
                  <a:schemeClr val="accent1"/>
                </a:solidFill>
              </a:rPr>
              <a:t>та</a:t>
            </a:r>
            <a:r>
              <a:rPr lang="en-US" dirty="0">
                <a:solidFill>
                  <a:schemeClr val="accent1"/>
                </a:solidFill>
              </a:rPr>
              <a:t> </a:t>
            </a:r>
            <a:r>
              <a:rPr lang="en-US" dirty="0" err="1">
                <a:solidFill>
                  <a:schemeClr val="accent1"/>
                </a:solidFill>
              </a:rPr>
              <a:t>дезінфекція</a:t>
            </a:r>
            <a:r>
              <a:rPr lang="en-US" dirty="0">
                <a:solidFill>
                  <a:schemeClr val="accent1"/>
                </a:solidFill>
              </a:rPr>
              <a:t> </a:t>
            </a:r>
            <a:r>
              <a:rPr lang="en-US" dirty="0" err="1">
                <a:solidFill>
                  <a:schemeClr val="accent1"/>
                </a:solidFill>
              </a:rPr>
              <a:t>приміщень</a:t>
            </a:r>
            <a:r>
              <a:rPr lang="uk-UA" dirty="0">
                <a:solidFill>
                  <a:schemeClr val="accent1"/>
                </a:solidFill>
              </a:rPr>
              <a:t>, транспорту, взуття...</a:t>
            </a:r>
            <a:endParaRPr lang="en-US" dirty="0">
              <a:solidFill>
                <a:schemeClr val="accent1"/>
              </a:solidFill>
            </a:endParaRPr>
          </a:p>
        </p:txBody>
      </p:sp>
      <p:pic>
        <p:nvPicPr>
          <p:cNvPr id="1026" name="Picture 2" descr="African swine fever - WOAH - World Organisation for Animal Health">
            <a:extLst>
              <a:ext uri="{FF2B5EF4-FFF2-40B4-BE49-F238E27FC236}">
                <a16:creationId xmlns:a16="http://schemas.microsoft.com/office/drawing/2014/main" id="{C381E501-366D-00AE-EB5C-B27ADD9739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160" y="1049722"/>
            <a:ext cx="3741524"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04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11" name="Text Placeholder 10">
            <a:extLst>
              <a:ext uri="{FF2B5EF4-FFF2-40B4-BE49-F238E27FC236}">
                <a16:creationId xmlns:a16="http://schemas.microsoft.com/office/drawing/2014/main" id="{694D281E-6B43-370A-A6EE-BF8012C16765}"/>
              </a:ext>
            </a:extLst>
          </p:cNvPr>
          <p:cNvSpPr>
            <a:spLocks noGrp="1"/>
          </p:cNvSpPr>
          <p:nvPr>
            <p:ph type="body" sz="quarter" idx="12"/>
          </p:nvPr>
        </p:nvSpPr>
        <p:spPr>
          <a:xfrm>
            <a:off x="0" y="431428"/>
            <a:ext cx="12192000" cy="403200"/>
          </a:xfrm>
        </p:spPr>
        <p:txBody>
          <a:bodyPr/>
          <a:lstStyle/>
          <a:p>
            <a:endParaRPr lang="ru-RU" sz="1800" b="1" dirty="0">
              <a:latin typeface="+mn-lt"/>
            </a:endParaRPr>
          </a:p>
          <a:p>
            <a:r>
              <a:rPr lang="ru-RU" sz="1800" b="1" dirty="0">
                <a:latin typeface="+mn-lt"/>
              </a:rPr>
              <a:t>Біологічна безпека в мисливських господарствах України</a:t>
            </a:r>
            <a:endParaRPr lang="en-US" sz="1800" dirty="0"/>
          </a:p>
          <a:p>
            <a:endParaRPr lang="en-US" dirty="0"/>
          </a:p>
        </p:txBody>
      </p:sp>
      <p:sp>
        <p:nvSpPr>
          <p:cNvPr id="4" name="Прямоугольник 3">
            <a:extLst>
              <a:ext uri="{FF2B5EF4-FFF2-40B4-BE49-F238E27FC236}">
                <a16:creationId xmlns:a16="http://schemas.microsoft.com/office/drawing/2014/main" id="{00F51346-F79C-4E26-A603-8BC699FD37A8}"/>
              </a:ext>
            </a:extLst>
          </p:cNvPr>
          <p:cNvSpPr/>
          <p:nvPr/>
        </p:nvSpPr>
        <p:spPr>
          <a:xfrm>
            <a:off x="4511824" y="1173327"/>
            <a:ext cx="7416824" cy="4893647"/>
          </a:xfrm>
          <a:prstGeom prst="rect">
            <a:avLst/>
          </a:prstGeom>
        </p:spPr>
        <p:txBody>
          <a:bodyPr wrap="square">
            <a:spAutoFit/>
          </a:bodyPr>
          <a:lstStyle/>
          <a:p>
            <a:r>
              <a:rPr lang="uk-UA" dirty="0">
                <a:solidFill>
                  <a:schemeClr val="accent1"/>
                </a:solidFill>
                <a:latin typeface="Calibri" panose="020F0502020204030204" pitchFamily="34" charset="0"/>
                <a:ea typeface="Calibri" panose="020F0502020204030204" pitchFamily="34" charset="0"/>
              </a:rPr>
              <a:t>Не залишати в лісі нутрощі добутих кабанів, шкури та інші побічні продукти полювання, які не споживаються людиною. Запобігати згодовуванню термічно необроблених решток тварин мисливським собакам – як на місці полювання, так і вдома. </a:t>
            </a:r>
          </a:p>
          <a:p>
            <a:r>
              <a:rPr lang="uk-UA" dirty="0">
                <a:solidFill>
                  <a:schemeClr val="accent1"/>
                </a:solidFill>
                <a:latin typeface="Calibri" panose="020F0502020204030204" pitchFamily="34" charset="0"/>
                <a:ea typeface="Calibri" panose="020F0502020204030204" pitchFamily="34" charset="0"/>
              </a:rPr>
              <a:t>Знищувати їх будь-яким способом, що не допускає розтягування дикими і домашніми тваринами: утилізація в спеціально облаштованих на мисливських господарствах ямах, спалювання, закопування на глибину не менше 1,5 м, - з обов'язковою дезінфекцією місць знищення або захоронення, з використанням дезінфекційних засобів, що забезпечують знищення вірусу АЧС</a:t>
            </a:r>
            <a:endParaRPr lang="x-none" dirty="0">
              <a:solidFill>
                <a:schemeClr val="accent1"/>
              </a:solidFill>
            </a:endParaRPr>
          </a:p>
        </p:txBody>
      </p:sp>
      <p:pic>
        <p:nvPicPr>
          <p:cNvPr id="6148" name="Picture 4" descr="Разделка кабана на охоте или дома">
            <a:extLst>
              <a:ext uri="{FF2B5EF4-FFF2-40B4-BE49-F238E27FC236}">
                <a16:creationId xmlns:a16="http://schemas.microsoft.com/office/drawing/2014/main" id="{79C14891-3F1C-4246-803D-E8A0C7A65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70" y="1052736"/>
            <a:ext cx="3581974" cy="2686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Related image">
            <a:extLst>
              <a:ext uri="{FF2B5EF4-FFF2-40B4-BE49-F238E27FC236}">
                <a16:creationId xmlns:a16="http://schemas.microsoft.com/office/drawing/2014/main" id="{762642C6-686F-4A76-9EDC-8A0A312CA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70" y="3845292"/>
            <a:ext cx="3581974" cy="248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11F96AB-3B50-4333-88D4-52A1D6FAA8F3}"/>
              </a:ext>
            </a:extLst>
          </p:cNvPr>
          <p:cNvCxnSpPr>
            <a:cxnSpLocks/>
          </p:cNvCxnSpPr>
          <p:nvPr/>
        </p:nvCxnSpPr>
        <p:spPr bwMode="auto">
          <a:xfrm flipH="1">
            <a:off x="429944" y="3852526"/>
            <a:ext cx="3581975" cy="2385406"/>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8">
            <a:extLst>
              <a:ext uri="{FF2B5EF4-FFF2-40B4-BE49-F238E27FC236}">
                <a16:creationId xmlns:a16="http://schemas.microsoft.com/office/drawing/2014/main" id="{476DE00A-09DD-44D8-BEAD-108B3B5684B4}"/>
              </a:ext>
            </a:extLst>
          </p:cNvPr>
          <p:cNvCxnSpPr>
            <a:cxnSpLocks/>
          </p:cNvCxnSpPr>
          <p:nvPr/>
        </p:nvCxnSpPr>
        <p:spPr bwMode="auto">
          <a:xfrm>
            <a:off x="437470" y="1122476"/>
            <a:ext cx="3581974" cy="2579041"/>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8">
            <a:extLst>
              <a:ext uri="{FF2B5EF4-FFF2-40B4-BE49-F238E27FC236}">
                <a16:creationId xmlns:a16="http://schemas.microsoft.com/office/drawing/2014/main" id="{686C0730-F6BF-4A58-8612-27DC327162CF}"/>
              </a:ext>
            </a:extLst>
          </p:cNvPr>
          <p:cNvCxnSpPr>
            <a:cxnSpLocks/>
          </p:cNvCxnSpPr>
          <p:nvPr/>
        </p:nvCxnSpPr>
        <p:spPr bwMode="auto">
          <a:xfrm>
            <a:off x="437470" y="3771256"/>
            <a:ext cx="3581974" cy="2579041"/>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8">
            <a:extLst>
              <a:ext uri="{FF2B5EF4-FFF2-40B4-BE49-F238E27FC236}">
                <a16:creationId xmlns:a16="http://schemas.microsoft.com/office/drawing/2014/main" id="{1F24BC77-BC18-4082-BDEE-1F5BFC47EF41}"/>
              </a:ext>
            </a:extLst>
          </p:cNvPr>
          <p:cNvCxnSpPr>
            <a:cxnSpLocks/>
          </p:cNvCxnSpPr>
          <p:nvPr/>
        </p:nvCxnSpPr>
        <p:spPr bwMode="auto">
          <a:xfrm flipH="1">
            <a:off x="407368" y="1090437"/>
            <a:ext cx="3604550" cy="2601519"/>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Місце для тексту 2">
            <a:extLst>
              <a:ext uri="{FF2B5EF4-FFF2-40B4-BE49-F238E27FC236}">
                <a16:creationId xmlns:a16="http://schemas.microsoft.com/office/drawing/2014/main" id="{C61D81E1-82AA-0FA7-4ABC-53AF1BEB4F84}"/>
              </a:ext>
            </a:extLst>
          </p:cNvPr>
          <p:cNvSpPr>
            <a:spLocks noGrp="1"/>
          </p:cNvSpPr>
          <p:nvPr>
            <p:ph type="body" sz="quarter" idx="11"/>
          </p:nvPr>
        </p:nvSpPr>
        <p:spPr>
          <a:xfrm>
            <a:off x="0" y="6525344"/>
            <a:ext cx="12192000" cy="251454"/>
          </a:xfrm>
        </p:spPr>
        <p:txBody>
          <a:bodyPr/>
          <a:lstStyle/>
          <a:p>
            <a:r>
              <a:rPr lang="uk-UA" dirty="0"/>
              <a:t>28 листопада 2023</a:t>
            </a:r>
            <a:endParaRPr lang="en-GB" dirty="0"/>
          </a:p>
          <a:p>
            <a:endParaRPr lang="en-GB" dirty="0"/>
          </a:p>
        </p:txBody>
      </p:sp>
    </p:spTree>
    <p:extLst>
      <p:ext uri="{BB962C8B-B14F-4D97-AF65-F5344CB8AC3E}">
        <p14:creationId xmlns:p14="http://schemas.microsoft.com/office/powerpoint/2010/main" val="131589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r>
              <a:rPr lang="uk-UA" sz="2400" dirty="0"/>
              <a:t>Біобезпека - термінологія</a:t>
            </a:r>
            <a:endParaRPr lang="en-GB" sz="2400" dirty="0"/>
          </a:p>
        </p:txBody>
      </p:sp>
      <p:sp>
        <p:nvSpPr>
          <p:cNvPr id="7" name="TextBox 6">
            <a:extLst>
              <a:ext uri="{FF2B5EF4-FFF2-40B4-BE49-F238E27FC236}">
                <a16:creationId xmlns:a16="http://schemas.microsoft.com/office/drawing/2014/main" id="{ABAD9624-61A0-0831-1E3D-99DF3112F4D9}"/>
              </a:ext>
            </a:extLst>
          </p:cNvPr>
          <p:cNvSpPr txBox="1"/>
          <p:nvPr/>
        </p:nvSpPr>
        <p:spPr>
          <a:xfrm>
            <a:off x="3791744" y="2276872"/>
            <a:ext cx="7776864" cy="2677656"/>
          </a:xfrm>
          <a:prstGeom prst="rect">
            <a:avLst/>
          </a:prstGeom>
          <a:noFill/>
        </p:spPr>
        <p:txBody>
          <a:bodyPr wrap="square">
            <a:spAutoFit/>
          </a:bodyPr>
          <a:lstStyle/>
          <a:p>
            <a:r>
              <a:rPr lang="uk-UA" b="0" i="0" dirty="0">
                <a:solidFill>
                  <a:srgbClr val="333333"/>
                </a:solidFill>
                <a:effectLst/>
                <a:latin typeface="Arial" panose="020B0604020202020204" pitchFamily="34" charset="0"/>
              </a:rPr>
              <a:t>За останню чверть століття з'явилося приблизно 40 нововстановлених інфекцій, серед яких 20 – віруси. Серед них – ВІЛ, вірус атипової пневмонії, пташиного та свинячого грипу, лихоманка Ебола, що забрали багато людських життів. Сьогодні важко гарантувати, що медицина зможе захистити людину від нових або модифікованих інфекцій і надалі.</a:t>
            </a:r>
            <a:endParaRPr lang="en-US" dirty="0"/>
          </a:p>
        </p:txBody>
      </p:sp>
      <p:pic>
        <p:nvPicPr>
          <p:cNvPr id="4" name="Picture 3">
            <a:extLst>
              <a:ext uri="{FF2B5EF4-FFF2-40B4-BE49-F238E27FC236}">
                <a16:creationId xmlns:a16="http://schemas.microsoft.com/office/drawing/2014/main" id="{91BA107D-F82F-CCC7-02A7-24B431E61FFC}"/>
              </a:ext>
            </a:extLst>
          </p:cNvPr>
          <p:cNvPicPr>
            <a:picLocks noChangeAspect="1"/>
          </p:cNvPicPr>
          <p:nvPr/>
        </p:nvPicPr>
        <p:blipFill>
          <a:blip r:embed="rId2"/>
          <a:stretch>
            <a:fillRect/>
          </a:stretch>
        </p:blipFill>
        <p:spPr>
          <a:xfrm>
            <a:off x="407368" y="1220780"/>
            <a:ext cx="2993650" cy="4789840"/>
          </a:xfrm>
          <a:prstGeom prst="rect">
            <a:avLst/>
          </a:prstGeom>
        </p:spPr>
      </p:pic>
    </p:spTree>
    <p:extLst>
      <p:ext uri="{BB962C8B-B14F-4D97-AF65-F5344CB8AC3E}">
        <p14:creationId xmlns:p14="http://schemas.microsoft.com/office/powerpoint/2010/main" val="2878622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8" name="Text Placeholder 7">
            <a:extLst>
              <a:ext uri="{FF2B5EF4-FFF2-40B4-BE49-F238E27FC236}">
                <a16:creationId xmlns:a16="http://schemas.microsoft.com/office/drawing/2014/main" id="{423C4CE4-321A-E1CE-9AF7-5D7DAE50FCFB}"/>
              </a:ext>
            </a:extLst>
          </p:cNvPr>
          <p:cNvSpPr>
            <a:spLocks noGrp="1"/>
          </p:cNvSpPr>
          <p:nvPr>
            <p:ph type="body" sz="quarter" idx="12"/>
          </p:nvPr>
        </p:nvSpPr>
        <p:spPr/>
        <p:txBody>
          <a:bodyPr/>
          <a:lstStyle/>
          <a:p>
            <a:r>
              <a:rPr lang="ru-RU" sz="1800" b="1" dirty="0">
                <a:latin typeface="+mn-lt"/>
              </a:rPr>
              <a:t>Біологічна безпека в мисливських господарствах України</a:t>
            </a:r>
            <a:endParaRPr lang="en-US" sz="1800" dirty="0"/>
          </a:p>
        </p:txBody>
      </p:sp>
      <p:sp>
        <p:nvSpPr>
          <p:cNvPr id="4" name="Прямоугольник 3">
            <a:extLst>
              <a:ext uri="{FF2B5EF4-FFF2-40B4-BE49-F238E27FC236}">
                <a16:creationId xmlns:a16="http://schemas.microsoft.com/office/drawing/2014/main" id="{E878A165-9818-4254-A50A-BEAEE6168D2A}"/>
              </a:ext>
            </a:extLst>
          </p:cNvPr>
          <p:cNvSpPr/>
          <p:nvPr/>
        </p:nvSpPr>
        <p:spPr>
          <a:xfrm>
            <a:off x="4784648" y="1340768"/>
            <a:ext cx="7006154" cy="4421723"/>
          </a:xfrm>
          <a:prstGeom prst="rect">
            <a:avLst/>
          </a:prstGeom>
        </p:spPr>
        <p:txBody>
          <a:bodyPr wrap="square">
            <a:spAutoFit/>
          </a:bodyPr>
          <a:lstStyle/>
          <a:p>
            <a:pPr algn="just">
              <a:lnSpc>
                <a:spcPct val="107000"/>
              </a:lnSpc>
            </a:pPr>
            <a:r>
              <a:rPr lang="uk-UA" dirty="0">
                <a:solidFill>
                  <a:schemeClr val="accent1"/>
                </a:solidFill>
                <a:latin typeface="Calibri" panose="020F0502020204030204" pitchFamily="34" charset="0"/>
                <a:ea typeface="Calibri" panose="020F0502020204030204" pitchFamily="34" charset="0"/>
              </a:rPr>
              <a:t>Транспортування продукції полювання в межах мисливських господарств здійснювати тільки в водонепроникній тарі (поліетиленові й інші мішки з матеріалів відповідної щільності) – з метою недопущення забруднення транспортних засобів і одягу кров'ю і т.д. </a:t>
            </a:r>
          </a:p>
          <a:p>
            <a:pPr algn="just">
              <a:lnSpc>
                <a:spcPct val="107000"/>
              </a:lnSpc>
            </a:pPr>
            <a:endParaRPr lang="uk-UA" dirty="0">
              <a:solidFill>
                <a:schemeClr val="accent1"/>
              </a:solidFill>
              <a:latin typeface="Calibri" panose="020F0502020204030204" pitchFamily="34" charset="0"/>
              <a:ea typeface="Calibri" panose="020F0502020204030204" pitchFamily="34" charset="0"/>
            </a:endParaRPr>
          </a:p>
          <a:p>
            <a:pPr algn="just">
              <a:lnSpc>
                <a:spcPct val="107000"/>
              </a:lnSpc>
            </a:pPr>
            <a:r>
              <a:rPr lang="uk-UA" dirty="0">
                <a:solidFill>
                  <a:schemeClr val="accent1"/>
                </a:solidFill>
                <a:latin typeface="Calibri" panose="020F0502020204030204" pitchFamily="34" charset="0"/>
                <a:ea typeface="Calibri" panose="020F0502020204030204" pitchFamily="34" charset="0"/>
              </a:rPr>
              <a:t>Для транспортування продуктів полювання використовувати тільки багажні відділення транспортних засобів, яке обладнано гумовими або пластиковими коритоподібними килимками.</a:t>
            </a:r>
            <a:endParaRPr lang="uk-UA" sz="2000" dirty="0">
              <a:solidFill>
                <a:schemeClr val="accent1"/>
              </a:solidFill>
              <a:latin typeface="Calibri" panose="020F0502020204030204" pitchFamily="34" charset="0"/>
              <a:ea typeface="Calibri" panose="020F0502020204030204" pitchFamily="34" charset="0"/>
            </a:endParaRPr>
          </a:p>
        </p:txBody>
      </p:sp>
      <p:pic>
        <p:nvPicPr>
          <p:cNvPr id="2050" name="Picture 2" descr="https://lh3.googleusercontent.com/9O03Mh8yZDb4kcQDk-Z_fZvkhTPPNN4LUhCmE_ftBvpJH0QEYEvhWtYyGJbJpaJwTuqPduVJlTJ8R8yCoAKoY8CEpjUDDE0TFeH02kHd2DetoQtQvBG2ExFcMwvKTQ">
            <a:extLst>
              <a:ext uri="{FF2B5EF4-FFF2-40B4-BE49-F238E27FC236}">
                <a16:creationId xmlns:a16="http://schemas.microsoft.com/office/drawing/2014/main" id="{2D485DEA-0EFD-45D2-B4CA-87E484FDA5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22"/>
          <a:stretch/>
        </p:blipFill>
        <p:spPr bwMode="auto">
          <a:xfrm>
            <a:off x="1789472" y="4112098"/>
            <a:ext cx="2859232" cy="2152650"/>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3">
            <a:extLst>
              <a:ext uri="{FF2B5EF4-FFF2-40B4-BE49-F238E27FC236}">
                <a16:creationId xmlns:a16="http://schemas.microsoft.com/office/drawing/2014/main" id="{189A07B4-759D-4840-A8CE-1ACDC8D651CC}"/>
              </a:ext>
            </a:extLst>
          </p:cNvPr>
          <p:cNvSpPr txBox="1">
            <a:spLocks/>
          </p:cNvSpPr>
          <p:nvPr/>
        </p:nvSpPr>
        <p:spPr>
          <a:xfrm>
            <a:off x="2151496" y="3975346"/>
            <a:ext cx="1502541" cy="3267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000000"/>
              </a:buClr>
              <a:buFont typeface="Arial"/>
              <a:defRPr sz="4800" b="1" i="0" u="none" strike="noStrike" cap="none">
                <a:solidFill>
                  <a:schemeClr val="tx1"/>
                </a:solidFill>
                <a:latin typeface="Calibri" panose="020F0502020204030204" pitchFamily="34" charset="0"/>
                <a:ea typeface="Arial"/>
                <a:cs typeface="Arial"/>
                <a:sym typeface="Arial"/>
              </a:defRPr>
            </a:lvl1pPr>
            <a:lvl2pPr marL="742950" marR="0" lvl="1" indent="-285750" algn="l" rtl="0">
              <a:lnSpc>
                <a:spcPct val="100000"/>
              </a:lnSpc>
              <a:spcBef>
                <a:spcPct val="20000"/>
              </a:spcBef>
              <a:spcAft>
                <a:spcPts val="0"/>
              </a:spcAft>
              <a:buClr>
                <a:srgbClr val="000000"/>
              </a:buClr>
              <a:buFont typeface="Arial"/>
              <a:buChar char="–"/>
              <a:defRPr sz="2000" b="0" i="0" u="none" strike="noStrike" cap="none">
                <a:solidFill>
                  <a:schemeClr val="tx1"/>
                </a:solidFill>
                <a:latin typeface="Trebuchet MS" panose="020B0603020202020204" pitchFamily="34" charset="0"/>
                <a:ea typeface="Arial"/>
                <a:cs typeface="Arial"/>
                <a:sym typeface="Arial"/>
              </a:defRPr>
            </a:lvl2pPr>
            <a:lvl3pPr marL="1143000" marR="0" lvl="2" indent="-228600" algn="l" rtl="0">
              <a:lnSpc>
                <a:spcPct val="100000"/>
              </a:lnSpc>
              <a:spcBef>
                <a:spcPct val="20000"/>
              </a:spcBef>
              <a:spcAft>
                <a:spcPts val="0"/>
              </a:spcAft>
              <a:buClr>
                <a:srgbClr val="000000"/>
              </a:buClr>
              <a:buFont typeface="Arial"/>
              <a:buChar char="•"/>
              <a:defRPr sz="1600" b="0" i="0" u="none" strike="noStrike" cap="none">
                <a:solidFill>
                  <a:schemeClr val="tx1"/>
                </a:solidFill>
                <a:latin typeface="Trebuchet MS" panose="020B0603020202020204" pitchFamily="34" charset="0"/>
                <a:ea typeface="Arial"/>
                <a:cs typeface="Arial"/>
                <a:sym typeface="Arial"/>
              </a:defRPr>
            </a:lvl3pPr>
            <a:lvl4pPr marL="1600200" marR="0" lvl="3" indent="-228600" algn="l" rtl="0">
              <a:lnSpc>
                <a:spcPct val="100000"/>
              </a:lnSpc>
              <a:spcBef>
                <a:spcPct val="20000"/>
              </a:spcBef>
              <a:spcAft>
                <a:spcPts val="0"/>
              </a:spcAft>
              <a:buClr>
                <a:srgbClr val="000000"/>
              </a:buClr>
              <a:buFont typeface="Arial"/>
              <a:buChar char="–"/>
              <a:defRPr sz="1400" b="0" i="0" u="none" strike="noStrike" cap="none">
                <a:solidFill>
                  <a:schemeClr val="tx1"/>
                </a:solidFill>
                <a:latin typeface="Trebuchet MS" panose="020B0603020202020204" pitchFamily="34" charset="0"/>
                <a:ea typeface="Arial"/>
                <a:cs typeface="Arial"/>
                <a:sym typeface="Arial"/>
              </a:defRPr>
            </a:lvl4pPr>
            <a:lvl5pPr marL="2057400" marR="0" lvl="4" indent="-228600" algn="l" rtl="0">
              <a:lnSpc>
                <a:spcPct val="100000"/>
              </a:lnSpc>
              <a:spcBef>
                <a:spcPct val="20000"/>
              </a:spcBef>
              <a:spcAft>
                <a:spcPts val="0"/>
              </a:spcAft>
              <a:buClr>
                <a:srgbClr val="000000"/>
              </a:buClr>
              <a:buFont typeface="Arial"/>
              <a:buChar char="»"/>
              <a:defRPr sz="1200" b="0" i="0" u="none" strike="noStrike" cap="none">
                <a:solidFill>
                  <a:schemeClr val="tx1"/>
                </a:solidFill>
                <a:latin typeface="Trebuchet MS" panose="020B0603020202020204" pitchFamily="34" charset="0"/>
                <a:ea typeface="Arial"/>
                <a:cs typeface="Arial"/>
                <a:sym typeface="Arial"/>
              </a:defRPr>
            </a:lvl5pPr>
            <a:lvl6pPr marL="2514600" marR="0" lvl="5" indent="-228600" algn="l" rtl="0" eaLnBrk="0" fontAlgn="base" hangingPunct="0">
              <a:lnSpc>
                <a:spcPct val="100000"/>
              </a:lnSpc>
              <a:spcBef>
                <a:spcPct val="20000"/>
              </a:spcBef>
              <a:spcAft>
                <a:spcPct val="0"/>
              </a:spcAft>
              <a:buClr>
                <a:srgbClr val="000000"/>
              </a:buClr>
              <a:buFont typeface="Arial"/>
              <a:buChar char="»"/>
              <a:defRPr sz="1200" b="0" i="0" u="none" strike="noStrike" cap="none">
                <a:solidFill>
                  <a:schemeClr val="tx1"/>
                </a:solidFill>
                <a:latin typeface="Trebuchet MS" panose="020B0603020202020204" pitchFamily="34" charset="0"/>
                <a:ea typeface="Arial"/>
                <a:cs typeface="Arial"/>
                <a:sym typeface="Arial"/>
              </a:defRPr>
            </a:lvl6pPr>
            <a:lvl7pPr marL="2971800" marR="0" lvl="6" indent="-228600" algn="l" rtl="0" eaLnBrk="0" fontAlgn="base" hangingPunct="0">
              <a:lnSpc>
                <a:spcPct val="100000"/>
              </a:lnSpc>
              <a:spcBef>
                <a:spcPct val="20000"/>
              </a:spcBef>
              <a:spcAft>
                <a:spcPct val="0"/>
              </a:spcAft>
              <a:buClr>
                <a:srgbClr val="000000"/>
              </a:buClr>
              <a:buFont typeface="Arial"/>
              <a:buChar char="»"/>
              <a:defRPr sz="1200" b="0" i="0" u="none" strike="noStrike" cap="none">
                <a:solidFill>
                  <a:schemeClr val="tx1"/>
                </a:solidFill>
                <a:latin typeface="Trebuchet MS" panose="020B0603020202020204" pitchFamily="34" charset="0"/>
                <a:ea typeface="Arial"/>
                <a:cs typeface="Arial"/>
                <a:sym typeface="Arial"/>
              </a:defRPr>
            </a:lvl7pPr>
            <a:lvl8pPr marL="3429000" marR="0" lvl="7" indent="-228600" algn="l" rtl="0" eaLnBrk="0" fontAlgn="base" hangingPunct="0">
              <a:lnSpc>
                <a:spcPct val="100000"/>
              </a:lnSpc>
              <a:spcBef>
                <a:spcPct val="20000"/>
              </a:spcBef>
              <a:spcAft>
                <a:spcPct val="0"/>
              </a:spcAft>
              <a:buClr>
                <a:srgbClr val="000000"/>
              </a:buClr>
              <a:buFont typeface="Arial"/>
              <a:buChar char="»"/>
              <a:defRPr sz="1200" b="0" i="0" u="none" strike="noStrike" cap="none">
                <a:solidFill>
                  <a:schemeClr val="tx1"/>
                </a:solidFill>
                <a:latin typeface="Trebuchet MS" panose="020B0603020202020204" pitchFamily="34" charset="0"/>
                <a:ea typeface="Arial"/>
                <a:cs typeface="Arial"/>
                <a:sym typeface="Arial"/>
              </a:defRPr>
            </a:lvl8pPr>
            <a:lvl9pPr marL="3886200" marR="0" lvl="8" indent="-228600" algn="l" rtl="0" eaLnBrk="0" fontAlgn="base" hangingPunct="0">
              <a:lnSpc>
                <a:spcPct val="100000"/>
              </a:lnSpc>
              <a:spcBef>
                <a:spcPct val="20000"/>
              </a:spcBef>
              <a:spcAft>
                <a:spcPct val="0"/>
              </a:spcAft>
              <a:buClr>
                <a:srgbClr val="000000"/>
              </a:buClr>
              <a:buFont typeface="Arial"/>
              <a:buChar char="»"/>
              <a:defRPr sz="1200" b="0" i="0" u="none" strike="noStrike" cap="none">
                <a:solidFill>
                  <a:schemeClr val="tx1"/>
                </a:solidFill>
                <a:latin typeface="Trebuchet MS" panose="020B0603020202020204" pitchFamily="34" charset="0"/>
                <a:ea typeface="Arial"/>
                <a:cs typeface="Arial"/>
                <a:sym typeface="Arial"/>
              </a:defRPr>
            </a:lvl9pPr>
          </a:lstStyle>
          <a:p>
            <a:pPr algn="l">
              <a:spcBef>
                <a:spcPct val="0"/>
              </a:spcBef>
            </a:pPr>
            <a:fld id="{72AC3A04-3807-4A00-9414-C4138DDAE328}" type="datetime1">
              <a:rPr lang="en-US" altLang="lt-LT" sz="1200" b="0">
                <a:solidFill>
                  <a:srgbClr val="898989"/>
                </a:solidFill>
                <a:latin typeface="Constantia" panose="02030602050306030303" pitchFamily="18" charset="0"/>
              </a:rPr>
              <a:pPr algn="l">
                <a:spcBef>
                  <a:spcPct val="0"/>
                </a:spcBef>
              </a:pPr>
              <a:t>12/1/2023</a:t>
            </a:fld>
            <a:endParaRPr lang="lt-LT" altLang="lt-LT" sz="1200" b="0">
              <a:solidFill>
                <a:srgbClr val="898989"/>
              </a:solidFill>
              <a:latin typeface="Constantia" panose="02030602050306030303" pitchFamily="18" charset="0"/>
            </a:endParaRPr>
          </a:p>
        </p:txBody>
      </p:sp>
      <p:pic>
        <p:nvPicPr>
          <p:cNvPr id="10" name="Picture 1">
            <a:extLst>
              <a:ext uri="{FF2B5EF4-FFF2-40B4-BE49-F238E27FC236}">
                <a16:creationId xmlns:a16="http://schemas.microsoft.com/office/drawing/2014/main" id="{659C6992-E7BE-46CA-9A2C-935A38F594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719695" y="1098862"/>
            <a:ext cx="2965954" cy="3187310"/>
          </a:xfrm>
          <a:prstGeom prst="rect">
            <a:avLst/>
          </a:prstGeom>
          <a:noFill/>
          <a:ln>
            <a:noFill/>
          </a:ln>
        </p:spPr>
      </p:pic>
      <p:cxnSp>
        <p:nvCxnSpPr>
          <p:cNvPr id="11" name="Straight Connector 11">
            <a:extLst>
              <a:ext uri="{FF2B5EF4-FFF2-40B4-BE49-F238E27FC236}">
                <a16:creationId xmlns:a16="http://schemas.microsoft.com/office/drawing/2014/main" id="{9E5EBB84-D3A3-460E-AD86-52B65EC3E018}"/>
              </a:ext>
            </a:extLst>
          </p:cNvPr>
          <p:cNvCxnSpPr>
            <a:cxnSpLocks/>
          </p:cNvCxnSpPr>
          <p:nvPr/>
        </p:nvCxnSpPr>
        <p:spPr>
          <a:xfrm flipH="1">
            <a:off x="1719696" y="1139132"/>
            <a:ext cx="2965955" cy="31999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id="{7BB2D25B-F7BE-4B27-B939-51C223F44B73}"/>
              </a:ext>
            </a:extLst>
          </p:cNvPr>
          <p:cNvCxnSpPr>
            <a:cxnSpLocks/>
          </p:cNvCxnSpPr>
          <p:nvPr/>
        </p:nvCxnSpPr>
        <p:spPr>
          <a:xfrm>
            <a:off x="1721437" y="1098862"/>
            <a:ext cx="2964212" cy="31873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Місце для тексту 2">
            <a:extLst>
              <a:ext uri="{FF2B5EF4-FFF2-40B4-BE49-F238E27FC236}">
                <a16:creationId xmlns:a16="http://schemas.microsoft.com/office/drawing/2014/main" id="{F380A2A4-3161-1AD3-F679-7B3112216CE1}"/>
              </a:ext>
            </a:extLst>
          </p:cNvPr>
          <p:cNvSpPr>
            <a:spLocks noGrp="1"/>
          </p:cNvSpPr>
          <p:nvPr>
            <p:ph type="body" sz="quarter" idx="11"/>
          </p:nvPr>
        </p:nvSpPr>
        <p:spPr>
          <a:xfrm>
            <a:off x="0" y="6525344"/>
            <a:ext cx="12192000" cy="251454"/>
          </a:xfrm>
        </p:spPr>
        <p:txBody>
          <a:bodyPr/>
          <a:lstStyle/>
          <a:p>
            <a:r>
              <a:rPr lang="uk-UA" dirty="0"/>
              <a:t>28 листопада 2023</a:t>
            </a:r>
            <a:endParaRPr lang="en-GB" dirty="0"/>
          </a:p>
          <a:p>
            <a:endParaRPr lang="en-GB" dirty="0"/>
          </a:p>
        </p:txBody>
      </p:sp>
    </p:spTree>
    <p:extLst>
      <p:ext uri="{BB962C8B-B14F-4D97-AF65-F5344CB8AC3E}">
        <p14:creationId xmlns:p14="http://schemas.microsoft.com/office/powerpoint/2010/main" val="3034353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8" name="Text Placeholder 7">
            <a:extLst>
              <a:ext uri="{FF2B5EF4-FFF2-40B4-BE49-F238E27FC236}">
                <a16:creationId xmlns:a16="http://schemas.microsoft.com/office/drawing/2014/main" id="{4DE2F82E-80AA-5487-DD13-353BEB3BFE9E}"/>
              </a:ext>
            </a:extLst>
          </p:cNvPr>
          <p:cNvSpPr>
            <a:spLocks noGrp="1"/>
          </p:cNvSpPr>
          <p:nvPr>
            <p:ph type="body" sz="quarter" idx="12"/>
          </p:nvPr>
        </p:nvSpPr>
        <p:spPr/>
        <p:txBody>
          <a:bodyPr/>
          <a:lstStyle/>
          <a:p>
            <a:r>
              <a:rPr lang="ru-RU" sz="1800" b="1" dirty="0">
                <a:latin typeface="+mn-lt"/>
              </a:rPr>
              <a:t>Біологічна безпека в мисливських господарствах України</a:t>
            </a:r>
            <a:endParaRPr lang="en-US" sz="1800" dirty="0"/>
          </a:p>
        </p:txBody>
      </p:sp>
      <p:sp>
        <p:nvSpPr>
          <p:cNvPr id="4" name="Прямоугольник 3">
            <a:extLst>
              <a:ext uri="{FF2B5EF4-FFF2-40B4-BE49-F238E27FC236}">
                <a16:creationId xmlns:a16="http://schemas.microsoft.com/office/drawing/2014/main" id="{6ECED4E1-247F-4A43-A3DE-8C83D8CF53C9}"/>
              </a:ext>
            </a:extLst>
          </p:cNvPr>
          <p:cNvSpPr/>
          <p:nvPr/>
        </p:nvSpPr>
        <p:spPr>
          <a:xfrm>
            <a:off x="6312024" y="2104973"/>
            <a:ext cx="4994787" cy="3631379"/>
          </a:xfrm>
          <a:prstGeom prst="rect">
            <a:avLst/>
          </a:prstGeom>
        </p:spPr>
        <p:txBody>
          <a:bodyPr wrap="square">
            <a:spAutoFit/>
          </a:bodyPr>
          <a:lstStyle/>
          <a:p>
            <a:pPr algn="just">
              <a:lnSpc>
                <a:spcPct val="107000"/>
              </a:lnSpc>
            </a:pPr>
            <a:r>
              <a:rPr lang="uk-UA" dirty="0">
                <a:solidFill>
                  <a:schemeClr val="accent1"/>
                </a:solidFill>
                <a:latin typeface="Calibri" panose="020F0502020204030204" pitchFamily="34" charset="0"/>
                <a:ea typeface="Calibri" panose="020F0502020204030204" pitchFamily="34" charset="0"/>
              </a:rPr>
              <a:t>При транспортуванні туш добутих кабанів до місць централізованої обробки використовувати пластикові або металеві водонепроникні ємності – з метою недопущення попадання крові або природних виділень тварин на землю або різні поверхні транспортних засобів.</a:t>
            </a:r>
            <a:endParaRPr lang="uk-UA" sz="2000" dirty="0">
              <a:solidFill>
                <a:schemeClr val="accent1"/>
              </a:solidFill>
              <a:latin typeface="Calibri" panose="020F0502020204030204" pitchFamily="34" charset="0"/>
              <a:ea typeface="Calibri" panose="020F0502020204030204" pitchFamily="34" charset="0"/>
            </a:endParaRPr>
          </a:p>
        </p:txBody>
      </p:sp>
      <p:pic>
        <p:nvPicPr>
          <p:cNvPr id="11" name="Рисунок 10">
            <a:extLst>
              <a:ext uri="{FF2B5EF4-FFF2-40B4-BE49-F238E27FC236}">
                <a16:creationId xmlns:a16="http://schemas.microsoft.com/office/drawing/2014/main" id="{6E19B0AD-B267-4184-8A31-BC6255CF9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791" y="1237673"/>
            <a:ext cx="3386671" cy="2540003"/>
          </a:xfrm>
          <a:prstGeom prst="rect">
            <a:avLst/>
          </a:prstGeom>
        </p:spPr>
      </p:pic>
      <p:pic>
        <p:nvPicPr>
          <p:cNvPr id="1026" name="Picture 2" descr="https://lh6.googleusercontent.com/PTjlZf5N95Z39-BuZ4RpCFHzCVI7iAlC-vzaAY9lPXQSoy_eZn3zD7pMWvnJ8-4ECPBBY6hNjIySYFdGUdYauEK7iKVL2mXqt8caWo83FvuHlIwbaJYKV50zA1sbzg">
            <a:extLst>
              <a:ext uri="{FF2B5EF4-FFF2-40B4-BE49-F238E27FC236}">
                <a16:creationId xmlns:a16="http://schemas.microsoft.com/office/drawing/2014/main" id="{64B3E11A-3646-443A-9879-CAA3F74D3F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656"/>
          <a:stretch/>
        </p:blipFill>
        <p:spPr bwMode="auto">
          <a:xfrm>
            <a:off x="1887790" y="3920663"/>
            <a:ext cx="3386671" cy="2418499"/>
          </a:xfrm>
          <a:prstGeom prst="rect">
            <a:avLst/>
          </a:prstGeom>
          <a:noFill/>
          <a:extLst>
            <a:ext uri="{909E8E84-426E-40DD-AFC4-6F175D3DCCD1}">
              <a14:hiddenFill xmlns:a14="http://schemas.microsoft.com/office/drawing/2010/main">
                <a:solidFill>
                  <a:srgbClr val="FFFFFF"/>
                </a:solidFill>
              </a14:hiddenFill>
            </a:ext>
          </a:extLst>
        </p:spPr>
      </p:pic>
      <p:sp>
        <p:nvSpPr>
          <p:cNvPr id="12" name="Місце для тексту 2">
            <a:extLst>
              <a:ext uri="{FF2B5EF4-FFF2-40B4-BE49-F238E27FC236}">
                <a16:creationId xmlns:a16="http://schemas.microsoft.com/office/drawing/2014/main" id="{84C9EEB3-C6FE-A1DA-2EB6-B1C028687E06}"/>
              </a:ext>
            </a:extLst>
          </p:cNvPr>
          <p:cNvSpPr>
            <a:spLocks noGrp="1"/>
          </p:cNvSpPr>
          <p:nvPr>
            <p:ph type="body" sz="quarter" idx="11"/>
          </p:nvPr>
        </p:nvSpPr>
        <p:spPr>
          <a:xfrm>
            <a:off x="0" y="6525344"/>
            <a:ext cx="12192000" cy="251454"/>
          </a:xfrm>
        </p:spPr>
        <p:txBody>
          <a:bodyPr/>
          <a:lstStyle/>
          <a:p>
            <a:r>
              <a:rPr lang="uk-UA" dirty="0"/>
              <a:t>28 листопада 2023</a:t>
            </a:r>
            <a:endParaRPr lang="en-GB" dirty="0"/>
          </a:p>
          <a:p>
            <a:endParaRPr lang="en-GB" dirty="0"/>
          </a:p>
        </p:txBody>
      </p:sp>
    </p:spTree>
    <p:extLst>
      <p:ext uri="{BB962C8B-B14F-4D97-AF65-F5344CB8AC3E}">
        <p14:creationId xmlns:p14="http://schemas.microsoft.com/office/powerpoint/2010/main" val="369387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21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Необхідність майданчиків</a:t>
            </a:r>
            <a:endParaRPr lang="en-GB" sz="2400" dirty="0"/>
          </a:p>
        </p:txBody>
      </p:sp>
      <p:sp>
        <p:nvSpPr>
          <p:cNvPr id="2" name="object 2">
            <a:extLst>
              <a:ext uri="{FF2B5EF4-FFF2-40B4-BE49-F238E27FC236}">
                <a16:creationId xmlns:a16="http://schemas.microsoft.com/office/drawing/2014/main" id="{B42ED0DE-D701-029C-9246-0EFB8059FEA1}"/>
              </a:ext>
            </a:extLst>
          </p:cNvPr>
          <p:cNvSpPr/>
          <p:nvPr/>
        </p:nvSpPr>
        <p:spPr>
          <a:xfrm>
            <a:off x="2207568" y="1268760"/>
            <a:ext cx="7272808" cy="468052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14902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Законодавство України</a:t>
            </a:r>
            <a:endParaRPr lang="en-GB" sz="2400" dirty="0"/>
          </a:p>
        </p:txBody>
      </p:sp>
      <p:sp>
        <p:nvSpPr>
          <p:cNvPr id="4" name="TextBox 3">
            <a:extLst>
              <a:ext uri="{FF2B5EF4-FFF2-40B4-BE49-F238E27FC236}">
                <a16:creationId xmlns:a16="http://schemas.microsoft.com/office/drawing/2014/main" id="{37EEE4C5-6632-1EE0-B5D4-9DB54A8050A1}"/>
              </a:ext>
            </a:extLst>
          </p:cNvPr>
          <p:cNvSpPr txBox="1"/>
          <p:nvPr/>
        </p:nvSpPr>
        <p:spPr>
          <a:xfrm>
            <a:off x="1055440" y="980728"/>
            <a:ext cx="8496944" cy="830997"/>
          </a:xfrm>
          <a:prstGeom prst="rect">
            <a:avLst/>
          </a:prstGeom>
          <a:noFill/>
        </p:spPr>
        <p:txBody>
          <a:bodyPr wrap="square">
            <a:spAutoFit/>
          </a:bodyPr>
          <a:lstStyle/>
          <a:p>
            <a:endParaRPr lang="uk-UA" b="0" i="0" dirty="0">
              <a:solidFill>
                <a:srgbClr val="292C32"/>
              </a:solidFill>
              <a:effectLst/>
            </a:endParaRPr>
          </a:p>
          <a:p>
            <a:endParaRPr lang="uk-UA" b="0" i="0" dirty="0">
              <a:solidFill>
                <a:srgbClr val="292C32"/>
              </a:solidFill>
              <a:effectLst/>
            </a:endParaRPr>
          </a:p>
        </p:txBody>
      </p:sp>
      <p:sp>
        <p:nvSpPr>
          <p:cNvPr id="8" name="TextBox 7">
            <a:extLst>
              <a:ext uri="{FF2B5EF4-FFF2-40B4-BE49-F238E27FC236}">
                <a16:creationId xmlns:a16="http://schemas.microsoft.com/office/drawing/2014/main" id="{8CBDEFD1-DBAB-AA99-870F-B1F3634B9205}"/>
              </a:ext>
            </a:extLst>
          </p:cNvPr>
          <p:cNvSpPr txBox="1"/>
          <p:nvPr/>
        </p:nvSpPr>
        <p:spPr>
          <a:xfrm>
            <a:off x="911424" y="1536174"/>
            <a:ext cx="10873208" cy="3785652"/>
          </a:xfrm>
          <a:prstGeom prst="rect">
            <a:avLst/>
          </a:prstGeom>
          <a:noFill/>
        </p:spPr>
        <p:txBody>
          <a:bodyPr wrap="square">
            <a:spAutoFit/>
          </a:bodyPr>
          <a:lstStyle/>
          <a:p>
            <a:pPr defTabSz="914400" eaLnBrk="0" fontAlgn="base" hangingPunct="0">
              <a:spcBef>
                <a:spcPct val="0"/>
              </a:spcBef>
              <a:spcAft>
                <a:spcPct val="0"/>
              </a:spcAft>
            </a:pPr>
            <a:r>
              <a:rPr lang="ru-RU" b="1" i="0" dirty="0">
                <a:solidFill>
                  <a:schemeClr val="accent1"/>
                </a:solidFill>
                <a:effectLst/>
              </a:rPr>
              <a:t>Закон "України про мисливське господарство та полювання"</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en-US" sz="2400" b="1" i="0" u="none" strike="noStrike" cap="none" normalizeH="0" baseline="0" dirty="0">
              <a:ln>
                <a:noFill/>
              </a:ln>
              <a:solidFill>
                <a:schemeClr val="accent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en-US" sz="2400" b="1" i="0" u="none" strike="noStrike" cap="none" normalizeH="0" baseline="0" dirty="0">
                <a:ln>
                  <a:noFill/>
                </a:ln>
                <a:solidFill>
                  <a:schemeClr val="accent1"/>
                </a:solidFill>
                <a:effectLst/>
              </a:rPr>
              <a:t>Користувачі мисливських угідь зобов’язані</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en-US" sz="2400" b="0" i="0" u="none" strike="noStrike" cap="none" normalizeH="0" baseline="0" dirty="0">
              <a:ln>
                <a:noFill/>
              </a:ln>
              <a:solidFill>
                <a:schemeClr val="accent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en-US" sz="2400" b="0" i="0" u="none" strike="noStrike" cap="none" normalizeH="0" baseline="0" dirty="0">
                <a:ln>
                  <a:noFill/>
                </a:ln>
                <a:solidFill>
                  <a:schemeClr val="accent1"/>
                </a:solidFill>
                <a:effectLst/>
              </a:rPr>
              <a:t>обладнати згідно    з    ветеринарно-санітарними     вимогами майданчики  для  оброблення  відстріляної  на  полюванні дичини та забезпечити  проведення  посадовими  особами  центрального  органу виконавчої   влади,   що   реалізує   державну  політику  у  сфері ветеринарної  медицини,  ветеринарно-санітарної експертизи дичини, призначеної  для  використання  на  харчові  цілі; </a:t>
            </a:r>
            <a:endParaRPr kumimoji="0" lang="uk-UA" altLang="en-US" sz="5400" b="0" i="0" u="none" strike="noStrike" cap="none" normalizeH="0" baseline="0" dirty="0">
              <a:ln>
                <a:noFill/>
              </a:ln>
              <a:solidFill>
                <a:schemeClr val="accent1"/>
              </a:solidFill>
              <a:effectLst/>
            </a:endParaRPr>
          </a:p>
        </p:txBody>
      </p:sp>
    </p:spTree>
    <p:extLst>
      <p:ext uri="{BB962C8B-B14F-4D97-AF65-F5344CB8AC3E}">
        <p14:creationId xmlns:p14="http://schemas.microsoft.com/office/powerpoint/2010/main" val="677674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Законодавство України</a:t>
            </a:r>
            <a:endParaRPr lang="en-GB" sz="2400" dirty="0"/>
          </a:p>
        </p:txBody>
      </p:sp>
      <p:sp>
        <p:nvSpPr>
          <p:cNvPr id="8" name="TextBox 7">
            <a:extLst>
              <a:ext uri="{FF2B5EF4-FFF2-40B4-BE49-F238E27FC236}">
                <a16:creationId xmlns:a16="http://schemas.microsoft.com/office/drawing/2014/main" id="{8CBDEFD1-DBAB-AA99-870F-B1F3634B9205}"/>
              </a:ext>
            </a:extLst>
          </p:cNvPr>
          <p:cNvSpPr txBox="1"/>
          <p:nvPr/>
        </p:nvSpPr>
        <p:spPr>
          <a:xfrm>
            <a:off x="1199456" y="1279117"/>
            <a:ext cx="9001000" cy="4821513"/>
          </a:xfrm>
          <a:prstGeom prst="rect">
            <a:avLst/>
          </a:prstGeom>
          <a:noFill/>
        </p:spPr>
        <p:txBody>
          <a:bodyPr wrap="square">
            <a:spAutoFit/>
          </a:bodyPr>
          <a:lstStyle/>
          <a:p>
            <a:pPr>
              <a:lnSpc>
                <a:spcPct val="107000"/>
              </a:lnSpc>
              <a:spcAft>
                <a:spcPts val="800"/>
              </a:spcAft>
            </a:pPr>
            <a:r>
              <a:rPr lang="uk-UA"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Будівництво такого майданчика допоможе всім мисливським господарствам України, незалежно від форми власності  наочно подивитись та зрозуміти що заходи з біобезпеки це не «космічні технології», а прості до виконання та незатратні по часу та грошам дії.  </a:t>
            </a:r>
            <a:endParaRPr lang="en-US" dirty="0">
              <a:solidFill>
                <a:schemeClr val="accent1"/>
              </a:solidFill>
              <a:effectLst/>
              <a:latin typeface="Calibri" panose="020F0502020204030204" pitchFamily="34" charset="0"/>
              <a:ea typeface="Arial" panose="020B0604020202020204" pitchFamily="34" charset="0"/>
              <a:cs typeface="Calibri" panose="020F0502020204030204" pitchFamily="34" charset="0"/>
            </a:endParaRPr>
          </a:p>
          <a:p>
            <a:pPr>
              <a:lnSpc>
                <a:spcPct val="107000"/>
              </a:lnSpc>
              <a:spcAft>
                <a:spcPts val="800"/>
              </a:spcAft>
            </a:pPr>
            <a:r>
              <a:rPr lang="en-US"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30</a:t>
            </a:r>
            <a:r>
              <a:rPr lang="uk-UA" b="1" dirty="0">
                <a:solidFill>
                  <a:schemeClr val="accent1"/>
                </a:solidFill>
                <a:effectLst/>
                <a:latin typeface="Calibri" panose="020F0502020204030204" pitchFamily="34" charset="0"/>
                <a:ea typeface="Arial" panose="020B0604020202020204" pitchFamily="34" charset="0"/>
                <a:cs typeface="Calibri" panose="020F0502020204030204" pitchFamily="34" charset="0"/>
              </a:rPr>
              <a:t>% мисливських господарств України (за результатами власних досліджень) досі не мали такого майданчика через відсутність настанов та рекомендацій від компетентного органу з його будівництва, а ті хто мають майданчик, то </a:t>
            </a:r>
            <a:r>
              <a:rPr lang="uk-UA" sz="28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використовують його неправильно!</a:t>
            </a:r>
          </a:p>
          <a:p>
            <a:pPr>
              <a:lnSpc>
                <a:spcPct val="107000"/>
              </a:lnSpc>
              <a:spcAft>
                <a:spcPts val="800"/>
              </a:spcAft>
            </a:pPr>
            <a:r>
              <a:rPr lang="uk-UA" sz="2800" b="1" dirty="0">
                <a:solidFill>
                  <a:srgbClr val="FF0000"/>
                </a:solidFill>
                <a:latin typeface="Calibri" panose="020F0502020204030204" pitchFamily="34" charset="0"/>
                <a:ea typeface="Calibri" panose="020F0502020204030204" pitchFamily="34" charset="0"/>
                <a:cs typeface="Calibri" panose="020F0502020204030204" pitchFamily="34" charset="0"/>
              </a:rPr>
              <a:t>46% не мають будь-якої ями для утилізації відходів</a:t>
            </a:r>
            <a:endParaRPr lang="en-US"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9265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Законодавство України</a:t>
            </a:r>
            <a:endParaRPr lang="en-GB" sz="2400" dirty="0"/>
          </a:p>
        </p:txBody>
      </p:sp>
      <p:sp>
        <p:nvSpPr>
          <p:cNvPr id="4" name="TextBox 3">
            <a:extLst>
              <a:ext uri="{FF2B5EF4-FFF2-40B4-BE49-F238E27FC236}">
                <a16:creationId xmlns:a16="http://schemas.microsoft.com/office/drawing/2014/main" id="{37EEE4C5-6632-1EE0-B5D4-9DB54A8050A1}"/>
              </a:ext>
            </a:extLst>
          </p:cNvPr>
          <p:cNvSpPr txBox="1"/>
          <p:nvPr/>
        </p:nvSpPr>
        <p:spPr>
          <a:xfrm>
            <a:off x="1055440" y="980728"/>
            <a:ext cx="8496944" cy="830997"/>
          </a:xfrm>
          <a:prstGeom prst="rect">
            <a:avLst/>
          </a:prstGeom>
          <a:noFill/>
        </p:spPr>
        <p:txBody>
          <a:bodyPr wrap="square">
            <a:spAutoFit/>
          </a:bodyPr>
          <a:lstStyle/>
          <a:p>
            <a:endParaRPr lang="uk-UA" b="0" i="0" dirty="0">
              <a:solidFill>
                <a:srgbClr val="292C32"/>
              </a:solidFill>
              <a:effectLst/>
            </a:endParaRPr>
          </a:p>
          <a:p>
            <a:endParaRPr lang="uk-UA" b="0" i="0" dirty="0">
              <a:solidFill>
                <a:srgbClr val="292C32"/>
              </a:solidFill>
              <a:effectLst/>
            </a:endParaRPr>
          </a:p>
        </p:txBody>
      </p:sp>
      <p:pic>
        <p:nvPicPr>
          <p:cNvPr id="6" name="Picture 5" descr="A building with a covered porch&#10;&#10;Description automatically generated">
            <a:extLst>
              <a:ext uri="{FF2B5EF4-FFF2-40B4-BE49-F238E27FC236}">
                <a16:creationId xmlns:a16="http://schemas.microsoft.com/office/drawing/2014/main" id="{BC6B68E1-9481-FB5B-998A-F0DDA70F70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2" y="1256863"/>
            <a:ext cx="7488832" cy="4992555"/>
          </a:xfrm>
          <a:prstGeom prst="rect">
            <a:avLst/>
          </a:prstGeom>
        </p:spPr>
      </p:pic>
    </p:spTree>
    <p:extLst>
      <p:ext uri="{BB962C8B-B14F-4D97-AF65-F5344CB8AC3E}">
        <p14:creationId xmlns:p14="http://schemas.microsoft.com/office/powerpoint/2010/main" val="1892852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Біобезпечне розробляння дичини</a:t>
            </a:r>
            <a:endParaRPr lang="en-GB" sz="2400" dirty="0"/>
          </a:p>
        </p:txBody>
      </p:sp>
      <p:sp>
        <p:nvSpPr>
          <p:cNvPr id="6" name="TextBox 5">
            <a:extLst>
              <a:ext uri="{FF2B5EF4-FFF2-40B4-BE49-F238E27FC236}">
                <a16:creationId xmlns:a16="http://schemas.microsoft.com/office/drawing/2014/main" id="{EA604EB7-828C-F906-4533-F0389E18613B}"/>
              </a:ext>
            </a:extLst>
          </p:cNvPr>
          <p:cNvSpPr txBox="1"/>
          <p:nvPr/>
        </p:nvSpPr>
        <p:spPr>
          <a:xfrm>
            <a:off x="479376" y="1450530"/>
            <a:ext cx="7469198" cy="4154984"/>
          </a:xfrm>
          <a:prstGeom prst="rect">
            <a:avLst/>
          </a:prstGeom>
          <a:noFill/>
        </p:spPr>
        <p:txBody>
          <a:bodyPr wrap="square">
            <a:spAutoFit/>
          </a:bodyPr>
          <a:lstStyle/>
          <a:p>
            <a:r>
              <a:rPr lang="en-US" b="1" dirty="0" err="1">
                <a:solidFill>
                  <a:schemeClr val="accent1"/>
                </a:solidFill>
              </a:rPr>
              <a:t>Застосовується</a:t>
            </a:r>
            <a:r>
              <a:rPr lang="en-US" b="1" dirty="0">
                <a:solidFill>
                  <a:schemeClr val="accent1"/>
                </a:solidFill>
              </a:rPr>
              <a:t> з </a:t>
            </a:r>
            <a:r>
              <a:rPr lang="en-US" b="1" dirty="0" err="1">
                <a:solidFill>
                  <a:schemeClr val="accent1"/>
                </a:solidFill>
              </a:rPr>
              <a:t>метою</a:t>
            </a:r>
            <a:r>
              <a:rPr lang="en-US" b="1" dirty="0">
                <a:solidFill>
                  <a:schemeClr val="accent1"/>
                </a:solidFill>
              </a:rPr>
              <a:t> </a:t>
            </a:r>
            <a:r>
              <a:rPr lang="en-US" b="1" dirty="0" err="1">
                <a:solidFill>
                  <a:schemeClr val="accent1"/>
                </a:solidFill>
              </a:rPr>
              <a:t>мінімізації</a:t>
            </a:r>
            <a:r>
              <a:rPr lang="en-US" b="1" dirty="0">
                <a:solidFill>
                  <a:schemeClr val="accent1"/>
                </a:solidFill>
              </a:rPr>
              <a:t> </a:t>
            </a:r>
            <a:r>
              <a:rPr lang="en-US" b="1" dirty="0" err="1">
                <a:solidFill>
                  <a:schemeClr val="accent1"/>
                </a:solidFill>
              </a:rPr>
              <a:t>ризику</a:t>
            </a:r>
            <a:r>
              <a:rPr lang="en-US" b="1" dirty="0">
                <a:solidFill>
                  <a:schemeClr val="accent1"/>
                </a:solidFill>
              </a:rPr>
              <a:t> </a:t>
            </a:r>
            <a:r>
              <a:rPr lang="en-US" b="1" dirty="0" err="1">
                <a:solidFill>
                  <a:schemeClr val="accent1"/>
                </a:solidFill>
              </a:rPr>
              <a:t>вірусного</a:t>
            </a:r>
            <a:r>
              <a:rPr lang="en-US" b="1" dirty="0">
                <a:solidFill>
                  <a:schemeClr val="accent1"/>
                </a:solidFill>
              </a:rPr>
              <a:t> </a:t>
            </a:r>
            <a:r>
              <a:rPr lang="en-US" b="1" dirty="0" err="1">
                <a:solidFill>
                  <a:schemeClr val="accent1"/>
                </a:solidFill>
              </a:rPr>
              <a:t>забруднення</a:t>
            </a:r>
            <a:r>
              <a:rPr lang="en-US" b="1" dirty="0">
                <a:solidFill>
                  <a:schemeClr val="accent1"/>
                </a:solidFill>
              </a:rPr>
              <a:t> </a:t>
            </a:r>
            <a:r>
              <a:rPr lang="en-US" b="1" dirty="0" err="1">
                <a:solidFill>
                  <a:schemeClr val="accent1"/>
                </a:solidFill>
              </a:rPr>
              <a:t>навколишнього</a:t>
            </a:r>
            <a:r>
              <a:rPr lang="en-US" b="1" dirty="0">
                <a:solidFill>
                  <a:schemeClr val="accent1"/>
                </a:solidFill>
              </a:rPr>
              <a:t> </a:t>
            </a:r>
            <a:r>
              <a:rPr lang="en-US" b="1" dirty="0" err="1">
                <a:solidFill>
                  <a:schemeClr val="accent1"/>
                </a:solidFill>
              </a:rPr>
              <a:t>середовища</a:t>
            </a:r>
            <a:r>
              <a:rPr lang="en-US" b="1" dirty="0">
                <a:solidFill>
                  <a:schemeClr val="accent1"/>
                </a:solidFill>
              </a:rPr>
              <a:t> </a:t>
            </a:r>
            <a:r>
              <a:rPr lang="en-US" b="1" dirty="0" err="1">
                <a:solidFill>
                  <a:schemeClr val="accent1"/>
                </a:solidFill>
              </a:rPr>
              <a:t>вірусом</a:t>
            </a:r>
            <a:r>
              <a:rPr lang="en-US" b="1" dirty="0">
                <a:solidFill>
                  <a:schemeClr val="accent1"/>
                </a:solidFill>
              </a:rPr>
              <a:t> АЧС</a:t>
            </a:r>
            <a:endParaRPr lang="uk-UA" b="1" dirty="0">
              <a:solidFill>
                <a:schemeClr val="accent1"/>
              </a:solidFill>
            </a:endParaRPr>
          </a:p>
          <a:p>
            <a:endParaRPr lang="en-US" dirty="0">
              <a:solidFill>
                <a:schemeClr val="accent1"/>
              </a:solidFill>
            </a:endParaRPr>
          </a:p>
          <a:p>
            <a:r>
              <a:rPr lang="en-US" dirty="0" err="1">
                <a:solidFill>
                  <a:schemeClr val="accent1"/>
                </a:solidFill>
              </a:rPr>
              <a:t>На</a:t>
            </a:r>
            <a:r>
              <a:rPr lang="en-US" dirty="0">
                <a:solidFill>
                  <a:schemeClr val="accent1"/>
                </a:solidFill>
              </a:rPr>
              <a:t> </a:t>
            </a:r>
            <a:r>
              <a:rPr lang="en-US" dirty="0" err="1">
                <a:solidFill>
                  <a:schemeClr val="accent1"/>
                </a:solidFill>
              </a:rPr>
              <a:t>відкритому</a:t>
            </a:r>
            <a:r>
              <a:rPr lang="en-US" dirty="0">
                <a:solidFill>
                  <a:schemeClr val="accent1"/>
                </a:solidFill>
              </a:rPr>
              <a:t> </a:t>
            </a:r>
            <a:r>
              <a:rPr lang="en-US" dirty="0" err="1">
                <a:solidFill>
                  <a:schemeClr val="accent1"/>
                </a:solidFill>
              </a:rPr>
              <a:t>повітрі</a:t>
            </a:r>
            <a:r>
              <a:rPr lang="en-US" dirty="0">
                <a:solidFill>
                  <a:schemeClr val="accent1"/>
                </a:solidFill>
              </a:rPr>
              <a:t> </a:t>
            </a:r>
            <a:r>
              <a:rPr lang="en-US" dirty="0" err="1">
                <a:solidFill>
                  <a:schemeClr val="accent1"/>
                </a:solidFill>
              </a:rPr>
              <a:t>або</a:t>
            </a:r>
            <a:r>
              <a:rPr lang="en-US" dirty="0">
                <a:solidFill>
                  <a:schemeClr val="accent1"/>
                </a:solidFill>
              </a:rPr>
              <a:t> в </a:t>
            </a:r>
            <a:r>
              <a:rPr lang="en-US" dirty="0" err="1">
                <a:solidFill>
                  <a:schemeClr val="accent1"/>
                </a:solidFill>
              </a:rPr>
              <a:t>закритих</a:t>
            </a:r>
            <a:r>
              <a:rPr lang="en-US" dirty="0">
                <a:solidFill>
                  <a:schemeClr val="accent1"/>
                </a:solidFill>
              </a:rPr>
              <a:t> </a:t>
            </a:r>
            <a:r>
              <a:rPr lang="en-US" dirty="0" err="1">
                <a:solidFill>
                  <a:schemeClr val="accent1"/>
                </a:solidFill>
              </a:rPr>
              <a:t>приміщеннях</a:t>
            </a:r>
            <a:r>
              <a:rPr lang="en-US" dirty="0">
                <a:solidFill>
                  <a:schemeClr val="accent1"/>
                </a:solidFill>
              </a:rPr>
              <a:t>;</a:t>
            </a:r>
          </a:p>
          <a:p>
            <a:r>
              <a:rPr lang="en-US" dirty="0" err="1">
                <a:solidFill>
                  <a:schemeClr val="accent1"/>
                </a:solidFill>
              </a:rPr>
              <a:t>Призначені</a:t>
            </a:r>
            <a:r>
              <a:rPr lang="en-US" dirty="0">
                <a:solidFill>
                  <a:schemeClr val="accent1"/>
                </a:solidFill>
              </a:rPr>
              <a:t> </a:t>
            </a:r>
            <a:r>
              <a:rPr lang="en-US" dirty="0" err="1">
                <a:solidFill>
                  <a:schemeClr val="accent1"/>
                </a:solidFill>
              </a:rPr>
              <a:t>виключно</a:t>
            </a:r>
            <a:r>
              <a:rPr lang="en-US" dirty="0">
                <a:solidFill>
                  <a:schemeClr val="accent1"/>
                </a:solidFill>
              </a:rPr>
              <a:t> </a:t>
            </a:r>
            <a:r>
              <a:rPr lang="en-US" dirty="0" err="1">
                <a:solidFill>
                  <a:schemeClr val="accent1"/>
                </a:solidFill>
              </a:rPr>
              <a:t>для</a:t>
            </a:r>
            <a:r>
              <a:rPr lang="en-US" dirty="0">
                <a:solidFill>
                  <a:schemeClr val="accent1"/>
                </a:solidFill>
              </a:rPr>
              <a:t> </a:t>
            </a:r>
            <a:r>
              <a:rPr lang="uk-UA" dirty="0">
                <a:solidFill>
                  <a:schemeClr val="accent1"/>
                </a:solidFill>
              </a:rPr>
              <a:t>розробляння</a:t>
            </a:r>
            <a:r>
              <a:rPr lang="en-US" dirty="0">
                <a:solidFill>
                  <a:schemeClr val="accent1"/>
                </a:solidFill>
              </a:rPr>
              <a:t> </a:t>
            </a:r>
            <a:r>
              <a:rPr lang="en-US" dirty="0" err="1">
                <a:solidFill>
                  <a:schemeClr val="accent1"/>
                </a:solidFill>
              </a:rPr>
              <a:t>тварин</a:t>
            </a:r>
            <a:r>
              <a:rPr lang="en-US" dirty="0">
                <a:solidFill>
                  <a:schemeClr val="accent1"/>
                </a:solidFill>
              </a:rPr>
              <a:t>;</a:t>
            </a:r>
          </a:p>
          <a:p>
            <a:r>
              <a:rPr lang="en-US" dirty="0" err="1">
                <a:solidFill>
                  <a:schemeClr val="accent1"/>
                </a:solidFill>
              </a:rPr>
              <a:t>Дозволені</a:t>
            </a:r>
            <a:r>
              <a:rPr lang="en-US" dirty="0">
                <a:solidFill>
                  <a:schemeClr val="accent1"/>
                </a:solidFill>
              </a:rPr>
              <a:t> </a:t>
            </a:r>
            <a:r>
              <a:rPr lang="en-US" dirty="0" err="1">
                <a:solidFill>
                  <a:schemeClr val="accent1"/>
                </a:solidFill>
              </a:rPr>
              <a:t>компетентним</a:t>
            </a:r>
            <a:r>
              <a:rPr lang="en-US" dirty="0">
                <a:solidFill>
                  <a:schemeClr val="accent1"/>
                </a:solidFill>
              </a:rPr>
              <a:t> </a:t>
            </a:r>
            <a:r>
              <a:rPr lang="en-US" dirty="0" err="1">
                <a:solidFill>
                  <a:schemeClr val="accent1"/>
                </a:solidFill>
              </a:rPr>
              <a:t>органом</a:t>
            </a:r>
            <a:r>
              <a:rPr lang="en-US" dirty="0">
                <a:solidFill>
                  <a:schemeClr val="accent1"/>
                </a:solidFill>
              </a:rPr>
              <a:t>;</a:t>
            </a:r>
          </a:p>
          <a:p>
            <a:r>
              <a:rPr lang="en-US" dirty="0" err="1">
                <a:solidFill>
                  <a:schemeClr val="accent1"/>
                </a:solidFill>
              </a:rPr>
              <a:t>Визнані</a:t>
            </a:r>
            <a:r>
              <a:rPr lang="en-US" dirty="0">
                <a:solidFill>
                  <a:schemeClr val="accent1"/>
                </a:solidFill>
              </a:rPr>
              <a:t> </a:t>
            </a:r>
            <a:r>
              <a:rPr lang="en-US" dirty="0" err="1">
                <a:solidFill>
                  <a:schemeClr val="accent1"/>
                </a:solidFill>
              </a:rPr>
              <a:t>мисливцями</a:t>
            </a:r>
            <a:r>
              <a:rPr lang="en-US" dirty="0">
                <a:solidFill>
                  <a:schemeClr val="accent1"/>
                </a:solidFill>
              </a:rPr>
              <a:t>;</a:t>
            </a:r>
          </a:p>
          <a:p>
            <a:r>
              <a:rPr lang="en-US" dirty="0" err="1">
                <a:solidFill>
                  <a:schemeClr val="accent1"/>
                </a:solidFill>
              </a:rPr>
              <a:t>Обладнання</a:t>
            </a:r>
            <a:r>
              <a:rPr lang="en-US" dirty="0">
                <a:solidFill>
                  <a:schemeClr val="accent1"/>
                </a:solidFill>
              </a:rPr>
              <a:t>, </a:t>
            </a:r>
            <a:r>
              <a:rPr lang="en-US" dirty="0" err="1">
                <a:solidFill>
                  <a:schemeClr val="accent1"/>
                </a:solidFill>
              </a:rPr>
              <a:t>що</a:t>
            </a:r>
            <a:r>
              <a:rPr lang="en-US" dirty="0">
                <a:solidFill>
                  <a:schemeClr val="accent1"/>
                </a:solidFill>
              </a:rPr>
              <a:t> </a:t>
            </a:r>
            <a:r>
              <a:rPr lang="en-US" dirty="0" err="1">
                <a:solidFill>
                  <a:schemeClr val="accent1"/>
                </a:solidFill>
              </a:rPr>
              <a:t>використовується</a:t>
            </a:r>
            <a:r>
              <a:rPr lang="en-US" dirty="0">
                <a:solidFill>
                  <a:schemeClr val="accent1"/>
                </a:solidFill>
              </a:rPr>
              <a:t> </a:t>
            </a:r>
            <a:r>
              <a:rPr lang="en-US" dirty="0" err="1">
                <a:solidFill>
                  <a:schemeClr val="accent1"/>
                </a:solidFill>
              </a:rPr>
              <a:t>для</a:t>
            </a:r>
            <a:r>
              <a:rPr lang="en-US" dirty="0">
                <a:solidFill>
                  <a:schemeClr val="accent1"/>
                </a:solidFill>
              </a:rPr>
              <a:t> </a:t>
            </a:r>
            <a:r>
              <a:rPr lang="uk-UA" dirty="0">
                <a:solidFill>
                  <a:schemeClr val="accent1"/>
                </a:solidFill>
              </a:rPr>
              <a:t>розробляння тварин</a:t>
            </a:r>
            <a:r>
              <a:rPr lang="en-US" dirty="0">
                <a:solidFill>
                  <a:schemeClr val="accent1"/>
                </a:solidFill>
              </a:rPr>
              <a:t>, </a:t>
            </a:r>
            <a:r>
              <a:rPr lang="en-US" dirty="0" err="1">
                <a:solidFill>
                  <a:schemeClr val="accent1"/>
                </a:solidFill>
              </a:rPr>
              <a:t>не</a:t>
            </a:r>
            <a:r>
              <a:rPr lang="en-US" dirty="0">
                <a:solidFill>
                  <a:schemeClr val="accent1"/>
                </a:solidFill>
              </a:rPr>
              <a:t> </a:t>
            </a:r>
            <a:r>
              <a:rPr lang="en-US" dirty="0" err="1">
                <a:solidFill>
                  <a:schemeClr val="accent1"/>
                </a:solidFill>
              </a:rPr>
              <a:t>повинно</a:t>
            </a:r>
            <a:r>
              <a:rPr lang="en-US" dirty="0">
                <a:solidFill>
                  <a:schemeClr val="accent1"/>
                </a:solidFill>
              </a:rPr>
              <a:t> </a:t>
            </a:r>
            <a:r>
              <a:rPr lang="en-US" dirty="0" err="1">
                <a:solidFill>
                  <a:schemeClr val="accent1"/>
                </a:solidFill>
              </a:rPr>
              <a:t>використовуватися</a:t>
            </a:r>
            <a:r>
              <a:rPr lang="en-US" dirty="0">
                <a:solidFill>
                  <a:schemeClr val="accent1"/>
                </a:solidFill>
              </a:rPr>
              <a:t> в </a:t>
            </a:r>
            <a:r>
              <a:rPr lang="en-US" dirty="0" err="1">
                <a:solidFill>
                  <a:schemeClr val="accent1"/>
                </a:solidFill>
              </a:rPr>
              <a:t>інших</a:t>
            </a:r>
            <a:r>
              <a:rPr lang="en-US" dirty="0">
                <a:solidFill>
                  <a:schemeClr val="accent1"/>
                </a:solidFill>
              </a:rPr>
              <a:t> </a:t>
            </a:r>
            <a:r>
              <a:rPr lang="en-US" dirty="0" err="1">
                <a:solidFill>
                  <a:schemeClr val="accent1"/>
                </a:solidFill>
              </a:rPr>
              <a:t>місцях</a:t>
            </a:r>
            <a:r>
              <a:rPr lang="en-US" dirty="0">
                <a:solidFill>
                  <a:schemeClr val="accent1"/>
                </a:solidFill>
              </a:rPr>
              <a:t> </a:t>
            </a:r>
            <a:r>
              <a:rPr lang="en-US" dirty="0" err="1">
                <a:solidFill>
                  <a:schemeClr val="accent1"/>
                </a:solidFill>
              </a:rPr>
              <a:t>або</a:t>
            </a:r>
            <a:r>
              <a:rPr lang="en-US" dirty="0">
                <a:solidFill>
                  <a:schemeClr val="accent1"/>
                </a:solidFill>
              </a:rPr>
              <a:t> </a:t>
            </a:r>
            <a:r>
              <a:rPr lang="en-US" dirty="0" err="1">
                <a:solidFill>
                  <a:schemeClr val="accent1"/>
                </a:solidFill>
              </a:rPr>
              <a:t>переноситися</a:t>
            </a:r>
            <a:r>
              <a:rPr lang="en-US" dirty="0">
                <a:solidFill>
                  <a:schemeClr val="accent1"/>
                </a:solidFill>
              </a:rPr>
              <a:t> в </a:t>
            </a:r>
            <a:r>
              <a:rPr lang="en-US" dirty="0" err="1">
                <a:solidFill>
                  <a:schemeClr val="accent1"/>
                </a:solidFill>
              </a:rPr>
              <a:t>місця</a:t>
            </a:r>
            <a:r>
              <a:rPr lang="en-US" dirty="0">
                <a:solidFill>
                  <a:schemeClr val="accent1"/>
                </a:solidFill>
              </a:rPr>
              <a:t> </a:t>
            </a:r>
            <a:r>
              <a:rPr lang="en-US" dirty="0" err="1">
                <a:solidFill>
                  <a:schemeClr val="accent1"/>
                </a:solidFill>
              </a:rPr>
              <a:t>утримання</a:t>
            </a:r>
            <a:r>
              <a:rPr lang="en-US" dirty="0">
                <a:solidFill>
                  <a:schemeClr val="accent1"/>
                </a:solidFill>
              </a:rPr>
              <a:t> </a:t>
            </a:r>
            <a:r>
              <a:rPr lang="en-US" dirty="0" err="1">
                <a:solidFill>
                  <a:schemeClr val="accent1"/>
                </a:solidFill>
              </a:rPr>
              <a:t>тварин</a:t>
            </a:r>
            <a:r>
              <a:rPr lang="en-US" dirty="0">
                <a:solidFill>
                  <a:schemeClr val="accent1"/>
                </a:solidFill>
              </a:rPr>
              <a:t>;</a:t>
            </a:r>
          </a:p>
          <a:p>
            <a:r>
              <a:rPr lang="en-US" dirty="0" err="1">
                <a:solidFill>
                  <a:schemeClr val="accent1"/>
                </a:solidFill>
              </a:rPr>
              <a:t>Слід</a:t>
            </a:r>
            <a:r>
              <a:rPr lang="en-US" dirty="0">
                <a:solidFill>
                  <a:schemeClr val="accent1"/>
                </a:solidFill>
              </a:rPr>
              <a:t> </a:t>
            </a:r>
            <a:r>
              <a:rPr lang="en-US" dirty="0" err="1">
                <a:solidFill>
                  <a:schemeClr val="accent1"/>
                </a:solidFill>
              </a:rPr>
              <a:t>використовувати</a:t>
            </a:r>
            <a:r>
              <a:rPr lang="en-US" dirty="0">
                <a:solidFill>
                  <a:schemeClr val="accent1"/>
                </a:solidFill>
              </a:rPr>
              <a:t> </a:t>
            </a:r>
            <a:r>
              <a:rPr lang="en-US" dirty="0" err="1">
                <a:solidFill>
                  <a:schemeClr val="accent1"/>
                </a:solidFill>
              </a:rPr>
              <a:t>дозволені</a:t>
            </a:r>
            <a:r>
              <a:rPr lang="en-US" dirty="0">
                <a:solidFill>
                  <a:schemeClr val="accent1"/>
                </a:solidFill>
              </a:rPr>
              <a:t> </a:t>
            </a:r>
            <a:r>
              <a:rPr lang="en-US" dirty="0" err="1">
                <a:solidFill>
                  <a:schemeClr val="accent1"/>
                </a:solidFill>
              </a:rPr>
              <a:t>дезінфікуючі</a:t>
            </a:r>
            <a:r>
              <a:rPr lang="en-US" dirty="0">
                <a:solidFill>
                  <a:schemeClr val="accent1"/>
                </a:solidFill>
              </a:rPr>
              <a:t> </a:t>
            </a:r>
            <a:r>
              <a:rPr lang="en-US" dirty="0" err="1">
                <a:solidFill>
                  <a:schemeClr val="accent1"/>
                </a:solidFill>
              </a:rPr>
              <a:t>засоби</a:t>
            </a:r>
            <a:r>
              <a:rPr lang="en-US" dirty="0"/>
              <a:t> </a:t>
            </a:r>
          </a:p>
        </p:txBody>
      </p:sp>
      <p:pic>
        <p:nvPicPr>
          <p:cNvPr id="7" name="object 3">
            <a:extLst>
              <a:ext uri="{FF2B5EF4-FFF2-40B4-BE49-F238E27FC236}">
                <a16:creationId xmlns:a16="http://schemas.microsoft.com/office/drawing/2014/main" id="{0D6C9074-D86A-93DB-7683-9D396F561E04}"/>
              </a:ext>
            </a:extLst>
          </p:cNvPr>
          <p:cNvPicPr/>
          <p:nvPr/>
        </p:nvPicPr>
        <p:blipFill>
          <a:blip r:embed="rId2" cstate="print"/>
          <a:stretch>
            <a:fillRect/>
          </a:stretch>
        </p:blipFill>
        <p:spPr>
          <a:xfrm>
            <a:off x="8160807" y="1128089"/>
            <a:ext cx="3779912" cy="2252572"/>
          </a:xfrm>
          <a:prstGeom prst="rect">
            <a:avLst/>
          </a:prstGeom>
        </p:spPr>
      </p:pic>
      <p:pic>
        <p:nvPicPr>
          <p:cNvPr id="8" name="object 3">
            <a:extLst>
              <a:ext uri="{FF2B5EF4-FFF2-40B4-BE49-F238E27FC236}">
                <a16:creationId xmlns:a16="http://schemas.microsoft.com/office/drawing/2014/main" id="{2888E4BC-5D89-F76F-5642-7AC8AB917B34}"/>
              </a:ext>
            </a:extLst>
          </p:cNvPr>
          <p:cNvPicPr/>
          <p:nvPr/>
        </p:nvPicPr>
        <p:blipFill rotWithShape="1">
          <a:blip r:embed="rId3" cstate="print"/>
          <a:srcRect b="13148"/>
          <a:stretch/>
        </p:blipFill>
        <p:spPr>
          <a:xfrm>
            <a:off x="8173057" y="3528022"/>
            <a:ext cx="3779912" cy="2355940"/>
          </a:xfrm>
          <a:prstGeom prst="rect">
            <a:avLst/>
          </a:prstGeom>
        </p:spPr>
      </p:pic>
    </p:spTree>
    <p:extLst>
      <p:ext uri="{BB962C8B-B14F-4D97-AF65-F5344CB8AC3E}">
        <p14:creationId xmlns:p14="http://schemas.microsoft.com/office/powerpoint/2010/main" val="1614313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Біобезпечне розробляння дичини</a:t>
            </a:r>
            <a:endParaRPr lang="en-GB" sz="2400" dirty="0"/>
          </a:p>
        </p:txBody>
      </p:sp>
      <p:sp>
        <p:nvSpPr>
          <p:cNvPr id="6" name="object 2">
            <a:extLst>
              <a:ext uri="{FF2B5EF4-FFF2-40B4-BE49-F238E27FC236}">
                <a16:creationId xmlns:a16="http://schemas.microsoft.com/office/drawing/2014/main" id="{EBDB14C5-9FC7-C011-4910-060D53510955}"/>
              </a:ext>
            </a:extLst>
          </p:cNvPr>
          <p:cNvSpPr/>
          <p:nvPr/>
        </p:nvSpPr>
        <p:spPr>
          <a:xfrm>
            <a:off x="695400" y="1713151"/>
            <a:ext cx="5303912" cy="3933054"/>
          </a:xfrm>
          <a:prstGeom prst="rect">
            <a:avLst/>
          </a:prstGeom>
          <a:blipFill>
            <a:blip r:embed="rId2" cstate="print"/>
            <a:stretch>
              <a:fillRect/>
            </a:stretch>
          </a:blipFill>
        </p:spPr>
        <p:txBody>
          <a:bodyPr wrap="square" lIns="0" tIns="0" rIns="0" bIns="0" rtlCol="0"/>
          <a:lstStyle/>
          <a:p>
            <a:endParaRPr/>
          </a:p>
        </p:txBody>
      </p:sp>
      <p:grpSp>
        <p:nvGrpSpPr>
          <p:cNvPr id="7" name="object 3">
            <a:extLst>
              <a:ext uri="{FF2B5EF4-FFF2-40B4-BE49-F238E27FC236}">
                <a16:creationId xmlns:a16="http://schemas.microsoft.com/office/drawing/2014/main" id="{A133E6E5-DB8E-099B-58D0-C9FC233AF809}"/>
              </a:ext>
            </a:extLst>
          </p:cNvPr>
          <p:cNvGrpSpPr/>
          <p:nvPr/>
        </p:nvGrpSpPr>
        <p:grpSpPr>
          <a:xfrm>
            <a:off x="6600056" y="917229"/>
            <a:ext cx="4536504" cy="2808312"/>
            <a:chOff x="0" y="0"/>
            <a:chExt cx="9144000" cy="6858000"/>
          </a:xfrm>
        </p:grpSpPr>
        <p:sp>
          <p:nvSpPr>
            <p:cNvPr id="8" name="object 4">
              <a:extLst>
                <a:ext uri="{FF2B5EF4-FFF2-40B4-BE49-F238E27FC236}">
                  <a16:creationId xmlns:a16="http://schemas.microsoft.com/office/drawing/2014/main" id="{E502069F-8393-FF2B-9170-5B6F288DF230}"/>
                </a:ext>
              </a:extLst>
            </p:cNvPr>
            <p:cNvSpPr/>
            <p:nvPr/>
          </p:nvSpPr>
          <p:spPr>
            <a:xfrm>
              <a:off x="0" y="0"/>
              <a:ext cx="4538662" cy="6857997"/>
            </a:xfrm>
            <a:prstGeom prst="rect">
              <a:avLst/>
            </a:prstGeom>
            <a:blipFill>
              <a:blip r:embed="rId3" cstate="print"/>
              <a:stretch>
                <a:fillRect/>
              </a:stretch>
            </a:blipFill>
          </p:spPr>
          <p:txBody>
            <a:bodyPr wrap="square" lIns="0" tIns="0" rIns="0" bIns="0" rtlCol="0"/>
            <a:lstStyle/>
            <a:p>
              <a:endParaRPr/>
            </a:p>
          </p:txBody>
        </p:sp>
        <p:sp>
          <p:nvSpPr>
            <p:cNvPr id="16" name="object 5">
              <a:extLst>
                <a:ext uri="{FF2B5EF4-FFF2-40B4-BE49-F238E27FC236}">
                  <a16:creationId xmlns:a16="http://schemas.microsoft.com/office/drawing/2014/main" id="{2E1DE0CE-49C5-BDE8-E085-098E00184A8E}"/>
                </a:ext>
              </a:extLst>
            </p:cNvPr>
            <p:cNvSpPr/>
            <p:nvPr/>
          </p:nvSpPr>
          <p:spPr>
            <a:xfrm>
              <a:off x="4124325" y="0"/>
              <a:ext cx="5019674" cy="6857997"/>
            </a:xfrm>
            <a:prstGeom prst="rect">
              <a:avLst/>
            </a:prstGeom>
            <a:blipFill>
              <a:blip r:embed="rId4" cstate="print"/>
              <a:stretch>
                <a:fillRect/>
              </a:stretch>
            </a:blipFill>
          </p:spPr>
          <p:txBody>
            <a:bodyPr wrap="square" lIns="0" tIns="0" rIns="0" bIns="0" rtlCol="0"/>
            <a:lstStyle/>
            <a:p>
              <a:endParaRPr/>
            </a:p>
          </p:txBody>
        </p:sp>
      </p:grpSp>
      <p:sp>
        <p:nvSpPr>
          <p:cNvPr id="17" name="object 6">
            <a:extLst>
              <a:ext uri="{FF2B5EF4-FFF2-40B4-BE49-F238E27FC236}">
                <a16:creationId xmlns:a16="http://schemas.microsoft.com/office/drawing/2014/main" id="{D9D18256-3406-B12D-542E-1135F94E8AD3}"/>
              </a:ext>
            </a:extLst>
          </p:cNvPr>
          <p:cNvSpPr/>
          <p:nvPr/>
        </p:nvSpPr>
        <p:spPr>
          <a:xfrm>
            <a:off x="7176120" y="3861048"/>
            <a:ext cx="3871891" cy="242984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04783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Біобезпечне розробляння дичини</a:t>
            </a:r>
            <a:endParaRPr lang="en-GB" sz="2400" dirty="0"/>
          </a:p>
        </p:txBody>
      </p:sp>
      <p:grpSp>
        <p:nvGrpSpPr>
          <p:cNvPr id="4" name="object 3">
            <a:extLst>
              <a:ext uri="{FF2B5EF4-FFF2-40B4-BE49-F238E27FC236}">
                <a16:creationId xmlns:a16="http://schemas.microsoft.com/office/drawing/2014/main" id="{11BEFC1E-4AB1-B55C-3152-1E7E3D5F2FD2}"/>
              </a:ext>
            </a:extLst>
          </p:cNvPr>
          <p:cNvGrpSpPr/>
          <p:nvPr/>
        </p:nvGrpSpPr>
        <p:grpSpPr>
          <a:xfrm>
            <a:off x="551384" y="663959"/>
            <a:ext cx="11250583" cy="5715823"/>
            <a:chOff x="-1228638" y="432808"/>
            <a:chExt cx="11250583" cy="5715823"/>
          </a:xfrm>
        </p:grpSpPr>
        <p:sp>
          <p:nvSpPr>
            <p:cNvPr id="9" name="object 4">
              <a:extLst>
                <a:ext uri="{FF2B5EF4-FFF2-40B4-BE49-F238E27FC236}">
                  <a16:creationId xmlns:a16="http://schemas.microsoft.com/office/drawing/2014/main" id="{7F29E666-D825-0EDD-5980-B8ECB87262D2}"/>
                </a:ext>
              </a:extLst>
            </p:cNvPr>
            <p:cNvSpPr/>
            <p:nvPr/>
          </p:nvSpPr>
          <p:spPr>
            <a:xfrm>
              <a:off x="-1228638" y="713793"/>
              <a:ext cx="4509490" cy="3400425"/>
            </a:xfrm>
            <a:prstGeom prst="rect">
              <a:avLst/>
            </a:prstGeom>
            <a:blipFill>
              <a:blip r:embed="rId2" cstate="print"/>
              <a:stretch>
                <a:fillRect/>
              </a:stretch>
            </a:blipFill>
          </p:spPr>
          <p:txBody>
            <a:bodyPr wrap="square" lIns="0" tIns="0" rIns="0" bIns="0" rtlCol="0"/>
            <a:lstStyle/>
            <a:p>
              <a:endParaRPr dirty="0"/>
            </a:p>
          </p:txBody>
        </p:sp>
        <p:sp>
          <p:nvSpPr>
            <p:cNvPr id="12" name="object 7">
              <a:extLst>
                <a:ext uri="{FF2B5EF4-FFF2-40B4-BE49-F238E27FC236}">
                  <a16:creationId xmlns:a16="http://schemas.microsoft.com/office/drawing/2014/main" id="{FD4B4228-F245-9823-31C6-561D22D6985E}"/>
                </a:ext>
              </a:extLst>
            </p:cNvPr>
            <p:cNvSpPr/>
            <p:nvPr/>
          </p:nvSpPr>
          <p:spPr>
            <a:xfrm>
              <a:off x="211522" y="3376856"/>
              <a:ext cx="3420872" cy="2771775"/>
            </a:xfrm>
            <a:prstGeom prst="rect">
              <a:avLst/>
            </a:prstGeom>
            <a:blipFill>
              <a:blip r:embed="rId3" cstate="print"/>
              <a:stretch>
                <a:fillRect/>
              </a:stretch>
            </a:blipFill>
          </p:spPr>
          <p:txBody>
            <a:bodyPr wrap="square" lIns="0" tIns="0" rIns="0" bIns="0" rtlCol="0"/>
            <a:lstStyle/>
            <a:p>
              <a:endParaRPr/>
            </a:p>
          </p:txBody>
        </p:sp>
        <p:sp>
          <p:nvSpPr>
            <p:cNvPr id="13" name="object 8">
              <a:extLst>
                <a:ext uri="{FF2B5EF4-FFF2-40B4-BE49-F238E27FC236}">
                  <a16:creationId xmlns:a16="http://schemas.microsoft.com/office/drawing/2014/main" id="{CA79FBB0-1C4A-30EE-E77D-3A3634597E8A}"/>
                </a:ext>
              </a:extLst>
            </p:cNvPr>
            <p:cNvSpPr/>
            <p:nvPr/>
          </p:nvSpPr>
          <p:spPr>
            <a:xfrm>
              <a:off x="4088911" y="3222505"/>
              <a:ext cx="3492499" cy="2876486"/>
            </a:xfrm>
            <a:prstGeom prst="rect">
              <a:avLst/>
            </a:prstGeom>
            <a:blipFill>
              <a:blip r:embed="rId4" cstate="print"/>
              <a:stretch>
                <a:fillRect/>
              </a:stretch>
            </a:blipFill>
          </p:spPr>
          <p:txBody>
            <a:bodyPr wrap="square" lIns="0" tIns="0" rIns="0" bIns="0" rtlCol="0"/>
            <a:lstStyle/>
            <a:p>
              <a:endParaRPr/>
            </a:p>
          </p:txBody>
        </p:sp>
        <p:sp>
          <p:nvSpPr>
            <p:cNvPr id="10" name="object 5">
              <a:extLst>
                <a:ext uri="{FF2B5EF4-FFF2-40B4-BE49-F238E27FC236}">
                  <a16:creationId xmlns:a16="http://schemas.microsoft.com/office/drawing/2014/main" id="{8E999816-D6BE-C06F-7D34-19EF72DE9BCE}"/>
                </a:ext>
              </a:extLst>
            </p:cNvPr>
            <p:cNvSpPr/>
            <p:nvPr/>
          </p:nvSpPr>
          <p:spPr>
            <a:xfrm>
              <a:off x="5396098" y="432808"/>
              <a:ext cx="4625847" cy="3403600"/>
            </a:xfrm>
            <a:prstGeom prst="rect">
              <a:avLst/>
            </a:prstGeom>
            <a:blipFill>
              <a:blip r:embed="rId5"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7309408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Резюме - навчання мисливців</a:t>
            </a:r>
            <a:endParaRPr lang="en-GB" sz="2400" dirty="0"/>
          </a:p>
        </p:txBody>
      </p:sp>
      <p:sp>
        <p:nvSpPr>
          <p:cNvPr id="6" name="TextBox 5">
            <a:extLst>
              <a:ext uri="{FF2B5EF4-FFF2-40B4-BE49-F238E27FC236}">
                <a16:creationId xmlns:a16="http://schemas.microsoft.com/office/drawing/2014/main" id="{B0D90818-ACF2-4F4E-9469-76554C601991}"/>
              </a:ext>
            </a:extLst>
          </p:cNvPr>
          <p:cNvSpPr txBox="1"/>
          <p:nvPr/>
        </p:nvSpPr>
        <p:spPr>
          <a:xfrm>
            <a:off x="479376" y="2073318"/>
            <a:ext cx="7056784" cy="3416320"/>
          </a:xfrm>
          <a:prstGeom prst="rect">
            <a:avLst/>
          </a:prstGeom>
          <a:noFill/>
        </p:spPr>
        <p:txBody>
          <a:bodyPr wrap="square">
            <a:spAutoFit/>
          </a:bodyPr>
          <a:lstStyle/>
          <a:p>
            <a:r>
              <a:rPr lang="en-US" dirty="0" err="1">
                <a:solidFill>
                  <a:schemeClr val="accent1"/>
                </a:solidFill>
              </a:rPr>
              <a:t>Кожен</a:t>
            </a:r>
            <a:r>
              <a:rPr lang="en-US" dirty="0">
                <a:solidFill>
                  <a:schemeClr val="accent1"/>
                </a:solidFill>
              </a:rPr>
              <a:t> </a:t>
            </a:r>
            <a:r>
              <a:rPr lang="en-US" dirty="0" err="1">
                <a:solidFill>
                  <a:schemeClr val="accent1"/>
                </a:solidFill>
              </a:rPr>
              <a:t>мисливець</a:t>
            </a:r>
            <a:r>
              <a:rPr lang="en-US" dirty="0">
                <a:solidFill>
                  <a:schemeClr val="accent1"/>
                </a:solidFill>
              </a:rPr>
              <a:t> </a:t>
            </a:r>
            <a:r>
              <a:rPr lang="en-US" dirty="0" err="1">
                <a:solidFill>
                  <a:schemeClr val="accent1"/>
                </a:solidFill>
              </a:rPr>
              <a:t>повинен</a:t>
            </a:r>
            <a:r>
              <a:rPr lang="en-US" dirty="0">
                <a:solidFill>
                  <a:schemeClr val="accent1"/>
                </a:solidFill>
              </a:rPr>
              <a:t> </a:t>
            </a:r>
            <a:r>
              <a:rPr lang="en-US" dirty="0" err="1">
                <a:solidFill>
                  <a:schemeClr val="accent1"/>
                </a:solidFill>
              </a:rPr>
              <a:t>бути</a:t>
            </a:r>
            <a:r>
              <a:rPr lang="en-US" dirty="0">
                <a:solidFill>
                  <a:schemeClr val="accent1"/>
                </a:solidFill>
              </a:rPr>
              <a:t> </a:t>
            </a:r>
            <a:r>
              <a:rPr lang="en-US" dirty="0" err="1">
                <a:solidFill>
                  <a:schemeClr val="accent1"/>
                </a:solidFill>
              </a:rPr>
              <a:t>навчений</a:t>
            </a:r>
            <a:r>
              <a:rPr lang="en-US" dirty="0">
                <a:solidFill>
                  <a:schemeClr val="accent1"/>
                </a:solidFill>
              </a:rPr>
              <a:t>:	</a:t>
            </a:r>
            <a:endParaRPr lang="uk-UA" dirty="0">
              <a:solidFill>
                <a:schemeClr val="accent1"/>
              </a:solidFill>
            </a:endParaRPr>
          </a:p>
          <a:p>
            <a:endParaRPr lang="uk-UA" dirty="0">
              <a:solidFill>
                <a:schemeClr val="accent1"/>
              </a:solidFill>
            </a:endParaRPr>
          </a:p>
          <a:p>
            <a:pPr marL="342900" indent="-342900">
              <a:buFontTx/>
              <a:buChar char="-"/>
            </a:pPr>
            <a:r>
              <a:rPr lang="en-US" dirty="0" err="1">
                <a:solidFill>
                  <a:schemeClr val="accent1"/>
                </a:solidFill>
              </a:rPr>
              <a:t>розпізнавати</a:t>
            </a:r>
            <a:r>
              <a:rPr lang="en-US" dirty="0">
                <a:solidFill>
                  <a:schemeClr val="accent1"/>
                </a:solidFill>
              </a:rPr>
              <a:t> </a:t>
            </a:r>
            <a:r>
              <a:rPr lang="en-US" dirty="0" err="1">
                <a:solidFill>
                  <a:schemeClr val="accent1"/>
                </a:solidFill>
              </a:rPr>
              <a:t>клінічні</a:t>
            </a:r>
            <a:r>
              <a:rPr lang="en-US" dirty="0">
                <a:solidFill>
                  <a:schemeClr val="accent1"/>
                </a:solidFill>
              </a:rPr>
              <a:t> </a:t>
            </a:r>
            <a:r>
              <a:rPr lang="en-US" dirty="0" err="1">
                <a:solidFill>
                  <a:schemeClr val="accent1"/>
                </a:solidFill>
              </a:rPr>
              <a:t>симптоми</a:t>
            </a:r>
            <a:r>
              <a:rPr lang="en-US" dirty="0">
                <a:solidFill>
                  <a:schemeClr val="accent1"/>
                </a:solidFill>
              </a:rPr>
              <a:t> АЧС у </a:t>
            </a:r>
            <a:r>
              <a:rPr lang="en-US" dirty="0" err="1">
                <a:solidFill>
                  <a:schemeClr val="accent1"/>
                </a:solidFill>
              </a:rPr>
              <a:t>дикого</a:t>
            </a:r>
            <a:r>
              <a:rPr lang="en-US" dirty="0">
                <a:solidFill>
                  <a:schemeClr val="accent1"/>
                </a:solidFill>
              </a:rPr>
              <a:t> </a:t>
            </a:r>
            <a:r>
              <a:rPr lang="en-US" dirty="0" err="1">
                <a:solidFill>
                  <a:schemeClr val="accent1"/>
                </a:solidFill>
              </a:rPr>
              <a:t>кабана</a:t>
            </a:r>
            <a:r>
              <a:rPr lang="en-US" dirty="0">
                <a:solidFill>
                  <a:schemeClr val="accent1"/>
                </a:solidFill>
              </a:rPr>
              <a:t> (</a:t>
            </a:r>
            <a:r>
              <a:rPr lang="en-US" dirty="0" err="1">
                <a:solidFill>
                  <a:schemeClr val="accent1"/>
                </a:solidFill>
              </a:rPr>
              <a:t>навіть</a:t>
            </a:r>
            <a:r>
              <a:rPr lang="en-US" dirty="0">
                <a:solidFill>
                  <a:schemeClr val="accent1"/>
                </a:solidFill>
              </a:rPr>
              <a:t> </a:t>
            </a:r>
            <a:r>
              <a:rPr lang="en-US" dirty="0" err="1">
                <a:solidFill>
                  <a:schemeClr val="accent1"/>
                </a:solidFill>
              </a:rPr>
              <a:t>впольованого</a:t>
            </a:r>
            <a:r>
              <a:rPr lang="en-US" dirty="0">
                <a:solidFill>
                  <a:schemeClr val="accent1"/>
                </a:solidFill>
              </a:rPr>
              <a:t>)</a:t>
            </a:r>
            <a:endParaRPr lang="uk-UA" dirty="0">
              <a:solidFill>
                <a:schemeClr val="accent1"/>
              </a:solidFill>
            </a:endParaRPr>
          </a:p>
          <a:p>
            <a:pPr marL="342900" indent="-342900">
              <a:buFontTx/>
              <a:buChar char="-"/>
            </a:pPr>
            <a:r>
              <a:rPr lang="en-US" dirty="0" err="1">
                <a:solidFill>
                  <a:schemeClr val="accent1"/>
                </a:solidFill>
              </a:rPr>
              <a:t>знати</a:t>
            </a:r>
            <a:r>
              <a:rPr lang="en-US" dirty="0">
                <a:solidFill>
                  <a:schemeClr val="accent1"/>
                </a:solidFill>
              </a:rPr>
              <a:t>, </a:t>
            </a:r>
            <a:r>
              <a:rPr lang="en-US" dirty="0" err="1">
                <a:solidFill>
                  <a:schemeClr val="accent1"/>
                </a:solidFill>
              </a:rPr>
              <a:t>які</a:t>
            </a:r>
            <a:r>
              <a:rPr lang="en-US" dirty="0">
                <a:solidFill>
                  <a:schemeClr val="accent1"/>
                </a:solidFill>
              </a:rPr>
              <a:t> </a:t>
            </a:r>
            <a:r>
              <a:rPr lang="en-US" dirty="0" err="1">
                <a:solidFill>
                  <a:schemeClr val="accent1"/>
                </a:solidFill>
              </a:rPr>
              <a:t>саме</a:t>
            </a:r>
            <a:r>
              <a:rPr lang="en-US" dirty="0">
                <a:solidFill>
                  <a:schemeClr val="accent1"/>
                </a:solidFill>
              </a:rPr>
              <a:t> </a:t>
            </a:r>
            <a:r>
              <a:rPr lang="en-US" dirty="0" err="1">
                <a:solidFill>
                  <a:schemeClr val="accent1"/>
                </a:solidFill>
              </a:rPr>
              <a:t>зразки</a:t>
            </a:r>
            <a:r>
              <a:rPr lang="en-US" dirty="0">
                <a:solidFill>
                  <a:schemeClr val="accent1"/>
                </a:solidFill>
              </a:rPr>
              <a:t> </a:t>
            </a:r>
            <a:r>
              <a:rPr lang="en-US" dirty="0" err="1">
                <a:solidFill>
                  <a:schemeClr val="accent1"/>
                </a:solidFill>
              </a:rPr>
              <a:t>потрібно</a:t>
            </a:r>
            <a:r>
              <a:rPr lang="en-US" dirty="0">
                <a:solidFill>
                  <a:schemeClr val="accent1"/>
                </a:solidFill>
              </a:rPr>
              <a:t> </a:t>
            </a:r>
            <a:r>
              <a:rPr lang="en-US" dirty="0" err="1">
                <a:solidFill>
                  <a:schemeClr val="accent1"/>
                </a:solidFill>
              </a:rPr>
              <a:t>брати</a:t>
            </a:r>
            <a:endParaRPr lang="uk-UA" dirty="0">
              <a:solidFill>
                <a:schemeClr val="accent1"/>
              </a:solidFill>
            </a:endParaRPr>
          </a:p>
          <a:p>
            <a:pPr marL="342900" indent="-342900">
              <a:buFontTx/>
              <a:buChar char="-"/>
            </a:pPr>
            <a:r>
              <a:rPr lang="en-US" dirty="0" err="1">
                <a:solidFill>
                  <a:schemeClr val="accent1"/>
                </a:solidFill>
              </a:rPr>
              <a:t>повідомляти</a:t>
            </a:r>
            <a:r>
              <a:rPr lang="en-US" dirty="0">
                <a:solidFill>
                  <a:schemeClr val="accent1"/>
                </a:solidFill>
              </a:rPr>
              <a:t> </a:t>
            </a:r>
            <a:r>
              <a:rPr lang="en-US" dirty="0" err="1">
                <a:solidFill>
                  <a:schemeClr val="accent1"/>
                </a:solidFill>
              </a:rPr>
              <a:t>про</a:t>
            </a:r>
            <a:r>
              <a:rPr lang="en-US" dirty="0">
                <a:solidFill>
                  <a:schemeClr val="accent1"/>
                </a:solidFill>
              </a:rPr>
              <a:t> </a:t>
            </a:r>
            <a:r>
              <a:rPr lang="en-US" dirty="0" err="1">
                <a:solidFill>
                  <a:schemeClr val="accent1"/>
                </a:solidFill>
              </a:rPr>
              <a:t>підозру</a:t>
            </a:r>
            <a:r>
              <a:rPr lang="en-US" dirty="0">
                <a:solidFill>
                  <a:schemeClr val="accent1"/>
                </a:solidFill>
              </a:rPr>
              <a:t> (</a:t>
            </a:r>
            <a:r>
              <a:rPr lang="en-US" dirty="0" err="1">
                <a:solidFill>
                  <a:schemeClr val="accent1"/>
                </a:solidFill>
              </a:rPr>
              <a:t>кому</a:t>
            </a:r>
            <a:r>
              <a:rPr lang="en-US" dirty="0">
                <a:solidFill>
                  <a:schemeClr val="accent1"/>
                </a:solidFill>
              </a:rPr>
              <a:t>, </a:t>
            </a:r>
            <a:r>
              <a:rPr lang="en-US" dirty="0" err="1">
                <a:solidFill>
                  <a:schemeClr val="accent1"/>
                </a:solidFill>
              </a:rPr>
              <a:t>коли</a:t>
            </a:r>
            <a:r>
              <a:rPr lang="en-US" dirty="0">
                <a:solidFill>
                  <a:schemeClr val="accent1"/>
                </a:solidFill>
              </a:rPr>
              <a:t>?)</a:t>
            </a:r>
            <a:endParaRPr lang="uk-UA" dirty="0">
              <a:solidFill>
                <a:schemeClr val="accent1"/>
              </a:solidFill>
            </a:endParaRPr>
          </a:p>
          <a:p>
            <a:pPr marL="342900" indent="-342900">
              <a:buFontTx/>
              <a:buChar char="-"/>
            </a:pPr>
            <a:r>
              <a:rPr lang="en-US" dirty="0" err="1">
                <a:solidFill>
                  <a:schemeClr val="accent1"/>
                </a:solidFill>
              </a:rPr>
              <a:t>утилізація</a:t>
            </a:r>
            <a:r>
              <a:rPr lang="en-US" dirty="0">
                <a:solidFill>
                  <a:schemeClr val="accent1"/>
                </a:solidFill>
              </a:rPr>
              <a:t> </a:t>
            </a:r>
            <a:r>
              <a:rPr lang="en-US" dirty="0" err="1">
                <a:solidFill>
                  <a:schemeClr val="accent1"/>
                </a:solidFill>
              </a:rPr>
              <a:t>туші</a:t>
            </a:r>
            <a:r>
              <a:rPr lang="en-US" dirty="0">
                <a:solidFill>
                  <a:schemeClr val="accent1"/>
                </a:solidFill>
              </a:rPr>
              <a:t> (</a:t>
            </a:r>
            <a:r>
              <a:rPr lang="en-US" dirty="0" err="1">
                <a:solidFill>
                  <a:schemeClr val="accent1"/>
                </a:solidFill>
              </a:rPr>
              <a:t>як</a:t>
            </a:r>
            <a:r>
              <a:rPr lang="en-US" dirty="0">
                <a:solidFill>
                  <a:schemeClr val="accent1"/>
                </a:solidFill>
              </a:rPr>
              <a:t>?)</a:t>
            </a:r>
            <a:endParaRPr lang="uk-UA" dirty="0">
              <a:solidFill>
                <a:schemeClr val="accent1"/>
              </a:solidFill>
            </a:endParaRPr>
          </a:p>
          <a:p>
            <a:pPr marL="342900" indent="-342900">
              <a:buFontTx/>
              <a:buChar char="-"/>
            </a:pPr>
            <a:r>
              <a:rPr lang="en-US" dirty="0" err="1">
                <a:solidFill>
                  <a:schemeClr val="accent1"/>
                </a:solidFill>
              </a:rPr>
              <a:t>основні</a:t>
            </a:r>
            <a:r>
              <a:rPr lang="en-US" dirty="0">
                <a:solidFill>
                  <a:schemeClr val="accent1"/>
                </a:solidFill>
              </a:rPr>
              <a:t> </a:t>
            </a:r>
            <a:r>
              <a:rPr lang="en-US" dirty="0" err="1">
                <a:solidFill>
                  <a:schemeClr val="accent1"/>
                </a:solidFill>
              </a:rPr>
              <a:t>вимоги</a:t>
            </a:r>
            <a:r>
              <a:rPr lang="en-US" dirty="0">
                <a:solidFill>
                  <a:schemeClr val="accent1"/>
                </a:solidFill>
              </a:rPr>
              <a:t> </a:t>
            </a:r>
            <a:r>
              <a:rPr lang="en-US" dirty="0" err="1">
                <a:solidFill>
                  <a:schemeClr val="accent1"/>
                </a:solidFill>
              </a:rPr>
              <a:t>біобезпеки</a:t>
            </a:r>
            <a:endParaRPr lang="uk-UA" dirty="0">
              <a:solidFill>
                <a:schemeClr val="accent1"/>
              </a:solidFill>
            </a:endParaRPr>
          </a:p>
          <a:p>
            <a:pPr marL="342900" indent="-342900">
              <a:buFontTx/>
              <a:buChar char="-"/>
            </a:pPr>
            <a:r>
              <a:rPr lang="en-US" dirty="0" err="1">
                <a:solidFill>
                  <a:schemeClr val="accent1"/>
                </a:solidFill>
              </a:rPr>
              <a:t>мисливська</a:t>
            </a:r>
            <a:r>
              <a:rPr lang="en-US" dirty="0">
                <a:solidFill>
                  <a:schemeClr val="accent1"/>
                </a:solidFill>
              </a:rPr>
              <a:t> </a:t>
            </a:r>
            <a:r>
              <a:rPr lang="en-US" dirty="0" err="1">
                <a:solidFill>
                  <a:schemeClr val="accent1"/>
                </a:solidFill>
              </a:rPr>
              <a:t>гігієна</a:t>
            </a:r>
            <a:r>
              <a:rPr lang="en-US" dirty="0">
                <a:solidFill>
                  <a:schemeClr val="accent1"/>
                </a:solidFill>
              </a:rPr>
              <a:t>.</a:t>
            </a:r>
          </a:p>
        </p:txBody>
      </p:sp>
      <p:pic>
        <p:nvPicPr>
          <p:cNvPr id="7" name="object 7">
            <a:extLst>
              <a:ext uri="{FF2B5EF4-FFF2-40B4-BE49-F238E27FC236}">
                <a16:creationId xmlns:a16="http://schemas.microsoft.com/office/drawing/2014/main" id="{920C08EC-ED73-B64C-FE08-DCCC53D1CB18}"/>
              </a:ext>
            </a:extLst>
          </p:cNvPr>
          <p:cNvPicPr/>
          <p:nvPr/>
        </p:nvPicPr>
        <p:blipFill>
          <a:blip r:embed="rId2" cstate="print"/>
          <a:stretch>
            <a:fillRect/>
          </a:stretch>
        </p:blipFill>
        <p:spPr>
          <a:xfrm>
            <a:off x="8112224" y="1399915"/>
            <a:ext cx="3504903" cy="4605387"/>
          </a:xfrm>
          <a:prstGeom prst="rect">
            <a:avLst/>
          </a:prstGeom>
        </p:spPr>
      </p:pic>
    </p:spTree>
    <p:extLst>
      <p:ext uri="{BB962C8B-B14F-4D97-AF65-F5344CB8AC3E}">
        <p14:creationId xmlns:p14="http://schemas.microsoft.com/office/powerpoint/2010/main" val="263086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r>
              <a:rPr lang="uk-UA" sz="2400" dirty="0"/>
              <a:t>Біобезпека - термінологія</a:t>
            </a:r>
            <a:endParaRPr lang="en-GB" sz="2400" dirty="0"/>
          </a:p>
        </p:txBody>
      </p:sp>
      <p:sp>
        <p:nvSpPr>
          <p:cNvPr id="2" name="object 6">
            <a:extLst>
              <a:ext uri="{FF2B5EF4-FFF2-40B4-BE49-F238E27FC236}">
                <a16:creationId xmlns:a16="http://schemas.microsoft.com/office/drawing/2014/main" id="{94416E9C-7F81-B02B-144F-C3631F042D46}"/>
              </a:ext>
            </a:extLst>
          </p:cNvPr>
          <p:cNvSpPr txBox="1"/>
          <p:nvPr/>
        </p:nvSpPr>
        <p:spPr>
          <a:xfrm>
            <a:off x="479376" y="1329897"/>
            <a:ext cx="11233248" cy="4777590"/>
          </a:xfrm>
          <a:prstGeom prst="rect">
            <a:avLst/>
          </a:prstGeom>
        </p:spPr>
        <p:txBody>
          <a:bodyPr vert="horz" wrap="square" lIns="0" tIns="12065" rIns="0" bIns="0" rtlCol="0">
            <a:spAutoFit/>
          </a:bodyPr>
          <a:lstStyle/>
          <a:p>
            <a:pPr marL="12700">
              <a:lnSpc>
                <a:spcPct val="100000"/>
              </a:lnSpc>
              <a:spcBef>
                <a:spcPts val="95"/>
              </a:spcBef>
            </a:pPr>
            <a:r>
              <a:rPr lang="ru-RU" sz="2800" spc="-15" dirty="0">
                <a:solidFill>
                  <a:srgbClr val="000000"/>
                </a:solidFill>
              </a:rPr>
              <a:t>Біобезпека</a:t>
            </a:r>
            <a:r>
              <a:rPr lang="ru-RU" sz="2800" dirty="0"/>
              <a:t> - </a:t>
            </a:r>
            <a:r>
              <a:rPr lang="ru-RU" sz="2800" b="0" i="0" spc="-15" dirty="0">
                <a:solidFill>
                  <a:srgbClr val="000000"/>
                </a:solidFill>
                <a:cs typeface="Carlito"/>
              </a:rPr>
              <a:t>комплекс </a:t>
            </a:r>
            <a:r>
              <a:rPr lang="ru-RU" sz="2800" b="0" i="0" spc="-10" dirty="0">
                <a:solidFill>
                  <a:srgbClr val="000000"/>
                </a:solidFill>
                <a:cs typeface="Carlito"/>
              </a:rPr>
              <a:t>управлінських </a:t>
            </a:r>
            <a:r>
              <a:rPr lang="ru-RU" sz="2800" b="0" i="0" spc="-25" dirty="0">
                <a:solidFill>
                  <a:srgbClr val="000000"/>
                </a:solidFill>
                <a:cs typeface="Carlito"/>
              </a:rPr>
              <a:t>заходів </a:t>
            </a:r>
            <a:r>
              <a:rPr lang="ru-RU" sz="2800" b="0" i="0" spc="-5" dirty="0">
                <a:solidFill>
                  <a:srgbClr val="000000"/>
                </a:solidFill>
                <a:cs typeface="Carlito"/>
              </a:rPr>
              <a:t>спрямованих</a:t>
            </a:r>
            <a:r>
              <a:rPr lang="ru-RU" sz="2800" b="0" i="0" spc="60" dirty="0">
                <a:solidFill>
                  <a:srgbClr val="000000"/>
                </a:solidFill>
                <a:cs typeface="Carlito"/>
              </a:rPr>
              <a:t> </a:t>
            </a:r>
            <a:r>
              <a:rPr lang="ru-RU" sz="2800" b="0" i="0" spc="-5" dirty="0">
                <a:solidFill>
                  <a:srgbClr val="000000"/>
                </a:solidFill>
                <a:cs typeface="Carlito"/>
              </a:rPr>
              <a:t>на</a:t>
            </a:r>
            <a:endParaRPr lang="uk-UA" sz="2800" spc="-10" dirty="0">
              <a:cs typeface="Carlito"/>
            </a:endParaRPr>
          </a:p>
          <a:p>
            <a:pPr marL="12700" marR="261620">
              <a:lnSpc>
                <a:spcPct val="100000"/>
              </a:lnSpc>
              <a:spcBef>
                <a:spcPts val="95"/>
              </a:spcBef>
            </a:pPr>
            <a:r>
              <a:rPr sz="2800" spc="-10" dirty="0" err="1">
                <a:cs typeface="Carlito"/>
              </a:rPr>
              <a:t>підтримання</a:t>
            </a:r>
            <a:r>
              <a:rPr sz="2800" spc="-10" dirty="0">
                <a:cs typeface="Carlito"/>
              </a:rPr>
              <a:t> </a:t>
            </a:r>
            <a:r>
              <a:rPr sz="2800" spc="-5" dirty="0">
                <a:cs typeface="Carlito"/>
              </a:rPr>
              <a:t>стану </a:t>
            </a:r>
            <a:r>
              <a:rPr sz="2800" spc="-15" dirty="0">
                <a:cs typeface="Carlito"/>
              </a:rPr>
              <a:t>здоров'я </a:t>
            </a:r>
            <a:r>
              <a:rPr sz="2800" spc="-5" dirty="0">
                <a:cs typeface="Carlito"/>
              </a:rPr>
              <a:t>з </a:t>
            </a:r>
            <a:r>
              <a:rPr sz="2800" spc="-20" dirty="0">
                <a:cs typeface="Carlito"/>
              </a:rPr>
              <a:t>метою </a:t>
            </a:r>
            <a:r>
              <a:rPr sz="2800" spc="-10" dirty="0">
                <a:cs typeface="Carlito"/>
              </a:rPr>
              <a:t>зниження </a:t>
            </a:r>
            <a:r>
              <a:rPr sz="2800" spc="-5" dirty="0">
                <a:cs typeface="Carlito"/>
              </a:rPr>
              <a:t>загрози  занесення, </a:t>
            </a:r>
            <a:r>
              <a:rPr sz="2800" spc="-10" dirty="0">
                <a:cs typeface="Carlito"/>
              </a:rPr>
              <a:t>фіксації </a:t>
            </a:r>
            <a:r>
              <a:rPr sz="2800" spc="-5" dirty="0">
                <a:cs typeface="Carlito"/>
              </a:rPr>
              <a:t>та поширення</a:t>
            </a:r>
            <a:r>
              <a:rPr sz="2800" spc="40" dirty="0">
                <a:cs typeface="Carlito"/>
              </a:rPr>
              <a:t> </a:t>
            </a:r>
            <a:r>
              <a:rPr sz="2800" spc="-10" dirty="0" err="1">
                <a:cs typeface="Carlito"/>
              </a:rPr>
              <a:t>хвороб</a:t>
            </a:r>
            <a:r>
              <a:rPr sz="2800" i="1" spc="-10" dirty="0">
                <a:cs typeface="Carlito"/>
              </a:rPr>
              <a:t>,</a:t>
            </a:r>
            <a:r>
              <a:rPr lang="uk-UA" sz="2800" dirty="0">
                <a:cs typeface="Carlito"/>
              </a:rPr>
              <a:t> </a:t>
            </a:r>
            <a:r>
              <a:rPr sz="2800" i="1" spc="-5" dirty="0" err="1">
                <a:cs typeface="Carlito"/>
              </a:rPr>
              <a:t>інфекцій</a:t>
            </a:r>
            <a:r>
              <a:rPr sz="2800" i="1" spc="-5" dirty="0">
                <a:cs typeface="Carlito"/>
              </a:rPr>
              <a:t> </a:t>
            </a:r>
            <a:r>
              <a:rPr sz="2800" spc="-10" dirty="0" err="1">
                <a:cs typeface="Carlito"/>
              </a:rPr>
              <a:t>тварин</a:t>
            </a:r>
            <a:r>
              <a:rPr sz="2800" spc="-10" dirty="0">
                <a:cs typeface="Carlito"/>
              </a:rPr>
              <a:t> </a:t>
            </a:r>
            <a:r>
              <a:rPr sz="2800" i="1" spc="-5" dirty="0">
                <a:cs typeface="Carlito"/>
              </a:rPr>
              <a:t>в, із </a:t>
            </a:r>
            <a:r>
              <a:rPr sz="2800" spc="-5" dirty="0">
                <a:cs typeface="Carlito"/>
              </a:rPr>
              <a:t>і </a:t>
            </a:r>
            <a:r>
              <a:rPr sz="2800" spc="-10" dirty="0">
                <a:cs typeface="Carlito"/>
              </a:rPr>
              <a:t>всередині </a:t>
            </a:r>
            <a:r>
              <a:rPr sz="2800" spc="-30" dirty="0">
                <a:cs typeface="Carlito"/>
              </a:rPr>
              <a:t>будь-якої  </a:t>
            </a:r>
            <a:r>
              <a:rPr sz="2800" spc="-20" dirty="0">
                <a:cs typeface="Carlito"/>
              </a:rPr>
              <a:t>популяції</a:t>
            </a:r>
            <a:r>
              <a:rPr sz="2800" spc="15" dirty="0">
                <a:cs typeface="Carlito"/>
              </a:rPr>
              <a:t> </a:t>
            </a:r>
            <a:r>
              <a:rPr sz="2800" spc="-10" dirty="0" err="1">
                <a:cs typeface="Carlito"/>
              </a:rPr>
              <a:t>тварин</a:t>
            </a:r>
            <a:r>
              <a:rPr sz="2800" spc="-10" dirty="0">
                <a:latin typeface="Carlito"/>
                <a:cs typeface="Carlito"/>
              </a:rPr>
              <a:t>.</a:t>
            </a:r>
            <a:endParaRPr lang="uk-UA" sz="2800" spc="-10" dirty="0">
              <a:latin typeface="Carlito"/>
              <a:cs typeface="Carlito"/>
            </a:endParaRPr>
          </a:p>
          <a:p>
            <a:pPr marL="12700" marR="261620">
              <a:lnSpc>
                <a:spcPct val="100000"/>
              </a:lnSpc>
              <a:spcBef>
                <a:spcPts val="95"/>
              </a:spcBef>
            </a:pPr>
            <a:endParaRPr sz="2800" dirty="0">
              <a:latin typeface="Carlito"/>
              <a:cs typeface="Carlito"/>
            </a:endParaRPr>
          </a:p>
          <a:p>
            <a:pPr marL="12700" marR="325120">
              <a:lnSpc>
                <a:spcPct val="100000"/>
              </a:lnSpc>
              <a:spcBef>
                <a:spcPts val="30"/>
              </a:spcBef>
            </a:pPr>
            <a:r>
              <a:rPr sz="2400" spc="-5" dirty="0">
                <a:latin typeface="Carlito"/>
                <a:cs typeface="Carlito"/>
              </a:rPr>
              <a:t>(</a:t>
            </a:r>
            <a:r>
              <a:rPr sz="2400" b="1" i="1" spc="-5" dirty="0" err="1">
                <a:latin typeface="Carlito"/>
                <a:cs typeface="Carlito"/>
              </a:rPr>
              <a:t>Біобезпека</a:t>
            </a:r>
            <a:r>
              <a:rPr sz="2400" b="1" i="1" spc="-5" dirty="0">
                <a:latin typeface="Carlito"/>
                <a:cs typeface="Carlito"/>
              </a:rPr>
              <a:t> </a:t>
            </a:r>
            <a:r>
              <a:rPr sz="2400" b="1" i="1" spc="-10" dirty="0">
                <a:latin typeface="Carlito"/>
                <a:cs typeface="Carlito"/>
              </a:rPr>
              <a:t>це </a:t>
            </a:r>
            <a:r>
              <a:rPr sz="2400" b="1" i="1" spc="-5" dirty="0">
                <a:latin typeface="Carlito"/>
                <a:cs typeface="Carlito"/>
              </a:rPr>
              <a:t>захист </a:t>
            </a:r>
            <a:r>
              <a:rPr sz="2400" b="1" i="1" spc="-10" dirty="0">
                <a:latin typeface="Carlito"/>
                <a:cs typeface="Carlito"/>
              </a:rPr>
              <a:t>економіки </a:t>
            </a:r>
            <a:r>
              <a:rPr sz="2400" b="1" i="1" spc="-15" dirty="0">
                <a:latin typeface="Carlito"/>
                <a:cs typeface="Carlito"/>
              </a:rPr>
              <a:t>власника, </a:t>
            </a:r>
            <a:r>
              <a:rPr sz="2400" b="1" i="1" dirty="0">
                <a:latin typeface="Carlito"/>
                <a:cs typeface="Carlito"/>
              </a:rPr>
              <a:t>господарства,  </a:t>
            </a:r>
            <a:r>
              <a:rPr sz="2400" b="1" i="1" spc="-5" dirty="0">
                <a:latin typeface="Carlito"/>
                <a:cs typeface="Carlito"/>
              </a:rPr>
              <a:t>території </a:t>
            </a:r>
            <a:r>
              <a:rPr sz="2400" b="1" i="1" dirty="0">
                <a:latin typeface="Carlito"/>
                <a:cs typeface="Carlito"/>
              </a:rPr>
              <a:t>і країни. Її </a:t>
            </a:r>
            <a:r>
              <a:rPr sz="2400" b="1" i="1" spc="-5" dirty="0">
                <a:latin typeface="Carlito"/>
                <a:cs typeface="Carlito"/>
              </a:rPr>
              <a:t>складовими </a:t>
            </a:r>
            <a:r>
              <a:rPr sz="2400" b="1" i="1" dirty="0">
                <a:latin typeface="Carlito"/>
                <a:cs typeface="Carlito"/>
              </a:rPr>
              <a:t>є: </a:t>
            </a:r>
            <a:r>
              <a:rPr sz="2400" b="1" i="1" spc="-10" dirty="0" err="1">
                <a:latin typeface="Carlito"/>
                <a:cs typeface="Carlito"/>
              </a:rPr>
              <a:t>походження</a:t>
            </a:r>
            <a:r>
              <a:rPr sz="2400" b="1" i="1" spc="-10" dirty="0">
                <a:latin typeface="Carlito"/>
                <a:cs typeface="Carlito"/>
              </a:rPr>
              <a:t>, </a:t>
            </a:r>
            <a:r>
              <a:rPr sz="2400" b="1" i="1" spc="-5" dirty="0">
                <a:latin typeface="Carlito"/>
                <a:cs typeface="Carlito"/>
              </a:rPr>
              <a:t>переміщення,  утримання, </a:t>
            </a:r>
            <a:r>
              <a:rPr sz="2400" b="1" i="1" dirty="0">
                <a:latin typeface="Carlito"/>
                <a:cs typeface="Carlito"/>
              </a:rPr>
              <a:t>догляд, </a:t>
            </a:r>
            <a:r>
              <a:rPr sz="2400" b="1" i="1" spc="-10" dirty="0">
                <a:latin typeface="Carlito"/>
                <a:cs typeface="Carlito"/>
              </a:rPr>
              <a:t>годівля </a:t>
            </a:r>
            <a:r>
              <a:rPr sz="2400" i="1" dirty="0">
                <a:latin typeface="Carlito"/>
                <a:cs typeface="Carlito"/>
              </a:rPr>
              <a:t>і </a:t>
            </a:r>
            <a:r>
              <a:rPr sz="2400" i="1" spc="-5" dirty="0">
                <a:latin typeface="Carlito"/>
                <a:cs typeface="Carlito"/>
              </a:rPr>
              <a:t>усе, </a:t>
            </a:r>
            <a:r>
              <a:rPr sz="2400" i="1" spc="-10" dirty="0">
                <a:latin typeface="Carlito"/>
                <a:cs typeface="Carlito"/>
              </a:rPr>
              <a:t>що </a:t>
            </a:r>
            <a:r>
              <a:rPr sz="2400" i="1" spc="-5" dirty="0">
                <a:latin typeface="Carlito"/>
                <a:cs typeface="Carlito"/>
              </a:rPr>
              <a:t>безпосередньо </a:t>
            </a:r>
            <a:r>
              <a:rPr sz="2400" i="1" dirty="0">
                <a:latin typeface="Carlito"/>
                <a:cs typeface="Carlito"/>
              </a:rPr>
              <a:t>чи  </a:t>
            </a:r>
            <a:r>
              <a:rPr sz="2400" i="1" spc="-10" dirty="0">
                <a:latin typeface="Carlito"/>
                <a:cs typeface="Carlito"/>
              </a:rPr>
              <a:t>опосередковано </a:t>
            </a:r>
            <a:r>
              <a:rPr sz="2400" i="1" dirty="0">
                <a:latin typeface="Carlito"/>
                <a:cs typeface="Carlito"/>
              </a:rPr>
              <a:t>впливає на </a:t>
            </a:r>
            <a:r>
              <a:rPr sz="2400" i="1" spc="-5" dirty="0">
                <a:latin typeface="Carlito"/>
                <a:cs typeface="Carlito"/>
              </a:rPr>
              <a:t>опірність організму тварини, </a:t>
            </a:r>
            <a:r>
              <a:rPr sz="2400" i="1" dirty="0">
                <a:latin typeface="Carlito"/>
                <a:cs typeface="Carlito"/>
              </a:rPr>
              <a:t>а  </a:t>
            </a:r>
            <a:r>
              <a:rPr sz="2400" i="1" spc="-15" dirty="0">
                <a:latin typeface="Carlito"/>
                <a:cs typeface="Carlito"/>
              </a:rPr>
              <a:t>також </a:t>
            </a:r>
            <a:r>
              <a:rPr sz="2400" i="1" dirty="0">
                <a:latin typeface="Carlito"/>
                <a:cs typeface="Carlito"/>
              </a:rPr>
              <a:t>дотримання </a:t>
            </a:r>
            <a:r>
              <a:rPr sz="2400" i="1" spc="-5" dirty="0">
                <a:latin typeface="Carlito"/>
                <a:cs typeface="Carlito"/>
              </a:rPr>
              <a:t>зоотехнічних </a:t>
            </a:r>
            <a:r>
              <a:rPr sz="2400" i="1" dirty="0">
                <a:latin typeface="Carlito"/>
                <a:cs typeface="Carlito"/>
              </a:rPr>
              <a:t>і </a:t>
            </a:r>
            <a:r>
              <a:rPr sz="2400" i="1" spc="-5" dirty="0">
                <a:latin typeface="Carlito"/>
                <a:cs typeface="Carlito"/>
              </a:rPr>
              <a:t>ветеринарних </a:t>
            </a:r>
            <a:r>
              <a:rPr sz="2400" i="1" dirty="0">
                <a:latin typeface="Carlito"/>
                <a:cs typeface="Carlito"/>
              </a:rPr>
              <a:t>вимог  </a:t>
            </a:r>
            <a:r>
              <a:rPr sz="2400" i="1" spc="-5" dirty="0">
                <a:latin typeface="Carlito"/>
                <a:cs typeface="Carlito"/>
              </a:rPr>
              <a:t>оператором </a:t>
            </a:r>
            <a:r>
              <a:rPr sz="2400" i="1" spc="-20" dirty="0">
                <a:latin typeface="Carlito"/>
                <a:cs typeface="Carlito"/>
              </a:rPr>
              <a:t>ринку, </a:t>
            </a:r>
            <a:r>
              <a:rPr sz="2400" i="1" spc="-5" dirty="0">
                <a:latin typeface="Carlito"/>
                <a:cs typeface="Carlito"/>
              </a:rPr>
              <a:t>експлуатаційних </a:t>
            </a:r>
            <a:r>
              <a:rPr sz="2400" i="1" spc="-5" dirty="0" err="1">
                <a:latin typeface="Carlito"/>
                <a:cs typeface="Carlito"/>
              </a:rPr>
              <a:t>характеристик</a:t>
            </a:r>
            <a:r>
              <a:rPr sz="2400" i="1" spc="25" dirty="0">
                <a:latin typeface="Carlito"/>
                <a:cs typeface="Carlito"/>
              </a:rPr>
              <a:t> </a:t>
            </a:r>
            <a:r>
              <a:rPr sz="2400" i="1" spc="-5" dirty="0" err="1">
                <a:latin typeface="Carlito"/>
                <a:cs typeface="Carlito"/>
              </a:rPr>
              <a:t>об’єкта</a:t>
            </a:r>
            <a:r>
              <a:rPr lang="uk-UA" spc="-5" dirty="0">
                <a:latin typeface="Carlito"/>
                <a:cs typeface="Carlito"/>
              </a:rPr>
              <a:t> </a:t>
            </a:r>
            <a:r>
              <a:rPr sz="2400" i="1" dirty="0" err="1">
                <a:latin typeface="Carlito"/>
                <a:cs typeface="Carlito"/>
              </a:rPr>
              <a:t>здатних</a:t>
            </a:r>
            <a:r>
              <a:rPr sz="2400" i="1" dirty="0">
                <a:latin typeface="Carlito"/>
                <a:cs typeface="Carlito"/>
              </a:rPr>
              <a:t> запобігти </a:t>
            </a:r>
            <a:r>
              <a:rPr sz="2400" i="1" spc="-5" dirty="0">
                <a:latin typeface="Carlito"/>
                <a:cs typeface="Carlito"/>
              </a:rPr>
              <a:t>зараженню тварин, </a:t>
            </a:r>
            <a:r>
              <a:rPr sz="2400" i="1" spc="-10" dirty="0">
                <a:latin typeface="Carlito"/>
                <a:cs typeface="Carlito"/>
              </a:rPr>
              <a:t>контамінації </a:t>
            </a:r>
            <a:r>
              <a:rPr sz="2400" i="1" dirty="0">
                <a:latin typeface="Carlito"/>
                <a:cs typeface="Carlito"/>
              </a:rPr>
              <a:t>продукції  </a:t>
            </a:r>
            <a:r>
              <a:rPr sz="2400" i="1" spc="-5" dirty="0">
                <a:latin typeface="Carlito"/>
                <a:cs typeface="Carlito"/>
              </a:rPr>
              <a:t>тваринного </a:t>
            </a:r>
            <a:r>
              <a:rPr sz="2400" i="1" spc="-15" dirty="0">
                <a:latin typeface="Carlito"/>
                <a:cs typeface="Carlito"/>
              </a:rPr>
              <a:t>походження </a:t>
            </a:r>
            <a:r>
              <a:rPr sz="2400" i="1" dirty="0">
                <a:latin typeface="Carlito"/>
                <a:cs typeface="Carlito"/>
              </a:rPr>
              <a:t>в </a:t>
            </a:r>
            <a:r>
              <a:rPr sz="2400" i="1" spc="-10" dirty="0" err="1">
                <a:latin typeface="Carlito"/>
                <a:cs typeface="Carlito"/>
              </a:rPr>
              <a:t>рамках</a:t>
            </a:r>
            <a:r>
              <a:rPr lang="uk-UA" sz="2400" i="1" spc="-10" dirty="0">
                <a:latin typeface="Carlito"/>
                <a:cs typeface="Carlito"/>
              </a:rPr>
              <a:t> </a:t>
            </a:r>
            <a:r>
              <a:rPr sz="2400" i="1" spc="-10" dirty="0" err="1">
                <a:latin typeface="Carlito"/>
                <a:cs typeface="Carlito"/>
              </a:rPr>
              <a:t>законодавства</a:t>
            </a:r>
            <a:r>
              <a:rPr sz="2400" i="1" spc="-10" dirty="0">
                <a:latin typeface="Carlito"/>
                <a:cs typeface="Carlito"/>
              </a:rPr>
              <a:t> </a:t>
            </a:r>
            <a:r>
              <a:rPr sz="2400" i="1" dirty="0">
                <a:latin typeface="Carlito"/>
                <a:cs typeface="Carlito"/>
              </a:rPr>
              <a:t>+</a:t>
            </a:r>
            <a:r>
              <a:rPr sz="2400" i="1" spc="90" dirty="0">
                <a:latin typeface="Carlito"/>
                <a:cs typeface="Carlito"/>
              </a:rPr>
              <a:t> </a:t>
            </a:r>
            <a:r>
              <a:rPr sz="2400" i="1" spc="-10" dirty="0">
                <a:latin typeface="Carlito"/>
                <a:cs typeface="Carlito"/>
              </a:rPr>
              <a:t>екологія</a:t>
            </a:r>
            <a:r>
              <a:rPr sz="2400" spc="-10" dirty="0">
                <a:latin typeface="Carlito"/>
                <a:cs typeface="Carlito"/>
              </a:rPr>
              <a:t>).</a:t>
            </a:r>
            <a:endParaRPr sz="2400" dirty="0">
              <a:latin typeface="Carlito"/>
              <a:cs typeface="Carlito"/>
            </a:endParaRPr>
          </a:p>
        </p:txBody>
      </p:sp>
    </p:spTree>
    <p:extLst>
      <p:ext uri="{BB962C8B-B14F-4D97-AF65-F5344CB8AC3E}">
        <p14:creationId xmlns:p14="http://schemas.microsoft.com/office/powerpoint/2010/main" val="1869959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5046" y="6525344"/>
            <a:ext cx="12192000" cy="251454"/>
          </a:xfrm>
        </p:spPr>
        <p:txBody>
          <a:bodyPr/>
          <a:lstStyle/>
          <a:p>
            <a:r>
              <a:rPr lang="uk-UA" dirty="0"/>
              <a:t>29 червня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Резюме - навчання мисливців</a:t>
            </a:r>
            <a:endParaRPr lang="en-GB" sz="2400" dirty="0"/>
          </a:p>
        </p:txBody>
      </p:sp>
      <p:pic>
        <p:nvPicPr>
          <p:cNvPr id="7170" name="Picture 2" descr="курсиБілорусь">
            <a:extLst>
              <a:ext uri="{FF2B5EF4-FFF2-40B4-BE49-F238E27FC236}">
                <a16:creationId xmlns:a16="http://schemas.microsoft.com/office/drawing/2014/main" id="{B60E971D-8E91-0CE4-4BE1-770900DA3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329"/>
          <a:stretch/>
        </p:blipFill>
        <p:spPr bwMode="auto">
          <a:xfrm>
            <a:off x="228328" y="1415800"/>
            <a:ext cx="5448939" cy="41476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13E707-8339-2515-DBAA-6A144BFE1F56}"/>
              </a:ext>
            </a:extLst>
          </p:cNvPr>
          <p:cNvSpPr txBox="1"/>
          <p:nvPr/>
        </p:nvSpPr>
        <p:spPr>
          <a:xfrm>
            <a:off x="5647541" y="1282880"/>
            <a:ext cx="6539413" cy="5216813"/>
          </a:xfrm>
          <a:prstGeom prst="rect">
            <a:avLst/>
          </a:prstGeom>
        </p:spPr>
        <p:txBody>
          <a:bodyPr wrap="square" lIns="540000" tIns="0" rIns="360000" rtlCol="0" anchor="t" anchorCtr="0">
            <a:spAutoFit/>
          </a:bodyPr>
          <a:lstStyle/>
          <a:p>
            <a:r>
              <a:rPr lang="uk-UA" b="1" dirty="0">
                <a:solidFill>
                  <a:schemeClr val="accent1"/>
                </a:solidFill>
              </a:rPr>
              <a:t>Фахівцями ФАО розроблено:</a:t>
            </a:r>
          </a:p>
          <a:p>
            <a:endParaRPr lang="uk-UA" b="1" dirty="0">
              <a:solidFill>
                <a:schemeClr val="accent1"/>
              </a:solidFill>
            </a:endParaRPr>
          </a:p>
          <a:p>
            <a:r>
              <a:rPr lang="uk-UA" b="1" dirty="0">
                <a:solidFill>
                  <a:schemeClr val="accent1"/>
                </a:solidFill>
              </a:rPr>
              <a:t>Навчальні курси </a:t>
            </a:r>
          </a:p>
          <a:p>
            <a:r>
              <a:rPr lang="uk-UA" b="1" dirty="0">
                <a:solidFill>
                  <a:schemeClr val="accent1"/>
                </a:solidFill>
              </a:rPr>
              <a:t> - Біобезпека під час полюванн;</a:t>
            </a:r>
          </a:p>
          <a:p>
            <a:r>
              <a:rPr lang="uk-UA" b="1" dirty="0">
                <a:solidFill>
                  <a:schemeClr val="accent1"/>
                </a:solidFill>
              </a:rPr>
              <a:t> - Біобезпека для мисливських господарств</a:t>
            </a:r>
          </a:p>
          <a:p>
            <a:endParaRPr lang="uk-UA" b="1" dirty="0">
              <a:solidFill>
                <a:schemeClr val="accent1"/>
              </a:solidFill>
            </a:endParaRPr>
          </a:p>
          <a:p>
            <a:r>
              <a:rPr lang="uk-UA" b="1" dirty="0">
                <a:solidFill>
                  <a:schemeClr val="accent1"/>
                </a:solidFill>
              </a:rPr>
              <a:t>Лекція</a:t>
            </a:r>
          </a:p>
          <a:p>
            <a:r>
              <a:rPr lang="uk-UA" b="1" dirty="0">
                <a:solidFill>
                  <a:schemeClr val="accent1"/>
                </a:solidFill>
              </a:rPr>
              <a:t>Біобезпека для вольєрних господарств</a:t>
            </a:r>
          </a:p>
          <a:p>
            <a:endParaRPr lang="uk-UA" b="1" dirty="0">
              <a:solidFill>
                <a:schemeClr val="accent1"/>
              </a:solidFill>
            </a:endParaRPr>
          </a:p>
          <a:p>
            <a:r>
              <a:rPr lang="uk-UA" b="1" dirty="0">
                <a:solidFill>
                  <a:schemeClr val="accent1"/>
                </a:solidFill>
              </a:rPr>
              <a:t>Знято 2 навчальних фільми</a:t>
            </a:r>
          </a:p>
          <a:p>
            <a:endParaRPr lang="uk-UA" b="1" dirty="0">
              <a:solidFill>
                <a:schemeClr val="accent1"/>
              </a:solidFill>
            </a:endParaRPr>
          </a:p>
          <a:p>
            <a:r>
              <a:rPr lang="uk-UA" b="1" dirty="0">
                <a:solidFill>
                  <a:schemeClr val="accent1"/>
                </a:solidFill>
              </a:rPr>
              <a:t>Розроблено друковані  матеріали</a:t>
            </a:r>
          </a:p>
          <a:p>
            <a:endParaRPr lang="en-US" dirty="0"/>
          </a:p>
        </p:txBody>
      </p:sp>
    </p:spTree>
    <p:extLst>
      <p:ext uri="{BB962C8B-B14F-4D97-AF65-F5344CB8AC3E}">
        <p14:creationId xmlns:p14="http://schemas.microsoft.com/office/powerpoint/2010/main" val="2241591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F15683-17E5-4B34-ADA8-6D7326540F31}"/>
              </a:ext>
            </a:extLst>
          </p:cNvPr>
          <p:cNvSpPr>
            <a:spLocks noGrp="1"/>
          </p:cNvSpPr>
          <p:nvPr>
            <p:ph type="ctrTitle"/>
          </p:nvPr>
        </p:nvSpPr>
        <p:spPr>
          <a:xfrm>
            <a:off x="-240704" y="1124744"/>
            <a:ext cx="12192000" cy="2448272"/>
          </a:xfrm>
        </p:spPr>
        <p:txBody>
          <a:bodyPr/>
          <a:lstStyle/>
          <a:p>
            <a:r>
              <a:rPr lang="uk-UA" dirty="0">
                <a:latin typeface="+mn-lt"/>
              </a:rPr>
              <a:t>Біобезпечного полювання</a:t>
            </a:r>
            <a:br>
              <a:rPr lang="uk-UA" dirty="0">
                <a:latin typeface="+mn-lt"/>
              </a:rPr>
            </a:br>
            <a:br>
              <a:rPr lang="uk-UA" dirty="0">
                <a:latin typeface="+mn-lt"/>
              </a:rPr>
            </a:br>
            <a:r>
              <a:rPr lang="uk-UA" dirty="0">
                <a:latin typeface="+mn-lt"/>
              </a:rPr>
              <a:t>Дякую за увагу!</a:t>
            </a:r>
            <a:br>
              <a:rPr lang="uk-UA" dirty="0">
                <a:latin typeface="+mn-lt"/>
              </a:rPr>
            </a:br>
            <a:r>
              <a:rPr lang="uk-UA" dirty="0">
                <a:latin typeface="+mn-lt"/>
              </a:rPr>
              <a:t>Запитання?</a:t>
            </a:r>
            <a:endParaRPr lang="en-GB" dirty="0">
              <a:latin typeface="+mn-lt"/>
            </a:endParaRPr>
          </a:p>
        </p:txBody>
      </p:sp>
    </p:spTree>
    <p:extLst>
      <p:ext uri="{BB962C8B-B14F-4D97-AF65-F5344CB8AC3E}">
        <p14:creationId xmlns:p14="http://schemas.microsoft.com/office/powerpoint/2010/main" val="3606675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Біобезпека - термінологія</a:t>
            </a:r>
            <a:endParaRPr lang="en-GB" sz="2400" dirty="0"/>
          </a:p>
        </p:txBody>
      </p:sp>
      <p:sp>
        <p:nvSpPr>
          <p:cNvPr id="6" name="TextBox 5">
            <a:extLst>
              <a:ext uri="{FF2B5EF4-FFF2-40B4-BE49-F238E27FC236}">
                <a16:creationId xmlns:a16="http://schemas.microsoft.com/office/drawing/2014/main" id="{5B36D11F-C475-F4EC-11CE-FD5308B33DA3}"/>
              </a:ext>
            </a:extLst>
          </p:cNvPr>
          <p:cNvSpPr txBox="1"/>
          <p:nvPr/>
        </p:nvSpPr>
        <p:spPr>
          <a:xfrm>
            <a:off x="695400" y="1273721"/>
            <a:ext cx="10801200" cy="1938992"/>
          </a:xfrm>
          <a:prstGeom prst="rect">
            <a:avLst/>
          </a:prstGeom>
          <a:noFill/>
        </p:spPr>
        <p:txBody>
          <a:bodyPr wrap="square">
            <a:spAutoFit/>
          </a:bodyPr>
          <a:lstStyle/>
          <a:p>
            <a:r>
              <a:rPr lang="en-US" sz="4000" dirty="0" err="1">
                <a:solidFill>
                  <a:schemeClr val="accent2"/>
                </a:solidFill>
              </a:rPr>
              <a:t>Біобезпека</a:t>
            </a:r>
            <a:r>
              <a:rPr lang="en-US" sz="4000" dirty="0">
                <a:solidFill>
                  <a:schemeClr val="accent2"/>
                </a:solidFill>
              </a:rPr>
              <a:t> - </a:t>
            </a:r>
            <a:r>
              <a:rPr lang="en-US" sz="4000" dirty="0" err="1">
                <a:solidFill>
                  <a:schemeClr val="accent2"/>
                </a:solidFill>
              </a:rPr>
              <a:t>це</a:t>
            </a:r>
            <a:r>
              <a:rPr lang="en-US" sz="4000" dirty="0">
                <a:solidFill>
                  <a:schemeClr val="accent2"/>
                </a:solidFill>
              </a:rPr>
              <a:t> </a:t>
            </a:r>
            <a:r>
              <a:rPr lang="uk-UA" sz="4000" dirty="0">
                <a:solidFill>
                  <a:schemeClr val="accent2"/>
                </a:solidFill>
              </a:rPr>
              <a:t>В</a:t>
            </a:r>
            <a:r>
              <a:rPr lang="en-US" sz="4000" dirty="0" err="1">
                <a:solidFill>
                  <a:schemeClr val="accent2"/>
                </a:solidFill>
              </a:rPr>
              <a:t>аша</a:t>
            </a:r>
            <a:r>
              <a:rPr lang="en-US" sz="4000" dirty="0">
                <a:solidFill>
                  <a:schemeClr val="accent2"/>
                </a:solidFill>
              </a:rPr>
              <a:t> </a:t>
            </a:r>
            <a:r>
              <a:rPr lang="en-US" sz="4000" dirty="0" err="1">
                <a:solidFill>
                  <a:schemeClr val="accent2"/>
                </a:solidFill>
              </a:rPr>
              <a:t>відповідальність</a:t>
            </a:r>
            <a:r>
              <a:rPr lang="en-US" sz="4000" dirty="0">
                <a:solidFill>
                  <a:schemeClr val="accent2"/>
                </a:solidFill>
              </a:rPr>
              <a:t>, а </a:t>
            </a:r>
            <a:r>
              <a:rPr lang="en-US" sz="4000" dirty="0" err="1">
                <a:solidFill>
                  <a:schemeClr val="accent2"/>
                </a:solidFill>
              </a:rPr>
              <a:t>також</a:t>
            </a:r>
            <a:r>
              <a:rPr lang="en-US" sz="4000" dirty="0">
                <a:solidFill>
                  <a:schemeClr val="accent2"/>
                </a:solidFill>
              </a:rPr>
              <a:t> </a:t>
            </a:r>
            <a:r>
              <a:rPr lang="en-US" sz="4000" dirty="0" err="1">
                <a:solidFill>
                  <a:schemeClr val="accent2"/>
                </a:solidFill>
              </a:rPr>
              <a:t>відповідальність</a:t>
            </a:r>
            <a:r>
              <a:rPr lang="en-US" sz="4000" dirty="0">
                <a:solidFill>
                  <a:schemeClr val="accent2"/>
                </a:solidFill>
              </a:rPr>
              <a:t> </a:t>
            </a:r>
            <a:r>
              <a:rPr lang="en-US" sz="4000" dirty="0" err="1">
                <a:solidFill>
                  <a:schemeClr val="accent2"/>
                </a:solidFill>
              </a:rPr>
              <a:t>кожної</a:t>
            </a:r>
            <a:r>
              <a:rPr lang="en-US" sz="4000" dirty="0">
                <a:solidFill>
                  <a:schemeClr val="accent2"/>
                </a:solidFill>
              </a:rPr>
              <a:t> </a:t>
            </a:r>
            <a:r>
              <a:rPr lang="en-US" sz="4000" dirty="0" err="1">
                <a:solidFill>
                  <a:schemeClr val="accent2"/>
                </a:solidFill>
              </a:rPr>
              <a:t>людини</a:t>
            </a:r>
            <a:r>
              <a:rPr lang="en-US" sz="4000" dirty="0">
                <a:solidFill>
                  <a:schemeClr val="accent2"/>
                </a:solidFill>
              </a:rPr>
              <a:t>, </a:t>
            </a:r>
            <a:r>
              <a:rPr lang="en-US" sz="4000" dirty="0" err="1">
                <a:solidFill>
                  <a:schemeClr val="accent2"/>
                </a:solidFill>
              </a:rPr>
              <a:t>яка</a:t>
            </a:r>
            <a:r>
              <a:rPr lang="en-US" sz="4000" dirty="0">
                <a:solidFill>
                  <a:schemeClr val="accent2"/>
                </a:solidFill>
              </a:rPr>
              <a:t> </a:t>
            </a:r>
            <a:r>
              <a:rPr lang="en-US" sz="4000" dirty="0" err="1">
                <a:solidFill>
                  <a:schemeClr val="accent2"/>
                </a:solidFill>
              </a:rPr>
              <a:t>відвідує</a:t>
            </a:r>
            <a:r>
              <a:rPr lang="en-US" sz="4000" dirty="0">
                <a:solidFill>
                  <a:schemeClr val="accent2"/>
                </a:solidFill>
              </a:rPr>
              <a:t> </a:t>
            </a:r>
            <a:r>
              <a:rPr lang="en-US" sz="4000" dirty="0" err="1">
                <a:solidFill>
                  <a:schemeClr val="accent2"/>
                </a:solidFill>
              </a:rPr>
              <a:t>або</a:t>
            </a:r>
            <a:r>
              <a:rPr lang="en-US" sz="4000" dirty="0">
                <a:solidFill>
                  <a:schemeClr val="accent2"/>
                </a:solidFill>
              </a:rPr>
              <a:t> </a:t>
            </a:r>
            <a:r>
              <a:rPr lang="en-US" sz="4000" dirty="0" err="1">
                <a:solidFill>
                  <a:schemeClr val="accent2"/>
                </a:solidFill>
              </a:rPr>
              <a:t>працює</a:t>
            </a:r>
            <a:r>
              <a:rPr lang="en-US" sz="4000" dirty="0">
                <a:solidFill>
                  <a:schemeClr val="accent2"/>
                </a:solidFill>
              </a:rPr>
              <a:t> </a:t>
            </a:r>
            <a:r>
              <a:rPr lang="en-US" sz="4000" dirty="0" err="1">
                <a:solidFill>
                  <a:schemeClr val="accent2"/>
                </a:solidFill>
              </a:rPr>
              <a:t>на</a:t>
            </a:r>
            <a:r>
              <a:rPr lang="en-US" sz="4000" dirty="0">
                <a:solidFill>
                  <a:schemeClr val="accent2"/>
                </a:solidFill>
              </a:rPr>
              <a:t> </a:t>
            </a:r>
            <a:r>
              <a:rPr lang="en-US" sz="4000" dirty="0" err="1">
                <a:solidFill>
                  <a:schemeClr val="accent2"/>
                </a:solidFill>
              </a:rPr>
              <a:t>вашій</a:t>
            </a:r>
            <a:r>
              <a:rPr lang="en-US" sz="4000" dirty="0">
                <a:solidFill>
                  <a:schemeClr val="accent2"/>
                </a:solidFill>
              </a:rPr>
              <a:t> </a:t>
            </a:r>
            <a:r>
              <a:rPr lang="en-US" sz="4000" dirty="0" err="1">
                <a:solidFill>
                  <a:schemeClr val="accent2"/>
                </a:solidFill>
              </a:rPr>
              <a:t>території</a:t>
            </a:r>
            <a:endParaRPr lang="en-US" sz="4000" dirty="0">
              <a:solidFill>
                <a:schemeClr val="accent2"/>
              </a:solidFill>
            </a:endParaRPr>
          </a:p>
        </p:txBody>
      </p:sp>
      <p:sp>
        <p:nvSpPr>
          <p:cNvPr id="4" name="AutoShape 4" descr="Птахи">
            <a:extLst>
              <a:ext uri="{FF2B5EF4-FFF2-40B4-BE49-F238E27FC236}">
                <a16:creationId xmlns:a16="http://schemas.microsoft.com/office/drawing/2014/main" id="{70EB39B1-3C5E-0AD4-09A9-318A11B92E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7EA949B-8DC4-0097-46AE-664B29B79D81}"/>
              </a:ext>
            </a:extLst>
          </p:cNvPr>
          <p:cNvPicPr>
            <a:picLocks noChangeAspect="1"/>
          </p:cNvPicPr>
          <p:nvPr/>
        </p:nvPicPr>
        <p:blipFill>
          <a:blip r:embed="rId2"/>
          <a:stretch>
            <a:fillRect/>
          </a:stretch>
        </p:blipFill>
        <p:spPr>
          <a:xfrm>
            <a:off x="2927733" y="3356992"/>
            <a:ext cx="6031733" cy="2879794"/>
          </a:xfrm>
          <a:prstGeom prst="rect">
            <a:avLst/>
          </a:prstGeom>
        </p:spPr>
      </p:pic>
    </p:spTree>
    <p:extLst>
      <p:ext uri="{BB962C8B-B14F-4D97-AF65-F5344CB8AC3E}">
        <p14:creationId xmlns:p14="http://schemas.microsoft.com/office/powerpoint/2010/main" val="1595960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algn="l"/>
            <a:r>
              <a:rPr lang="uk-UA" sz="2400" dirty="0"/>
              <a:t>Біобезпека - термінологія</a:t>
            </a:r>
            <a:endParaRPr lang="en-GB" sz="2400" dirty="0"/>
          </a:p>
        </p:txBody>
      </p:sp>
      <p:sp>
        <p:nvSpPr>
          <p:cNvPr id="2" name="Заголовок 1">
            <a:extLst>
              <a:ext uri="{FF2B5EF4-FFF2-40B4-BE49-F238E27FC236}">
                <a16:creationId xmlns:a16="http://schemas.microsoft.com/office/drawing/2014/main" id="{5C9E1EFC-0686-3014-51E2-AF0962B9BB97}"/>
              </a:ext>
            </a:extLst>
          </p:cNvPr>
          <p:cNvSpPr>
            <a:spLocks noGrp="1"/>
          </p:cNvSpPr>
          <p:nvPr>
            <p:ph type="title"/>
          </p:nvPr>
        </p:nvSpPr>
        <p:spPr>
          <a:xfrm>
            <a:off x="695400" y="1069306"/>
            <a:ext cx="11305256" cy="619659"/>
          </a:xfrm>
        </p:spPr>
        <p:txBody>
          <a:bodyPr>
            <a:noAutofit/>
          </a:bodyPr>
          <a:lstStyle/>
          <a:p>
            <a:r>
              <a:rPr lang="uk-UA" sz="2400" dirty="0"/>
              <a:t>Хвороби, які можна ідентифікувати за клінічними ознаками та патологічними змінами (загалом їх 118)</a:t>
            </a:r>
          </a:p>
        </p:txBody>
      </p:sp>
      <p:sp>
        <p:nvSpPr>
          <p:cNvPr id="8" name="object 7">
            <a:extLst>
              <a:ext uri="{FF2B5EF4-FFF2-40B4-BE49-F238E27FC236}">
                <a16:creationId xmlns:a16="http://schemas.microsoft.com/office/drawing/2014/main" id="{9B0A809D-1934-F9AD-8A6C-CA428BE0AE7D}"/>
              </a:ext>
            </a:extLst>
          </p:cNvPr>
          <p:cNvSpPr txBox="1"/>
          <p:nvPr/>
        </p:nvSpPr>
        <p:spPr>
          <a:xfrm>
            <a:off x="2063552" y="1772816"/>
            <a:ext cx="8136904" cy="4839786"/>
          </a:xfrm>
          <a:prstGeom prst="rect">
            <a:avLst/>
          </a:prstGeom>
        </p:spPr>
        <p:txBody>
          <a:bodyPr vert="horz" wrap="square" lIns="0" tIns="12700" rIns="0" bIns="0" rtlCol="0">
            <a:spAutoFit/>
          </a:bodyPr>
          <a:lstStyle/>
          <a:p>
            <a:pPr marL="469900" indent="-457200">
              <a:lnSpc>
                <a:spcPct val="100000"/>
              </a:lnSpc>
              <a:spcBef>
                <a:spcPts val="100"/>
              </a:spcBef>
              <a:buAutoNum type="arabicPeriod"/>
              <a:tabLst>
                <a:tab pos="469265" algn="l"/>
                <a:tab pos="469900" algn="l"/>
              </a:tabLst>
            </a:pPr>
            <a:r>
              <a:rPr lang="uk-UA" sz="2400" b="1" i="0" spc="-15" dirty="0">
                <a:latin typeface="Carlito"/>
                <a:cs typeface="Carlito"/>
              </a:rPr>
              <a:t>Африканська </a:t>
            </a:r>
            <a:r>
              <a:rPr lang="uk-UA" sz="2400" b="1" i="0" spc="-5" dirty="0">
                <a:latin typeface="Carlito"/>
                <a:cs typeface="Carlito"/>
              </a:rPr>
              <a:t>чума</a:t>
            </a:r>
            <a:r>
              <a:rPr lang="uk-UA" sz="2400" b="1" i="0" spc="-50" dirty="0">
                <a:latin typeface="Carlito"/>
                <a:cs typeface="Carlito"/>
              </a:rPr>
              <a:t> </a:t>
            </a:r>
            <a:r>
              <a:rPr lang="uk-UA" sz="2400" b="1" i="0" dirty="0">
                <a:latin typeface="Carlito"/>
                <a:cs typeface="Carlito"/>
              </a:rPr>
              <a:t>свиней +</a:t>
            </a:r>
          </a:p>
          <a:p>
            <a:pPr marL="469900" indent="-457200">
              <a:spcBef>
                <a:spcPts val="100"/>
              </a:spcBef>
              <a:buFontTx/>
              <a:buAutoNum type="arabicPeriod"/>
              <a:tabLst>
                <a:tab pos="469265" algn="l"/>
                <a:tab pos="469900" algn="l"/>
              </a:tabLst>
            </a:pPr>
            <a:r>
              <a:rPr lang="uk-UA" sz="2400" b="1" spc="-5" dirty="0">
                <a:latin typeface="Carlito"/>
                <a:cs typeface="Carlito"/>
              </a:rPr>
              <a:t>Чума </a:t>
            </a:r>
            <a:r>
              <a:rPr lang="uk-UA" sz="2400" b="1" spc="-10" dirty="0">
                <a:latin typeface="Carlito"/>
                <a:cs typeface="Carlito"/>
              </a:rPr>
              <a:t>(високопатогенний </a:t>
            </a:r>
            <a:r>
              <a:rPr lang="uk-UA" sz="2400" b="1" dirty="0">
                <a:latin typeface="Carlito"/>
                <a:cs typeface="Carlito"/>
              </a:rPr>
              <a:t>грип)</a:t>
            </a:r>
            <a:r>
              <a:rPr lang="uk-UA" sz="2400" b="1" spc="5" dirty="0">
                <a:latin typeface="Carlito"/>
                <a:cs typeface="Carlito"/>
              </a:rPr>
              <a:t> </a:t>
            </a:r>
            <a:r>
              <a:rPr lang="uk-UA" sz="2400" b="1" spc="-10" dirty="0">
                <a:latin typeface="Carlito"/>
                <a:cs typeface="Carlito"/>
              </a:rPr>
              <a:t>птиці +</a:t>
            </a:r>
            <a:endParaRPr lang="uk-UA" sz="2400" b="1" dirty="0">
              <a:latin typeface="Carlito"/>
              <a:cs typeface="Carlito"/>
            </a:endParaRPr>
          </a:p>
          <a:p>
            <a:pPr marL="469900" indent="-457200">
              <a:spcBef>
                <a:spcPts val="100"/>
              </a:spcBef>
              <a:buFontTx/>
              <a:buAutoNum type="arabicPeriod"/>
              <a:tabLst>
                <a:tab pos="469265" algn="l"/>
                <a:tab pos="469900" algn="l"/>
              </a:tabLst>
            </a:pPr>
            <a:r>
              <a:rPr lang="uk-UA" sz="2400" b="1" spc="-10" dirty="0">
                <a:latin typeface="Carlito"/>
                <a:cs typeface="Carlito"/>
              </a:rPr>
              <a:t>Сибірка +</a:t>
            </a:r>
            <a:endParaRPr lang="uk-UA" sz="2400" b="1" dirty="0">
              <a:latin typeface="Carlito"/>
              <a:cs typeface="Carlito"/>
            </a:endParaRPr>
          </a:p>
          <a:p>
            <a:pPr marL="12700">
              <a:lnSpc>
                <a:spcPct val="100000"/>
              </a:lnSpc>
              <a:tabLst>
                <a:tab pos="469265" algn="l"/>
                <a:tab pos="469900" algn="l"/>
              </a:tabLst>
            </a:pPr>
            <a:r>
              <a:rPr lang="uk-UA" sz="2400" b="1" spc="-10" dirty="0">
                <a:latin typeface="Carlito"/>
                <a:cs typeface="Carlito"/>
              </a:rPr>
              <a:t>4.   </a:t>
            </a:r>
            <a:r>
              <a:rPr sz="2400" b="1" spc="-10" dirty="0" err="1">
                <a:latin typeface="Carlito"/>
                <a:cs typeface="Carlito"/>
              </a:rPr>
              <a:t>Везикулярний</a:t>
            </a:r>
            <a:r>
              <a:rPr sz="2400" b="1" spc="-25" dirty="0">
                <a:latin typeface="Carlito"/>
                <a:cs typeface="Carlito"/>
              </a:rPr>
              <a:t> </a:t>
            </a:r>
            <a:r>
              <a:rPr sz="2400" b="1" spc="-10" dirty="0">
                <a:latin typeface="Carlito"/>
                <a:cs typeface="Carlito"/>
              </a:rPr>
              <a:t>стоматит</a:t>
            </a:r>
            <a:endParaRPr sz="2400" b="1" dirty="0">
              <a:latin typeface="Carlito"/>
              <a:cs typeface="Carlito"/>
            </a:endParaRPr>
          </a:p>
          <a:p>
            <a:pPr marL="12700">
              <a:lnSpc>
                <a:spcPct val="100000"/>
              </a:lnSpc>
              <a:tabLst>
                <a:tab pos="469265" algn="l"/>
                <a:tab pos="469900" algn="l"/>
              </a:tabLst>
            </a:pPr>
            <a:r>
              <a:rPr lang="uk-UA" sz="2400" b="1" dirty="0">
                <a:latin typeface="Carlito"/>
                <a:cs typeface="Carlito"/>
              </a:rPr>
              <a:t>5.   </a:t>
            </a:r>
            <a:r>
              <a:rPr sz="2400" b="1" dirty="0" err="1">
                <a:latin typeface="Carlito"/>
                <a:cs typeface="Carlito"/>
              </a:rPr>
              <a:t>Віспа</a:t>
            </a:r>
            <a:r>
              <a:rPr sz="2400" b="1" dirty="0">
                <a:latin typeface="Carlito"/>
                <a:cs typeface="Carlito"/>
              </a:rPr>
              <a:t> </a:t>
            </a:r>
            <a:r>
              <a:rPr sz="2400" b="1" spc="-5" dirty="0">
                <a:latin typeface="Carlito"/>
                <a:cs typeface="Carlito"/>
              </a:rPr>
              <a:t>овець </a:t>
            </a:r>
            <a:r>
              <a:rPr sz="2400" b="1" spc="-10" dirty="0">
                <a:latin typeface="Carlito"/>
                <a:cs typeface="Carlito"/>
              </a:rPr>
              <a:t>та</a:t>
            </a:r>
            <a:r>
              <a:rPr sz="2400" b="1" spc="-40" dirty="0">
                <a:latin typeface="Carlito"/>
                <a:cs typeface="Carlito"/>
              </a:rPr>
              <a:t> </a:t>
            </a:r>
            <a:r>
              <a:rPr sz="2400" b="1" dirty="0">
                <a:latin typeface="Carlito"/>
                <a:cs typeface="Carlito"/>
              </a:rPr>
              <a:t>кіз</a:t>
            </a:r>
          </a:p>
          <a:p>
            <a:pPr marL="469900" indent="-457200">
              <a:lnSpc>
                <a:spcPct val="100000"/>
              </a:lnSpc>
              <a:buAutoNum type="arabicPeriod" startAt="6"/>
              <a:tabLst>
                <a:tab pos="469265" algn="l"/>
                <a:tab pos="469900" algn="l"/>
              </a:tabLst>
            </a:pPr>
            <a:r>
              <a:rPr sz="2400" b="1" dirty="0" err="1">
                <a:latin typeface="Carlito"/>
                <a:cs typeface="Carlito"/>
              </a:rPr>
              <a:t>Інфекційна</a:t>
            </a:r>
            <a:r>
              <a:rPr sz="2400" b="1" dirty="0">
                <a:latin typeface="Carlito"/>
                <a:cs typeface="Carlito"/>
              </a:rPr>
              <a:t> </a:t>
            </a:r>
            <a:r>
              <a:rPr sz="2400" b="1" spc="-10" dirty="0">
                <a:latin typeface="Carlito"/>
                <a:cs typeface="Carlito"/>
              </a:rPr>
              <a:t>(контагіозна)</a:t>
            </a:r>
            <a:r>
              <a:rPr sz="2400" b="1" spc="15" dirty="0">
                <a:latin typeface="Carlito"/>
                <a:cs typeface="Carlito"/>
              </a:rPr>
              <a:t> </a:t>
            </a:r>
            <a:r>
              <a:rPr sz="2400" b="1" spc="-5" dirty="0" err="1">
                <a:latin typeface="Carlito"/>
                <a:cs typeface="Carlito"/>
              </a:rPr>
              <a:t>плевропневмонія</a:t>
            </a:r>
            <a:r>
              <a:rPr lang="uk-UA" b="1" dirty="0">
                <a:latin typeface="Carlito"/>
                <a:cs typeface="Carlito"/>
              </a:rPr>
              <a:t> </a:t>
            </a:r>
            <a:r>
              <a:rPr lang="uk-UA" sz="2400" b="1" spc="-15" dirty="0">
                <a:latin typeface="Carlito"/>
                <a:cs typeface="Carlito"/>
              </a:rPr>
              <a:t>ВРХ</a:t>
            </a:r>
            <a:endParaRPr lang="uk-UA" b="1" dirty="0">
              <a:latin typeface="Carlito"/>
              <a:cs typeface="Carlito"/>
            </a:endParaRPr>
          </a:p>
          <a:p>
            <a:pPr marL="469900" indent="-457200">
              <a:lnSpc>
                <a:spcPct val="100000"/>
              </a:lnSpc>
              <a:buAutoNum type="arabicPeriod" startAt="6"/>
              <a:tabLst>
                <a:tab pos="469265" algn="l"/>
                <a:tab pos="469900" algn="l"/>
              </a:tabLst>
            </a:pPr>
            <a:r>
              <a:rPr sz="2400" b="1" spc="-10" dirty="0" err="1">
                <a:latin typeface="Carlito"/>
                <a:cs typeface="Carlito"/>
              </a:rPr>
              <a:t>Катаральна</a:t>
            </a:r>
            <a:r>
              <a:rPr sz="2400" b="1" spc="-10" dirty="0">
                <a:latin typeface="Carlito"/>
                <a:cs typeface="Carlito"/>
              </a:rPr>
              <a:t> гарячка</a:t>
            </a:r>
            <a:r>
              <a:rPr sz="2400" b="1" spc="-15" dirty="0">
                <a:latin typeface="Carlito"/>
                <a:cs typeface="Carlito"/>
              </a:rPr>
              <a:t> </a:t>
            </a:r>
            <a:r>
              <a:rPr sz="2400" b="1" spc="-5" dirty="0">
                <a:latin typeface="Carlito"/>
                <a:cs typeface="Carlito"/>
              </a:rPr>
              <a:t>овець</a:t>
            </a:r>
            <a:endParaRPr sz="2400" b="1" dirty="0">
              <a:latin typeface="Carlito"/>
              <a:cs typeface="Carlito"/>
            </a:endParaRPr>
          </a:p>
          <a:p>
            <a:pPr marL="469900" indent="-457200">
              <a:lnSpc>
                <a:spcPct val="100000"/>
              </a:lnSpc>
              <a:buAutoNum type="arabicPeriod" startAt="6"/>
              <a:tabLst>
                <a:tab pos="469265" algn="l"/>
                <a:tab pos="469900" algn="l"/>
              </a:tabLst>
            </a:pPr>
            <a:r>
              <a:rPr sz="2400" b="1" dirty="0">
                <a:latin typeface="Carlito"/>
                <a:cs typeface="Carlito"/>
              </a:rPr>
              <a:t>Класична </a:t>
            </a:r>
            <a:r>
              <a:rPr sz="2400" b="1" spc="-5" dirty="0">
                <a:latin typeface="Carlito"/>
                <a:cs typeface="Carlito"/>
              </a:rPr>
              <a:t>чума</a:t>
            </a:r>
            <a:r>
              <a:rPr sz="2400" b="1" spc="-30" dirty="0">
                <a:latin typeface="Carlito"/>
                <a:cs typeface="Carlito"/>
              </a:rPr>
              <a:t> </a:t>
            </a:r>
            <a:r>
              <a:rPr sz="2400" b="1" dirty="0">
                <a:latin typeface="Carlito"/>
                <a:cs typeface="Carlito"/>
              </a:rPr>
              <a:t>свиней</a:t>
            </a:r>
          </a:p>
          <a:p>
            <a:pPr marL="469900" indent="-457200">
              <a:lnSpc>
                <a:spcPct val="100000"/>
              </a:lnSpc>
              <a:buAutoNum type="arabicPeriod" startAt="6"/>
              <a:tabLst>
                <a:tab pos="469265" algn="l"/>
                <a:tab pos="469900" algn="l"/>
              </a:tabLst>
            </a:pPr>
            <a:r>
              <a:rPr sz="2400" b="1" spc="-10" dirty="0">
                <a:latin typeface="Carlito"/>
                <a:cs typeface="Carlito"/>
              </a:rPr>
              <a:t>Ньюкаслська</a:t>
            </a:r>
            <a:r>
              <a:rPr sz="2400" b="1" spc="-25" dirty="0">
                <a:latin typeface="Carlito"/>
                <a:cs typeface="Carlito"/>
              </a:rPr>
              <a:t> </a:t>
            </a:r>
            <a:r>
              <a:rPr sz="2400" b="1" spc="-5" dirty="0">
                <a:latin typeface="Carlito"/>
                <a:cs typeface="Carlito"/>
              </a:rPr>
              <a:t>хвороба</a:t>
            </a:r>
            <a:endParaRPr sz="2400" b="1" dirty="0">
              <a:latin typeface="Carlito"/>
              <a:cs typeface="Carlito"/>
            </a:endParaRPr>
          </a:p>
          <a:p>
            <a:pPr marL="469900" indent="-457200">
              <a:lnSpc>
                <a:spcPct val="100000"/>
              </a:lnSpc>
              <a:buAutoNum type="arabicPeriod" startAt="6"/>
              <a:tabLst>
                <a:tab pos="469900" algn="l"/>
              </a:tabLst>
            </a:pPr>
            <a:r>
              <a:rPr sz="2400" b="1" spc="-5" dirty="0" err="1">
                <a:latin typeface="Carlito"/>
                <a:cs typeface="Carlito"/>
              </a:rPr>
              <a:t>Чума</a:t>
            </a:r>
            <a:r>
              <a:rPr sz="2400" b="1" spc="-5" dirty="0">
                <a:latin typeface="Carlito"/>
                <a:cs typeface="Carlito"/>
              </a:rPr>
              <a:t> </a:t>
            </a:r>
            <a:r>
              <a:rPr sz="2400" b="1" spc="-15" dirty="0">
                <a:latin typeface="Carlito"/>
                <a:cs typeface="Carlito"/>
              </a:rPr>
              <a:t>великої рогатої</a:t>
            </a:r>
            <a:r>
              <a:rPr sz="2400" b="1" spc="-10" dirty="0">
                <a:latin typeface="Carlito"/>
                <a:cs typeface="Carlito"/>
              </a:rPr>
              <a:t> </a:t>
            </a:r>
            <a:r>
              <a:rPr sz="2400" b="1" spc="-25" dirty="0">
                <a:latin typeface="Carlito"/>
                <a:cs typeface="Carlito"/>
              </a:rPr>
              <a:t>худоби</a:t>
            </a:r>
            <a:endParaRPr sz="2400" b="1" dirty="0">
              <a:latin typeface="Carlito"/>
              <a:cs typeface="Carlito"/>
            </a:endParaRPr>
          </a:p>
          <a:p>
            <a:pPr marL="469900" indent="-457200">
              <a:lnSpc>
                <a:spcPct val="100000"/>
              </a:lnSpc>
              <a:buAutoNum type="arabicPeriod" startAt="6"/>
              <a:tabLst>
                <a:tab pos="469900" algn="l"/>
              </a:tabLst>
            </a:pPr>
            <a:r>
              <a:rPr sz="2400" b="1" spc="-5" dirty="0">
                <a:latin typeface="Carlito"/>
                <a:cs typeface="Carlito"/>
              </a:rPr>
              <a:t>Чума дрібних</a:t>
            </a:r>
            <a:r>
              <a:rPr sz="2400" b="1" spc="-25" dirty="0">
                <a:latin typeface="Carlito"/>
                <a:cs typeface="Carlito"/>
              </a:rPr>
              <a:t> </a:t>
            </a:r>
            <a:r>
              <a:rPr sz="2400" b="1" dirty="0">
                <a:latin typeface="Carlito"/>
                <a:cs typeface="Carlito"/>
              </a:rPr>
              <a:t>жуйних</a:t>
            </a:r>
          </a:p>
          <a:p>
            <a:pPr marL="469900" indent="-457200">
              <a:buFontTx/>
              <a:buAutoNum type="arabicPeriod" startAt="6"/>
              <a:tabLst>
                <a:tab pos="469900" algn="l"/>
              </a:tabLst>
            </a:pPr>
            <a:r>
              <a:rPr sz="2400" b="1" spc="-10" dirty="0" err="1">
                <a:latin typeface="Carlito"/>
                <a:cs typeface="Carlito"/>
              </a:rPr>
              <a:t>Ящур</a:t>
            </a:r>
            <a:r>
              <a:rPr lang="uk-UA" sz="2400" b="1" spc="-10" dirty="0">
                <a:latin typeface="Carlito"/>
                <a:cs typeface="Carlito"/>
              </a:rPr>
              <a:t>  </a:t>
            </a:r>
          </a:p>
          <a:p>
            <a:pPr marL="469900" indent="-457200">
              <a:buFontTx/>
              <a:buAutoNum type="arabicPeriod" startAt="6"/>
              <a:tabLst>
                <a:tab pos="469900" algn="l"/>
              </a:tabLst>
            </a:pPr>
            <a:r>
              <a:rPr lang="uk-UA" sz="2400" b="1" spc="-10" dirty="0">
                <a:latin typeface="Carlito"/>
                <a:cs typeface="Carlito"/>
              </a:rPr>
              <a:t>Везикулярна </a:t>
            </a:r>
            <a:r>
              <a:rPr lang="uk-UA" sz="2400" b="1" spc="-5" dirty="0">
                <a:latin typeface="Carlito"/>
                <a:cs typeface="Carlito"/>
              </a:rPr>
              <a:t>хвороба</a:t>
            </a:r>
            <a:r>
              <a:rPr lang="uk-UA" sz="2400" b="1" spc="-35" dirty="0">
                <a:latin typeface="Carlito"/>
                <a:cs typeface="Carlito"/>
              </a:rPr>
              <a:t> </a:t>
            </a:r>
            <a:r>
              <a:rPr lang="uk-UA" sz="2400" b="1" dirty="0">
                <a:latin typeface="Carlito"/>
                <a:cs typeface="Carlito"/>
              </a:rPr>
              <a:t>свиней</a:t>
            </a:r>
          </a:p>
        </p:txBody>
      </p:sp>
    </p:spTree>
    <p:extLst>
      <p:ext uri="{BB962C8B-B14F-4D97-AF65-F5344CB8AC3E}">
        <p14:creationId xmlns:p14="http://schemas.microsoft.com/office/powerpoint/2010/main" val="224869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xEl>
                                              <p:pRg st="0" end="0"/>
                                            </p:txEl>
                                          </p:spTgt>
                                        </p:tgtEl>
                                      </p:cBhvr>
                                    </p:animEffect>
                                    <p:animScale>
                                      <p:cBhvr>
                                        <p:cTn id="7" dur="250" autoRev="1" fill="hold"/>
                                        <p:tgtEl>
                                          <p:spTgt spid="8">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8">
                                            <p:txEl>
                                              <p:pRg st="1" end="1"/>
                                            </p:txEl>
                                          </p:spTgt>
                                        </p:tgtEl>
                                      </p:cBhvr>
                                    </p:animEffect>
                                    <p:animScale>
                                      <p:cBhvr>
                                        <p:cTn id="10" dur="250" autoRev="1" fill="hold"/>
                                        <p:tgtEl>
                                          <p:spTgt spid="8">
                                            <p:txEl>
                                              <p:pRg st="1" end="1"/>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8">
                                            <p:txEl>
                                              <p:pRg st="2" end="2"/>
                                            </p:txEl>
                                          </p:spTgt>
                                        </p:tgtEl>
                                      </p:cBhvr>
                                    </p:animEffect>
                                    <p:animScale>
                                      <p:cBhvr>
                                        <p:cTn id="13" dur="250" autoRev="1" fill="hold"/>
                                        <p:tgtEl>
                                          <p:spTgt spid="8">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gn="l">
              <a:lnSpc>
                <a:spcPct val="100000"/>
              </a:lnSpc>
              <a:spcBef>
                <a:spcPts val="105"/>
              </a:spcBef>
            </a:pPr>
            <a:r>
              <a:rPr lang="ru-RU" sz="2400" b="1" spc="-5" dirty="0">
                <a:solidFill>
                  <a:schemeClr val="accent1"/>
                </a:solidFill>
                <a:latin typeface="Carlito"/>
                <a:cs typeface="Carlito"/>
              </a:rPr>
              <a:t>ПЕРЕЛІК присутніх особливо небезпечних (карантинних) </a:t>
            </a:r>
            <a:r>
              <a:rPr lang="ru-RU" sz="2400" b="1" dirty="0">
                <a:solidFill>
                  <a:schemeClr val="accent1"/>
                </a:solidFill>
                <a:latin typeface="Carlito"/>
                <a:cs typeface="Carlito"/>
              </a:rPr>
              <a:t>хвороб тварин в</a:t>
            </a:r>
            <a:r>
              <a:rPr lang="ru-RU" sz="2400" b="1" spc="-114" dirty="0">
                <a:solidFill>
                  <a:schemeClr val="accent1"/>
                </a:solidFill>
                <a:latin typeface="Carlito"/>
                <a:cs typeface="Carlito"/>
              </a:rPr>
              <a:t> </a:t>
            </a:r>
            <a:r>
              <a:rPr lang="ru-RU" sz="2400" b="1" spc="-15" dirty="0">
                <a:solidFill>
                  <a:schemeClr val="accent1"/>
                </a:solidFill>
                <a:latin typeface="Carlito"/>
                <a:cs typeface="Carlito"/>
              </a:rPr>
              <a:t>Україні</a:t>
            </a:r>
            <a:endParaRPr lang="ru-RU" sz="2400" dirty="0">
              <a:solidFill>
                <a:schemeClr val="accent1"/>
              </a:solidFill>
              <a:latin typeface="Carlito"/>
              <a:cs typeface="Carlito"/>
            </a:endParaRPr>
          </a:p>
        </p:txBody>
      </p:sp>
      <p:sp>
        <p:nvSpPr>
          <p:cNvPr id="2" name="object 7">
            <a:extLst>
              <a:ext uri="{FF2B5EF4-FFF2-40B4-BE49-F238E27FC236}">
                <a16:creationId xmlns:a16="http://schemas.microsoft.com/office/drawing/2014/main" id="{011A3BB6-A296-0CDF-FDC7-C10DEF11F189}"/>
              </a:ext>
            </a:extLst>
          </p:cNvPr>
          <p:cNvSpPr txBox="1"/>
          <p:nvPr/>
        </p:nvSpPr>
        <p:spPr>
          <a:xfrm>
            <a:off x="767408" y="1772816"/>
            <a:ext cx="7416824" cy="3375283"/>
          </a:xfrm>
          <a:prstGeom prst="rect">
            <a:avLst/>
          </a:prstGeom>
        </p:spPr>
        <p:txBody>
          <a:bodyPr vert="horz" wrap="square" lIns="0" tIns="12700" rIns="0" bIns="0" rtlCol="0">
            <a:spAutoFit/>
          </a:bodyPr>
          <a:lstStyle/>
          <a:p>
            <a:pPr marL="469900" indent="-457200">
              <a:lnSpc>
                <a:spcPct val="100000"/>
              </a:lnSpc>
              <a:spcBef>
                <a:spcPts val="100"/>
              </a:spcBef>
              <a:buAutoNum type="arabicPeriod"/>
              <a:tabLst>
                <a:tab pos="469265" algn="l"/>
                <a:tab pos="469900" algn="l"/>
              </a:tabLst>
            </a:pPr>
            <a:r>
              <a:rPr lang="uk-UA" sz="2400" b="1" i="0" spc="-15" dirty="0">
                <a:solidFill>
                  <a:srgbClr val="C00000"/>
                </a:solidFill>
                <a:latin typeface="Carlito"/>
                <a:cs typeface="Carlito"/>
              </a:rPr>
              <a:t>Африканська </a:t>
            </a:r>
            <a:r>
              <a:rPr lang="uk-UA" sz="2400" b="1" i="0" spc="-5" dirty="0">
                <a:solidFill>
                  <a:srgbClr val="C00000"/>
                </a:solidFill>
                <a:latin typeface="Carlito"/>
                <a:cs typeface="Carlito"/>
              </a:rPr>
              <a:t>чума</a:t>
            </a:r>
            <a:r>
              <a:rPr lang="uk-UA" sz="2400" b="1" i="0" spc="-50" dirty="0">
                <a:solidFill>
                  <a:srgbClr val="C00000"/>
                </a:solidFill>
                <a:latin typeface="Carlito"/>
                <a:cs typeface="Carlito"/>
              </a:rPr>
              <a:t> </a:t>
            </a:r>
            <a:r>
              <a:rPr lang="uk-UA" sz="2400" b="1" i="0" dirty="0">
                <a:solidFill>
                  <a:srgbClr val="C00000"/>
                </a:solidFill>
                <a:latin typeface="Carlito"/>
                <a:cs typeface="Carlito"/>
              </a:rPr>
              <a:t>свиней +</a:t>
            </a:r>
          </a:p>
          <a:p>
            <a:pPr marL="469900" indent="-457200">
              <a:spcBef>
                <a:spcPts val="100"/>
              </a:spcBef>
              <a:buFontTx/>
              <a:buAutoNum type="arabicPeriod"/>
              <a:tabLst>
                <a:tab pos="469265" algn="l"/>
                <a:tab pos="469900" algn="l"/>
              </a:tabLst>
            </a:pPr>
            <a:r>
              <a:rPr lang="uk-UA" sz="2400" b="1" spc="-5" dirty="0">
                <a:solidFill>
                  <a:srgbClr val="C00000"/>
                </a:solidFill>
                <a:latin typeface="Carlito"/>
                <a:cs typeface="Carlito"/>
              </a:rPr>
              <a:t>Чума </a:t>
            </a:r>
            <a:r>
              <a:rPr lang="uk-UA" sz="2400" b="1" spc="-10" dirty="0">
                <a:solidFill>
                  <a:srgbClr val="C00000"/>
                </a:solidFill>
                <a:latin typeface="Carlito"/>
                <a:cs typeface="Carlito"/>
              </a:rPr>
              <a:t>(високопатогенний </a:t>
            </a:r>
            <a:r>
              <a:rPr lang="uk-UA" sz="2400" b="1" dirty="0">
                <a:solidFill>
                  <a:srgbClr val="C00000"/>
                </a:solidFill>
                <a:latin typeface="Carlito"/>
                <a:cs typeface="Carlito"/>
              </a:rPr>
              <a:t>грип)</a:t>
            </a:r>
            <a:r>
              <a:rPr lang="uk-UA" sz="2400" b="1" spc="5" dirty="0">
                <a:solidFill>
                  <a:srgbClr val="C00000"/>
                </a:solidFill>
                <a:latin typeface="Carlito"/>
                <a:cs typeface="Carlito"/>
              </a:rPr>
              <a:t> </a:t>
            </a:r>
            <a:r>
              <a:rPr lang="uk-UA" sz="2400" b="1" spc="-10" dirty="0">
                <a:solidFill>
                  <a:srgbClr val="C00000"/>
                </a:solidFill>
                <a:latin typeface="Carlito"/>
                <a:cs typeface="Carlito"/>
              </a:rPr>
              <a:t>птиці +</a:t>
            </a:r>
            <a:endParaRPr lang="uk-UA" sz="2400" b="1" dirty="0">
              <a:solidFill>
                <a:srgbClr val="C00000"/>
              </a:solidFill>
              <a:latin typeface="Carlito"/>
              <a:cs typeface="Carlito"/>
            </a:endParaRPr>
          </a:p>
          <a:p>
            <a:pPr marL="469900" indent="-457200">
              <a:spcBef>
                <a:spcPts val="100"/>
              </a:spcBef>
              <a:buFontTx/>
              <a:buAutoNum type="arabicPeriod"/>
              <a:tabLst>
                <a:tab pos="469265" algn="l"/>
                <a:tab pos="469900" algn="l"/>
              </a:tabLst>
            </a:pPr>
            <a:r>
              <a:rPr lang="uk-UA" sz="2400" b="1" spc="-10" dirty="0">
                <a:solidFill>
                  <a:srgbClr val="C00000"/>
                </a:solidFill>
                <a:latin typeface="Carlito"/>
                <a:cs typeface="Carlito"/>
              </a:rPr>
              <a:t>Сибірка +</a:t>
            </a:r>
            <a:endParaRPr lang="uk-UA" sz="2400" b="1" dirty="0">
              <a:solidFill>
                <a:srgbClr val="C00000"/>
              </a:solidFill>
              <a:latin typeface="Carlito"/>
              <a:cs typeface="Carlito"/>
            </a:endParaRPr>
          </a:p>
          <a:p>
            <a:pPr marL="469900" indent="-457200">
              <a:lnSpc>
                <a:spcPct val="100000"/>
              </a:lnSpc>
              <a:spcBef>
                <a:spcPts val="100"/>
              </a:spcBef>
              <a:buAutoNum type="arabicPeriod"/>
              <a:tabLst>
                <a:tab pos="469265" algn="l"/>
                <a:tab pos="469900" algn="l"/>
              </a:tabLst>
            </a:pPr>
            <a:endParaRPr lang="uk-UA" sz="2400" b="1" spc="-10" dirty="0">
              <a:latin typeface="Carlito"/>
              <a:cs typeface="Carlito"/>
            </a:endParaRPr>
          </a:p>
          <a:p>
            <a:pPr marL="12700">
              <a:lnSpc>
                <a:spcPct val="100000"/>
              </a:lnSpc>
              <a:tabLst>
                <a:tab pos="469265" algn="l"/>
                <a:tab pos="469900" algn="l"/>
              </a:tabLst>
            </a:pPr>
            <a:r>
              <a:rPr lang="uk-UA" sz="2400" b="1" spc="-10" dirty="0">
                <a:latin typeface="Carlito"/>
                <a:cs typeface="Carlito"/>
              </a:rPr>
              <a:t>4.   </a:t>
            </a:r>
            <a:r>
              <a:rPr sz="2400" b="1" dirty="0" err="1">
                <a:latin typeface="Carlito"/>
                <a:cs typeface="Carlito"/>
              </a:rPr>
              <a:t>Класична</a:t>
            </a:r>
            <a:r>
              <a:rPr sz="2400" b="1" dirty="0">
                <a:latin typeface="Carlito"/>
                <a:cs typeface="Carlito"/>
              </a:rPr>
              <a:t> </a:t>
            </a:r>
            <a:r>
              <a:rPr sz="2400" b="1" spc="-5" dirty="0">
                <a:latin typeface="Carlito"/>
                <a:cs typeface="Carlito"/>
              </a:rPr>
              <a:t>чума</a:t>
            </a:r>
            <a:r>
              <a:rPr sz="2400" b="1" spc="-30" dirty="0">
                <a:latin typeface="Carlito"/>
                <a:cs typeface="Carlito"/>
              </a:rPr>
              <a:t> </a:t>
            </a:r>
            <a:r>
              <a:rPr sz="2400" b="1" dirty="0">
                <a:latin typeface="Carlito"/>
                <a:cs typeface="Carlito"/>
              </a:rPr>
              <a:t>свиней</a:t>
            </a:r>
          </a:p>
          <a:p>
            <a:pPr marL="469900" indent="-457200">
              <a:lnSpc>
                <a:spcPct val="100000"/>
              </a:lnSpc>
              <a:buAutoNum type="arabicPeriod" startAt="6"/>
              <a:tabLst>
                <a:tab pos="469265" algn="l"/>
                <a:tab pos="469900" algn="l"/>
              </a:tabLst>
            </a:pPr>
            <a:r>
              <a:rPr sz="2400" b="1" spc="-10" dirty="0">
                <a:latin typeface="Carlito"/>
                <a:cs typeface="Carlito"/>
              </a:rPr>
              <a:t>Ньюкаслська</a:t>
            </a:r>
            <a:r>
              <a:rPr sz="2400" b="1" spc="-25" dirty="0">
                <a:latin typeface="Carlito"/>
                <a:cs typeface="Carlito"/>
              </a:rPr>
              <a:t> </a:t>
            </a:r>
            <a:r>
              <a:rPr sz="2400" b="1" spc="-5" dirty="0">
                <a:latin typeface="Carlito"/>
                <a:cs typeface="Carlito"/>
              </a:rPr>
              <a:t>хвороба</a:t>
            </a:r>
            <a:endParaRPr sz="2400" b="1" dirty="0">
              <a:latin typeface="Carlito"/>
              <a:cs typeface="Carlito"/>
            </a:endParaRPr>
          </a:p>
          <a:p>
            <a:pPr marL="469900" indent="-457200">
              <a:lnSpc>
                <a:spcPct val="100000"/>
              </a:lnSpc>
              <a:buAutoNum type="arabicPeriod" startAt="6"/>
              <a:tabLst>
                <a:tab pos="469900" algn="l"/>
              </a:tabLst>
            </a:pPr>
            <a:r>
              <a:rPr sz="2400" b="1" spc="-5" dirty="0" err="1">
                <a:latin typeface="Carlito"/>
                <a:cs typeface="Carlito"/>
              </a:rPr>
              <a:t>Чума</a:t>
            </a:r>
            <a:r>
              <a:rPr sz="2400" b="1" spc="-5" dirty="0">
                <a:latin typeface="Carlito"/>
                <a:cs typeface="Carlito"/>
              </a:rPr>
              <a:t> </a:t>
            </a:r>
            <a:r>
              <a:rPr sz="2400" b="1" spc="-15" dirty="0">
                <a:latin typeface="Carlito"/>
                <a:cs typeface="Carlito"/>
              </a:rPr>
              <a:t>великої рогатої</a:t>
            </a:r>
            <a:r>
              <a:rPr sz="2400" b="1" spc="-10" dirty="0">
                <a:latin typeface="Carlito"/>
                <a:cs typeface="Carlito"/>
              </a:rPr>
              <a:t> </a:t>
            </a:r>
            <a:r>
              <a:rPr sz="2400" b="1" spc="-25" dirty="0">
                <a:latin typeface="Carlito"/>
                <a:cs typeface="Carlito"/>
              </a:rPr>
              <a:t>худоби</a:t>
            </a:r>
            <a:endParaRPr sz="2400" b="1" dirty="0">
              <a:latin typeface="Carlito"/>
              <a:cs typeface="Carlito"/>
            </a:endParaRPr>
          </a:p>
          <a:p>
            <a:pPr marL="469900" indent="-457200">
              <a:lnSpc>
                <a:spcPct val="100000"/>
              </a:lnSpc>
              <a:buAutoNum type="arabicPeriod" startAt="6"/>
              <a:tabLst>
                <a:tab pos="469900" algn="l"/>
              </a:tabLst>
            </a:pPr>
            <a:r>
              <a:rPr sz="2400" b="1" spc="-5" dirty="0">
                <a:latin typeface="Carlito"/>
                <a:cs typeface="Carlito"/>
              </a:rPr>
              <a:t>Чума дрібних</a:t>
            </a:r>
            <a:r>
              <a:rPr sz="2400" b="1" spc="-25" dirty="0">
                <a:latin typeface="Carlito"/>
                <a:cs typeface="Carlito"/>
              </a:rPr>
              <a:t> </a:t>
            </a:r>
            <a:r>
              <a:rPr sz="2400" b="1" dirty="0">
                <a:latin typeface="Carlito"/>
                <a:cs typeface="Carlito"/>
              </a:rPr>
              <a:t>жуйних</a:t>
            </a:r>
          </a:p>
          <a:p>
            <a:pPr marL="469900" indent="-457200">
              <a:buFontTx/>
              <a:buAutoNum type="arabicPeriod" startAt="6"/>
              <a:tabLst>
                <a:tab pos="469900" algn="l"/>
              </a:tabLst>
            </a:pPr>
            <a:r>
              <a:rPr sz="2400" b="1" spc="-10" dirty="0" err="1">
                <a:latin typeface="Carlito"/>
                <a:cs typeface="Carlito"/>
              </a:rPr>
              <a:t>Ящур</a:t>
            </a:r>
            <a:r>
              <a:rPr lang="uk-UA" sz="2400" b="1" spc="-10" dirty="0">
                <a:latin typeface="Carlito"/>
                <a:cs typeface="Carlito"/>
              </a:rPr>
              <a:t>  </a:t>
            </a:r>
          </a:p>
        </p:txBody>
      </p:sp>
      <p:pic>
        <p:nvPicPr>
          <p:cNvPr id="4" name="Picture 2" descr="На зображенні може бути: текст">
            <a:extLst>
              <a:ext uri="{FF2B5EF4-FFF2-40B4-BE49-F238E27FC236}">
                <a16:creationId xmlns:a16="http://schemas.microsoft.com/office/drawing/2014/main" id="{E7C11332-2ADD-CBBE-ECBB-9D9F74DBC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1560604"/>
            <a:ext cx="3953451" cy="379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1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
                                            <p:txEl>
                                              <p:pRg st="1" end="1"/>
                                            </p:txEl>
                                          </p:spTgt>
                                        </p:tgtEl>
                                      </p:cBhvr>
                                    </p:animEffect>
                                    <p:animScale>
                                      <p:cBhvr>
                                        <p:cTn id="10" dur="250" autoRev="1" fill="hold"/>
                                        <p:tgtEl>
                                          <p:spTgt spid="2">
                                            <p:txEl>
                                              <p:pRg st="1" end="1"/>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
                                            <p:txEl>
                                              <p:pRg st="2" end="2"/>
                                            </p:txEl>
                                          </p:spTgt>
                                        </p:tgtEl>
                                      </p:cBhvr>
                                    </p:animEffect>
                                    <p:animScale>
                                      <p:cBhvr>
                                        <p:cTn id="13" dur="250" autoRev="1" fill="hold"/>
                                        <p:tgtEl>
                                          <p:spTgt spid="2">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id="{2929AA1E-6887-43FC-9069-34A0716E3FDA}"/>
              </a:ext>
            </a:extLst>
          </p:cNvPr>
          <p:cNvSpPr>
            <a:spLocks noGrp="1"/>
          </p:cNvSpPr>
          <p:nvPr>
            <p:ph type="body" sz="quarter" idx="11"/>
          </p:nvPr>
        </p:nvSpPr>
        <p:spPr>
          <a:xfrm>
            <a:off x="0" y="6525344"/>
            <a:ext cx="12192000" cy="251454"/>
          </a:xfrm>
        </p:spPr>
        <p:txBody>
          <a:bodyPr/>
          <a:lstStyle/>
          <a:p>
            <a:r>
              <a:rPr lang="uk-UA" dirty="0"/>
              <a:t>1 жовтня 2023</a:t>
            </a:r>
            <a:endParaRPr lang="en-GB" dirty="0"/>
          </a:p>
          <a:p>
            <a:endParaRPr lang="en-GB" dirty="0"/>
          </a:p>
        </p:txBody>
      </p:sp>
      <p:sp>
        <p:nvSpPr>
          <p:cNvPr id="5" name="Місце для тексту 4">
            <a:extLst>
              <a:ext uri="{FF2B5EF4-FFF2-40B4-BE49-F238E27FC236}">
                <a16:creationId xmlns:a16="http://schemas.microsoft.com/office/drawing/2014/main" id="{CD089FA5-3ED1-43D2-9B9A-7254900D5132}"/>
              </a:ext>
            </a:extLst>
          </p:cNvPr>
          <p:cNvSpPr>
            <a:spLocks noGrp="1"/>
          </p:cNvSpPr>
          <p:nvPr>
            <p:ph type="body" sz="quarter" idx="12"/>
          </p:nvPr>
        </p:nvSpPr>
        <p:spPr/>
        <p:txBody>
          <a:bodyPr/>
          <a:lstStyle/>
          <a:p>
            <a:pPr marL="12700">
              <a:lnSpc>
                <a:spcPct val="100000"/>
              </a:lnSpc>
              <a:spcBef>
                <a:spcPts val="105"/>
              </a:spcBef>
            </a:pPr>
            <a:r>
              <a:rPr lang="ru-RU" sz="2400" b="1" spc="-5" dirty="0">
                <a:solidFill>
                  <a:schemeClr val="accent1"/>
                </a:solidFill>
                <a:latin typeface="Carlito"/>
                <a:cs typeface="Carlito"/>
              </a:rPr>
              <a:t>Поширення</a:t>
            </a:r>
            <a:endParaRPr lang="ru-RU" sz="2400" dirty="0">
              <a:solidFill>
                <a:schemeClr val="accent1"/>
              </a:solidFill>
              <a:latin typeface="Carlito"/>
              <a:cs typeface="Carlito"/>
            </a:endParaRPr>
          </a:p>
        </p:txBody>
      </p:sp>
      <p:sp>
        <p:nvSpPr>
          <p:cNvPr id="4" name="TextBox 3">
            <a:extLst>
              <a:ext uri="{FF2B5EF4-FFF2-40B4-BE49-F238E27FC236}">
                <a16:creationId xmlns:a16="http://schemas.microsoft.com/office/drawing/2014/main" id="{37D83635-CEA8-0E82-4F62-4D07A8E51D8B}"/>
              </a:ext>
            </a:extLst>
          </p:cNvPr>
          <p:cNvSpPr txBox="1"/>
          <p:nvPr/>
        </p:nvSpPr>
        <p:spPr>
          <a:xfrm>
            <a:off x="839416" y="1196752"/>
            <a:ext cx="10513168" cy="4893647"/>
          </a:xfrm>
          <a:prstGeom prst="rect">
            <a:avLst/>
          </a:prstGeom>
          <a:noFill/>
        </p:spPr>
        <p:txBody>
          <a:bodyPr wrap="square">
            <a:spAutoFit/>
          </a:bodyPr>
          <a:lstStyle/>
          <a:p>
            <a:r>
              <a:rPr lang="en-US" b="1" dirty="0" err="1"/>
              <a:t>Хвороба</a:t>
            </a:r>
            <a:r>
              <a:rPr lang="en-US" b="1" dirty="0"/>
              <a:t> </a:t>
            </a:r>
            <a:r>
              <a:rPr lang="en-US" b="1" dirty="0" err="1"/>
              <a:t>може</a:t>
            </a:r>
            <a:r>
              <a:rPr lang="en-US" b="1" dirty="0"/>
              <a:t> </a:t>
            </a:r>
            <a:r>
              <a:rPr lang="en-US" b="1" dirty="0" err="1"/>
              <a:t>поширюватися</a:t>
            </a:r>
            <a:r>
              <a:rPr lang="en-US" b="1" dirty="0"/>
              <a:t> </a:t>
            </a:r>
            <a:r>
              <a:rPr lang="en-US" b="1" dirty="0" err="1"/>
              <a:t>кількома</a:t>
            </a:r>
            <a:r>
              <a:rPr lang="en-US" b="1" dirty="0"/>
              <a:t> </a:t>
            </a:r>
            <a:r>
              <a:rPr lang="en-US" b="1" dirty="0" err="1"/>
              <a:t>шляхами</a:t>
            </a:r>
            <a:r>
              <a:rPr lang="en-US" b="1" dirty="0"/>
              <a:t>, </a:t>
            </a:r>
            <a:r>
              <a:rPr lang="en-US" b="1" dirty="0" err="1"/>
              <a:t>зокрема</a:t>
            </a:r>
            <a:endParaRPr lang="uk-UA" b="1" dirty="0"/>
          </a:p>
          <a:p>
            <a:endParaRPr lang="en-US" dirty="0"/>
          </a:p>
          <a:p>
            <a:r>
              <a:rPr lang="en-US" dirty="0"/>
              <a:t>- </a:t>
            </a:r>
            <a:r>
              <a:rPr lang="en-US" dirty="0" err="1"/>
              <a:t>інтродукція</a:t>
            </a:r>
            <a:r>
              <a:rPr lang="en-US" dirty="0"/>
              <a:t> </a:t>
            </a:r>
            <a:r>
              <a:rPr lang="uk-UA" dirty="0"/>
              <a:t>(переселення, поява) </a:t>
            </a:r>
            <a:r>
              <a:rPr lang="en-US" dirty="0" err="1"/>
              <a:t>хворих</a:t>
            </a:r>
            <a:r>
              <a:rPr lang="en-US" dirty="0"/>
              <a:t> </a:t>
            </a:r>
            <a:r>
              <a:rPr lang="en-US" dirty="0" err="1"/>
              <a:t>птахів</a:t>
            </a:r>
            <a:r>
              <a:rPr lang="uk-UA" dirty="0"/>
              <a:t>/тварин</a:t>
            </a:r>
            <a:r>
              <a:rPr lang="en-US" dirty="0"/>
              <a:t>;</a:t>
            </a:r>
          </a:p>
          <a:p>
            <a:r>
              <a:rPr lang="en-US" dirty="0"/>
              <a:t>- </a:t>
            </a:r>
            <a:r>
              <a:rPr lang="en-US" dirty="0" err="1"/>
              <a:t>контакт</a:t>
            </a:r>
            <a:r>
              <a:rPr lang="en-US" dirty="0"/>
              <a:t> з </a:t>
            </a:r>
            <a:r>
              <a:rPr lang="en-US" dirty="0" err="1"/>
              <a:t>хворим</a:t>
            </a:r>
            <a:r>
              <a:rPr lang="en-US" dirty="0"/>
              <a:t> </a:t>
            </a:r>
            <a:r>
              <a:rPr lang="uk-UA" dirty="0"/>
              <a:t>поголів’ям</a:t>
            </a:r>
            <a:endParaRPr lang="en-US" dirty="0"/>
          </a:p>
          <a:p>
            <a:r>
              <a:rPr lang="en-US" dirty="0"/>
              <a:t>- </a:t>
            </a:r>
            <a:r>
              <a:rPr lang="en-US" dirty="0" err="1"/>
              <a:t>паразити</a:t>
            </a:r>
            <a:r>
              <a:rPr lang="en-US" dirty="0"/>
              <a:t> </a:t>
            </a:r>
            <a:r>
              <a:rPr lang="en-US" dirty="0" err="1"/>
              <a:t>або</a:t>
            </a:r>
            <a:r>
              <a:rPr lang="en-US" dirty="0"/>
              <a:t> </a:t>
            </a:r>
            <a:r>
              <a:rPr lang="en-US" dirty="0" err="1"/>
              <a:t>дикі</a:t>
            </a:r>
            <a:r>
              <a:rPr lang="en-US" dirty="0"/>
              <a:t> </a:t>
            </a:r>
            <a:r>
              <a:rPr lang="en-US" dirty="0" err="1"/>
              <a:t>птахи</a:t>
            </a:r>
            <a:r>
              <a:rPr lang="en-US" dirty="0"/>
              <a:t>;</a:t>
            </a:r>
          </a:p>
          <a:p>
            <a:r>
              <a:rPr lang="en-US" dirty="0"/>
              <a:t>- </a:t>
            </a:r>
            <a:r>
              <a:rPr lang="en-US" dirty="0" err="1"/>
              <a:t>птах</a:t>
            </a:r>
            <a:r>
              <a:rPr lang="uk-UA" dirty="0"/>
              <a:t>ів/тварин напувають </a:t>
            </a:r>
            <a:r>
              <a:rPr lang="en-US" dirty="0" err="1"/>
              <a:t>із</a:t>
            </a:r>
            <a:r>
              <a:rPr lang="en-US" dirty="0"/>
              <a:t> </a:t>
            </a:r>
            <a:r>
              <a:rPr lang="en-US" dirty="0" err="1"/>
              <a:t>забруднених</a:t>
            </a:r>
            <a:r>
              <a:rPr lang="en-US" dirty="0"/>
              <a:t> </a:t>
            </a:r>
            <a:r>
              <a:rPr lang="en-US" dirty="0" err="1"/>
              <a:t>джерел</a:t>
            </a:r>
            <a:r>
              <a:rPr lang="en-US" dirty="0"/>
              <a:t>;</a:t>
            </a:r>
          </a:p>
          <a:p>
            <a:r>
              <a:rPr lang="en-US" dirty="0"/>
              <a:t>- </a:t>
            </a:r>
            <a:r>
              <a:rPr lang="en-US" dirty="0" err="1"/>
              <a:t>поїдання</a:t>
            </a:r>
            <a:r>
              <a:rPr lang="en-US" dirty="0"/>
              <a:t> </a:t>
            </a:r>
            <a:r>
              <a:rPr lang="en-US" dirty="0" err="1"/>
              <a:t>птахами</a:t>
            </a:r>
            <a:r>
              <a:rPr lang="uk-UA" dirty="0"/>
              <a:t>/тваринами</a:t>
            </a:r>
            <a:r>
              <a:rPr lang="en-US" dirty="0"/>
              <a:t> </a:t>
            </a:r>
            <a:r>
              <a:rPr lang="en-US" dirty="0" err="1"/>
              <a:t>забрудненого</a:t>
            </a:r>
            <a:r>
              <a:rPr lang="en-US" dirty="0"/>
              <a:t> </a:t>
            </a:r>
            <a:r>
              <a:rPr lang="en-US" dirty="0" err="1"/>
              <a:t>корму</a:t>
            </a:r>
            <a:r>
              <a:rPr lang="en-US" dirty="0"/>
              <a:t>;</a:t>
            </a:r>
          </a:p>
          <a:p>
            <a:r>
              <a:rPr lang="en-US" dirty="0"/>
              <a:t>- </a:t>
            </a:r>
            <a:r>
              <a:rPr lang="en-US" dirty="0" err="1"/>
              <a:t>забруднення</a:t>
            </a:r>
            <a:r>
              <a:rPr lang="en-US" dirty="0"/>
              <a:t> </a:t>
            </a:r>
            <a:r>
              <a:rPr lang="en-US" dirty="0" err="1"/>
              <a:t>транспортних</a:t>
            </a:r>
            <a:r>
              <a:rPr lang="en-US" dirty="0"/>
              <a:t> </a:t>
            </a:r>
            <a:r>
              <a:rPr lang="en-US" dirty="0" err="1"/>
              <a:t>засобів</a:t>
            </a:r>
            <a:r>
              <a:rPr lang="en-US" dirty="0"/>
              <a:t>, </a:t>
            </a:r>
            <a:r>
              <a:rPr lang="en-US" dirty="0" err="1"/>
              <a:t>обладнання</a:t>
            </a:r>
            <a:r>
              <a:rPr lang="en-US" dirty="0"/>
              <a:t>, </a:t>
            </a:r>
            <a:r>
              <a:rPr lang="en-US" dirty="0" err="1"/>
              <a:t>одягу</a:t>
            </a:r>
            <a:r>
              <a:rPr lang="en-US" dirty="0"/>
              <a:t> </a:t>
            </a:r>
            <a:r>
              <a:rPr lang="en-US" dirty="0" err="1"/>
              <a:t>та</a:t>
            </a:r>
            <a:r>
              <a:rPr lang="en-US" dirty="0"/>
              <a:t> </a:t>
            </a:r>
            <a:r>
              <a:rPr lang="en-US" dirty="0" err="1"/>
              <a:t>взуття</a:t>
            </a:r>
            <a:r>
              <a:rPr lang="en-US" dirty="0"/>
              <a:t>, </a:t>
            </a:r>
            <a:r>
              <a:rPr lang="en-US" dirty="0" err="1"/>
              <a:t>які</a:t>
            </a:r>
            <a:r>
              <a:rPr lang="en-US" dirty="0"/>
              <a:t> </a:t>
            </a:r>
            <a:r>
              <a:rPr lang="en-US" dirty="0" err="1"/>
              <a:t>переміщуються</a:t>
            </a:r>
            <a:r>
              <a:rPr lang="uk-UA" dirty="0"/>
              <a:t> </a:t>
            </a:r>
            <a:r>
              <a:rPr lang="en-US" dirty="0" err="1"/>
              <a:t>між</a:t>
            </a:r>
            <a:r>
              <a:rPr lang="en-US" dirty="0"/>
              <a:t> </a:t>
            </a:r>
            <a:r>
              <a:rPr lang="en-US" dirty="0" err="1"/>
              <a:t>фермами</a:t>
            </a:r>
            <a:r>
              <a:rPr lang="en-US" dirty="0"/>
              <a:t> </a:t>
            </a:r>
            <a:r>
              <a:rPr lang="en-US" dirty="0" err="1"/>
              <a:t>та</a:t>
            </a:r>
            <a:r>
              <a:rPr lang="en-US" dirty="0"/>
              <a:t> </a:t>
            </a:r>
            <a:r>
              <a:rPr lang="en-US" dirty="0" err="1"/>
              <a:t>всередині</a:t>
            </a:r>
            <a:r>
              <a:rPr lang="en-US" dirty="0"/>
              <a:t> </a:t>
            </a:r>
            <a:r>
              <a:rPr lang="en-US" dirty="0" err="1"/>
              <a:t>них</a:t>
            </a:r>
            <a:r>
              <a:rPr lang="en-US" dirty="0"/>
              <a:t>;</a:t>
            </a:r>
          </a:p>
          <a:p>
            <a:r>
              <a:rPr lang="en-US" dirty="0"/>
              <a:t>- </a:t>
            </a:r>
            <a:r>
              <a:rPr lang="en-US" dirty="0" err="1"/>
              <a:t>використання</a:t>
            </a:r>
            <a:r>
              <a:rPr lang="en-US" dirty="0"/>
              <a:t> </a:t>
            </a:r>
            <a:r>
              <a:rPr lang="en-US" dirty="0" err="1"/>
              <a:t>спільного</a:t>
            </a:r>
            <a:r>
              <a:rPr lang="en-US" dirty="0"/>
              <a:t> </a:t>
            </a:r>
            <a:r>
              <a:rPr lang="en-US" dirty="0" err="1"/>
              <a:t>сільськогосподарського</a:t>
            </a:r>
            <a:r>
              <a:rPr lang="en-US" dirty="0"/>
              <a:t> </a:t>
            </a:r>
            <a:r>
              <a:rPr lang="en-US" dirty="0" err="1"/>
              <a:t>обладнання</a:t>
            </a:r>
            <a:r>
              <a:rPr lang="en-US" dirty="0"/>
              <a:t> </a:t>
            </a:r>
            <a:r>
              <a:rPr lang="en-US" dirty="0" err="1"/>
              <a:t>та</a:t>
            </a:r>
            <a:r>
              <a:rPr lang="en-US" dirty="0"/>
              <a:t> </a:t>
            </a:r>
            <a:r>
              <a:rPr lang="en-US" dirty="0" err="1"/>
              <a:t>транспортних</a:t>
            </a:r>
            <a:r>
              <a:rPr lang="en-US" dirty="0"/>
              <a:t> </a:t>
            </a:r>
            <a:r>
              <a:rPr lang="en-US" dirty="0" err="1"/>
              <a:t>засобів</a:t>
            </a:r>
            <a:r>
              <a:rPr lang="en-US" dirty="0"/>
              <a:t>, </a:t>
            </a:r>
            <a:r>
              <a:rPr lang="en-US" dirty="0" err="1"/>
              <a:t>які</a:t>
            </a:r>
            <a:r>
              <a:rPr lang="en-US" dirty="0"/>
              <a:t> </a:t>
            </a:r>
            <a:r>
              <a:rPr lang="en-US" dirty="0" err="1"/>
              <a:t>не</a:t>
            </a:r>
            <a:r>
              <a:rPr lang="en-US" dirty="0"/>
              <a:t> </a:t>
            </a:r>
            <a:r>
              <a:rPr lang="en-US" dirty="0" err="1"/>
              <a:t>були</a:t>
            </a:r>
            <a:r>
              <a:rPr lang="en-US" dirty="0"/>
              <a:t> </a:t>
            </a:r>
            <a:r>
              <a:rPr lang="en-US" dirty="0" err="1"/>
              <a:t>ефективно</a:t>
            </a:r>
            <a:r>
              <a:rPr lang="uk-UA" dirty="0"/>
              <a:t> </a:t>
            </a:r>
            <a:r>
              <a:rPr lang="en-US" dirty="0" err="1"/>
              <a:t>очищення</a:t>
            </a:r>
            <a:r>
              <a:rPr lang="en-US" dirty="0"/>
              <a:t> </a:t>
            </a:r>
            <a:r>
              <a:rPr lang="en-US" dirty="0" err="1"/>
              <a:t>та</a:t>
            </a:r>
            <a:r>
              <a:rPr lang="en-US" dirty="0"/>
              <a:t> </a:t>
            </a:r>
            <a:r>
              <a:rPr lang="en-US" dirty="0" err="1"/>
              <a:t>дезінфекції</a:t>
            </a:r>
            <a:r>
              <a:rPr lang="en-US" dirty="0"/>
              <a:t>;</a:t>
            </a:r>
          </a:p>
          <a:p>
            <a:r>
              <a:rPr lang="en-US" dirty="0"/>
              <a:t>- </a:t>
            </a:r>
            <a:r>
              <a:rPr lang="en-US" dirty="0" err="1"/>
              <a:t>незадовільне</a:t>
            </a:r>
            <a:r>
              <a:rPr lang="en-US" dirty="0"/>
              <a:t> </a:t>
            </a:r>
            <a:r>
              <a:rPr lang="en-US" dirty="0" err="1"/>
              <a:t>очищення</a:t>
            </a:r>
            <a:r>
              <a:rPr lang="en-US" dirty="0"/>
              <a:t> </a:t>
            </a:r>
            <a:r>
              <a:rPr lang="en-US" dirty="0" err="1"/>
              <a:t>та</a:t>
            </a:r>
            <a:r>
              <a:rPr lang="en-US" dirty="0"/>
              <a:t> </a:t>
            </a:r>
            <a:r>
              <a:rPr lang="en-US" dirty="0" err="1"/>
              <a:t>дезінфекція</a:t>
            </a:r>
            <a:r>
              <a:rPr lang="en-US" dirty="0"/>
              <a:t> </a:t>
            </a:r>
            <a:r>
              <a:rPr lang="en-US" dirty="0" err="1"/>
              <a:t>транспортних</a:t>
            </a:r>
            <a:r>
              <a:rPr lang="en-US" dirty="0"/>
              <a:t> </a:t>
            </a:r>
            <a:r>
              <a:rPr lang="en-US" dirty="0" err="1"/>
              <a:t>засобів</a:t>
            </a:r>
            <a:r>
              <a:rPr lang="en-US" dirty="0"/>
              <a:t>, </a:t>
            </a:r>
            <a:r>
              <a:rPr lang="en-US" dirty="0" err="1"/>
              <a:t>сараїв</a:t>
            </a:r>
            <a:r>
              <a:rPr lang="en-US" dirty="0"/>
              <a:t>, </a:t>
            </a:r>
            <a:r>
              <a:rPr lang="en-US" dirty="0" err="1"/>
              <a:t>годівниць</a:t>
            </a:r>
            <a:r>
              <a:rPr lang="en-US" dirty="0"/>
              <a:t> </a:t>
            </a:r>
            <a:r>
              <a:rPr lang="en-US" dirty="0" err="1"/>
              <a:t>або</a:t>
            </a:r>
            <a:r>
              <a:rPr lang="uk-UA" dirty="0"/>
              <a:t> </a:t>
            </a:r>
            <a:r>
              <a:rPr lang="en-US" dirty="0" err="1"/>
              <a:t>іншого</a:t>
            </a:r>
            <a:r>
              <a:rPr lang="en-US" dirty="0"/>
              <a:t> </a:t>
            </a:r>
            <a:r>
              <a:rPr lang="en-US" dirty="0" err="1"/>
              <a:t>обладнання</a:t>
            </a:r>
            <a:r>
              <a:rPr lang="en-US" dirty="0"/>
              <a:t>.</a:t>
            </a:r>
          </a:p>
        </p:txBody>
      </p:sp>
    </p:spTree>
    <p:extLst>
      <p:ext uri="{BB962C8B-B14F-4D97-AF65-F5344CB8AC3E}">
        <p14:creationId xmlns:p14="http://schemas.microsoft.com/office/powerpoint/2010/main" val="3130088359"/>
      </p:ext>
    </p:extLst>
  </p:cSld>
  <p:clrMapOvr>
    <a:masterClrMapping/>
  </p:clrMapOvr>
</p:sld>
</file>

<file path=ppt/theme/theme1.xml><?xml version="1.0" encoding="utf-8"?>
<a:theme xmlns:a="http://schemas.openxmlformats.org/drawingml/2006/main" name="COVER - Option 1">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DB053A3-3BB8-401B-9DD5-3BEB4F951177}" vid="{EE51B268-34A3-44F1-87D1-B490D2F37773}"/>
    </a:ext>
  </a:extLst>
</a:theme>
</file>

<file path=ppt/theme/theme2.xml><?xml version="1.0" encoding="utf-8"?>
<a:theme xmlns:a="http://schemas.openxmlformats.org/drawingml/2006/main" name="COVER - Option 2">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DB053A3-3BB8-401B-9DD5-3BEB4F951177}" vid="{FB2249EA-BD9D-4F62-8742-93AE8DB17D6D}"/>
    </a:ext>
  </a:extLst>
</a:theme>
</file>

<file path=ppt/theme/theme3.xml><?xml version="1.0" encoding="utf-8"?>
<a:theme xmlns:a="http://schemas.openxmlformats.org/drawingml/2006/main" name="COVER - Option 3">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DB053A3-3BB8-401B-9DD5-3BEB4F951177}" vid="{A6C26202-D83A-4350-9F2C-DCA94E31282B}"/>
    </a:ext>
  </a:extLst>
</a:theme>
</file>

<file path=ppt/theme/theme4.xml><?xml version="1.0" encoding="utf-8"?>
<a:theme xmlns:a="http://schemas.openxmlformats.org/drawingml/2006/main" name="Main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DB053A3-3BB8-401B-9DD5-3BEB4F951177}" vid="{B17D3341-B23B-4F61-B11F-DF2835639626}"/>
    </a:ext>
  </a:extLst>
</a:theme>
</file>

<file path=ppt/theme/theme5.xml><?xml version="1.0" encoding="utf-8"?>
<a:theme xmlns:a="http://schemas.openxmlformats.org/drawingml/2006/main" name="Internal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540000" tIns="0" rIns="360000" anchor="t" anchorCtr="0"/>
      <a:lstStyle>
        <a:defPPr>
          <a:defRPr dirty="0" smtClean="0"/>
        </a:defPPr>
      </a:lstStyle>
    </a:txDef>
  </a:objectDefaults>
  <a:extraClrSchemeLst/>
  <a:extLst>
    <a:ext uri="{05A4C25C-085E-4340-85A3-A5531E510DB2}">
      <thm15:themeFamily xmlns:thm15="http://schemas.microsoft.com/office/thememl/2012/main" name="Presentation6" id="{CDB053A3-3BB8-401B-9DD5-3BEB4F951177}" vid="{CA50E983-32E2-42B4-BEB8-0A937A4A845B}"/>
    </a:ext>
  </a:extLst>
</a:theme>
</file>

<file path=ppt/theme/theme6.xml><?xml version="1.0" encoding="utf-8"?>
<a:theme xmlns:a="http://schemas.openxmlformats.org/drawingml/2006/main" name="Final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DB053A3-3BB8-401B-9DD5-3BEB4F951177}" vid="{7BF4C26F-FB21-44EF-B9A9-A3355C3DC1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C33BBE870AF59F4BA930895B94EB8692" ma:contentTypeVersion="14" ma:contentTypeDescription="Creare un nuovo documento." ma:contentTypeScope="" ma:versionID="8489fb544604501c1b55f8905921e9c8">
  <xsd:schema xmlns:xsd="http://www.w3.org/2001/XMLSchema" xmlns:xs="http://www.w3.org/2001/XMLSchema" xmlns:p="http://schemas.microsoft.com/office/2006/metadata/properties" xmlns:ns3="da6f23ef-0842-4b53-9848-469d9b052f9a" xmlns:ns4="a0ceda6e-9f94-4b13-8df9-4e1c02970938" targetNamespace="http://schemas.microsoft.com/office/2006/metadata/properties" ma:root="true" ma:fieldsID="19c9d93cd1c2a1d635c16d2dc906a76f" ns3:_="" ns4:_="">
    <xsd:import namespace="da6f23ef-0842-4b53-9848-469d9b052f9a"/>
    <xsd:import namespace="a0ceda6e-9f94-4b13-8df9-4e1c029709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6f23ef-0842-4b53-9848-469d9b052f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ceda6e-9f94-4b13-8df9-4e1c02970938"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SharingHintHash" ma:index="18"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6D1CDB-15D1-4C85-BFBF-7D1270C6F64A}">
  <ds:schemaRefs>
    <ds:schemaRef ds:uri="a0ceda6e-9f94-4b13-8df9-4e1c02970938"/>
    <ds:schemaRef ds:uri="http://purl.org/dc/elements/1.1/"/>
    <ds:schemaRef ds:uri="http://schemas.microsoft.com/office/2006/metadata/properties"/>
    <ds:schemaRef ds:uri="da6f23ef-0842-4b53-9848-469d9b052f9a"/>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E3C1D49-1DE4-40BD-A304-67E0A079DE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6f23ef-0842-4b53-9848-469d9b052f9a"/>
    <ds:schemaRef ds:uri="a0ceda6e-9f94-4b13-8df9-4e1c029709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7D6E9B-5D26-4766-B035-13FA946D28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FAO_PPT_template_16_9</Template>
  <TotalTime>5</TotalTime>
  <Words>2153</Words>
  <Application>Microsoft Office PowerPoint</Application>
  <PresentationFormat>Широкоэкранный</PresentationFormat>
  <Paragraphs>366</Paragraphs>
  <Slides>51</Slides>
  <Notes>7</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6</vt:i4>
      </vt:variant>
      <vt:variant>
        <vt:lpstr>Заголовки слайдов</vt:lpstr>
      </vt:variant>
      <vt:variant>
        <vt:i4>51</vt:i4>
      </vt:variant>
    </vt:vector>
  </HeadingPairs>
  <TitlesOfParts>
    <vt:vector size="67" baseType="lpstr">
      <vt:lpstr>.AppleSystemUIFont</vt:lpstr>
      <vt:lpstr>Arial</vt:lpstr>
      <vt:lpstr>Calibri</vt:lpstr>
      <vt:lpstr>Carlito</vt:lpstr>
      <vt:lpstr>Constantia</vt:lpstr>
      <vt:lpstr>Georgia</vt:lpstr>
      <vt:lpstr>Proxima Nova</vt:lpstr>
      <vt:lpstr>Times New Roman</vt:lpstr>
      <vt:lpstr>Trebuchet MS</vt:lpstr>
      <vt:lpstr>Wingdings</vt:lpstr>
      <vt:lpstr>COVER - Option 1</vt:lpstr>
      <vt:lpstr>COVER - Option 2</vt:lpstr>
      <vt:lpstr>COVER - Option 3</vt:lpstr>
      <vt:lpstr>Main screen</vt:lpstr>
      <vt:lpstr>Internal screen</vt:lpstr>
      <vt:lpstr>Final screen</vt:lpstr>
      <vt:lpstr>Інфекційні та інвазійні захворювання мисливської фауни в умовах війни: класифікація, поширення і загрози. Основи біобезпеки.</vt:lpstr>
      <vt:lpstr>Презентация PowerPoint</vt:lpstr>
      <vt:lpstr>Презентация PowerPoint</vt:lpstr>
      <vt:lpstr>Презентация PowerPoint</vt:lpstr>
      <vt:lpstr>Презентация PowerPoint</vt:lpstr>
      <vt:lpstr>Презентация PowerPoint</vt:lpstr>
      <vt:lpstr>Хвороби, які можна ідентифікувати за клінічними ознаками та патологічними змінами (загалом їх 118)</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Пероральна вакциніція диких тварин  Єдине вірне рішення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Біобезпечного полювання  Дякую за увагу! Запитання?</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Mykhalchuk, Viktoriia (FAOUA)</dc:creator>
  <cp:lastModifiedBy>Пользователь</cp:lastModifiedBy>
  <cp:revision>98</cp:revision>
  <cp:lastPrinted>2018-12-10T09:55:32Z</cp:lastPrinted>
  <dcterms:created xsi:type="dcterms:W3CDTF">2022-01-24T08:08:56Z</dcterms:created>
  <dcterms:modified xsi:type="dcterms:W3CDTF">2023-12-01T10:25:12Z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0x010100C33BBE870AF59F4BA930895B94EB8692</vt:lpwstr>
  </property>
  <property fmtid="{D5CDD505-2E9C-101B-9397-08002B2CF9AE}" pid="3" name="_dlc_DocIdItemGuid">
    <vt:lpwstr>2b97710e-f571-49d3-b24f-8a77402fddbd</vt:lpwstr>
  </property>
  <property fmtid="{D5CDD505-2E9C-101B-9397-08002B2CF9AE}" pid="4" name="TaxKeyword">
    <vt:lpwstr/>
  </property>
  <property fmtid="{D5CDD505-2E9C-101B-9397-08002B2CF9AE}" pid="5" name="FAO Tags">
    <vt:lpwstr/>
  </property>
</Properties>
</file>