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5"/>
  </p:notesMasterIdLst>
  <p:sldIdLst>
    <p:sldId id="259" r:id="rId3"/>
    <p:sldId id="276" r:id="rId4"/>
    <p:sldId id="301" r:id="rId5"/>
    <p:sldId id="277" r:id="rId6"/>
    <p:sldId id="278" r:id="rId7"/>
    <p:sldId id="262" r:id="rId8"/>
    <p:sldId id="279" r:id="rId9"/>
    <p:sldId id="263" r:id="rId10"/>
    <p:sldId id="280" r:id="rId11"/>
    <p:sldId id="281" r:id="rId12"/>
    <p:sldId id="282" r:id="rId13"/>
    <p:sldId id="283" r:id="rId14"/>
    <p:sldId id="284" r:id="rId15"/>
    <p:sldId id="257" r:id="rId16"/>
    <p:sldId id="285" r:id="rId17"/>
    <p:sldId id="269" r:id="rId18"/>
    <p:sldId id="286" r:id="rId19"/>
    <p:sldId id="287" r:id="rId20"/>
    <p:sldId id="288" r:id="rId21"/>
    <p:sldId id="289" r:id="rId22"/>
    <p:sldId id="290" r:id="rId23"/>
    <p:sldId id="291" r:id="rId24"/>
    <p:sldId id="292" r:id="rId25"/>
    <p:sldId id="293" r:id="rId26"/>
    <p:sldId id="294" r:id="rId27"/>
    <p:sldId id="295" r:id="rId28"/>
    <p:sldId id="296" r:id="rId29"/>
    <p:sldId id="297" r:id="rId30"/>
    <p:sldId id="298" r:id="rId31"/>
    <p:sldId id="299" r:id="rId32"/>
    <p:sldId id="300" r:id="rId33"/>
    <p:sldId id="275" r:id="rId34"/>
  </p:sldIdLst>
  <p:sldSz cx="9144000" cy="5143500" type="screen16x9"/>
  <p:notesSz cx="6888163" cy="10020300"/>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p:scale>
          <a:sx n="90" d="100"/>
          <a:sy n="90" d="100"/>
        </p:scale>
        <p:origin x="-1157" y="-341"/>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84871" cy="501015"/>
          </a:xfrm>
          <a:prstGeom prst="rect">
            <a:avLst/>
          </a:prstGeom>
        </p:spPr>
        <p:txBody>
          <a:bodyPr vert="horz" lIns="96601" tIns="48301" rIns="96601" bIns="48301" rtlCol="0"/>
          <a:lstStyle>
            <a:lvl1pPr algn="l">
              <a:defRPr sz="1300"/>
            </a:lvl1pPr>
          </a:lstStyle>
          <a:p>
            <a:endParaRPr lang="uk-UA" dirty="0"/>
          </a:p>
        </p:txBody>
      </p:sp>
      <p:sp>
        <p:nvSpPr>
          <p:cNvPr id="3" name="Дата 2"/>
          <p:cNvSpPr>
            <a:spLocks noGrp="1"/>
          </p:cNvSpPr>
          <p:nvPr>
            <p:ph type="dt" idx="1"/>
          </p:nvPr>
        </p:nvSpPr>
        <p:spPr>
          <a:xfrm>
            <a:off x="3901698" y="0"/>
            <a:ext cx="2984871" cy="501015"/>
          </a:xfrm>
          <a:prstGeom prst="rect">
            <a:avLst/>
          </a:prstGeom>
        </p:spPr>
        <p:txBody>
          <a:bodyPr vert="horz" lIns="96601" tIns="48301" rIns="96601" bIns="48301" rtlCol="0"/>
          <a:lstStyle>
            <a:lvl1pPr algn="r">
              <a:defRPr sz="1300"/>
            </a:lvl1pPr>
          </a:lstStyle>
          <a:p>
            <a:fld id="{A9A733CE-E5B7-4C61-9E74-4F4469AE84B7}" type="datetimeFigureOut">
              <a:rPr lang="uk-UA" smtClean="0"/>
              <a:t>10.09.2019</a:t>
            </a:fld>
            <a:endParaRPr lang="uk-UA" dirty="0"/>
          </a:p>
        </p:txBody>
      </p:sp>
      <p:sp>
        <p:nvSpPr>
          <p:cNvPr id="4" name="Образ слайда 3"/>
          <p:cNvSpPr>
            <a:spLocks noGrp="1" noRot="1" noChangeAspect="1"/>
          </p:cNvSpPr>
          <p:nvPr>
            <p:ph type="sldImg" idx="2"/>
          </p:nvPr>
        </p:nvSpPr>
        <p:spPr>
          <a:xfrm>
            <a:off x="103188" y="750888"/>
            <a:ext cx="6681787" cy="3757612"/>
          </a:xfrm>
          <a:prstGeom prst="rect">
            <a:avLst/>
          </a:prstGeom>
          <a:noFill/>
          <a:ln w="12700">
            <a:solidFill>
              <a:prstClr val="black"/>
            </a:solidFill>
          </a:ln>
        </p:spPr>
        <p:txBody>
          <a:bodyPr vert="horz" lIns="96601" tIns="48301" rIns="96601" bIns="48301" rtlCol="0" anchor="ctr"/>
          <a:lstStyle/>
          <a:p>
            <a:endParaRPr lang="uk-UA" dirty="0"/>
          </a:p>
        </p:txBody>
      </p:sp>
      <p:sp>
        <p:nvSpPr>
          <p:cNvPr id="5" name="Заметки 4"/>
          <p:cNvSpPr>
            <a:spLocks noGrp="1"/>
          </p:cNvSpPr>
          <p:nvPr>
            <p:ph type="body" sz="quarter" idx="3"/>
          </p:nvPr>
        </p:nvSpPr>
        <p:spPr>
          <a:xfrm>
            <a:off x="688817" y="4759644"/>
            <a:ext cx="5510530" cy="4509135"/>
          </a:xfrm>
          <a:prstGeom prst="rect">
            <a:avLst/>
          </a:prstGeom>
        </p:spPr>
        <p:txBody>
          <a:bodyPr vert="horz" lIns="96601" tIns="48301" rIns="96601" bIns="48301"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6" name="Нижний колонтитул 5"/>
          <p:cNvSpPr>
            <a:spLocks noGrp="1"/>
          </p:cNvSpPr>
          <p:nvPr>
            <p:ph type="ftr" sz="quarter" idx="4"/>
          </p:nvPr>
        </p:nvSpPr>
        <p:spPr>
          <a:xfrm>
            <a:off x="0" y="9517546"/>
            <a:ext cx="2984871" cy="501015"/>
          </a:xfrm>
          <a:prstGeom prst="rect">
            <a:avLst/>
          </a:prstGeom>
        </p:spPr>
        <p:txBody>
          <a:bodyPr vert="horz" lIns="96601" tIns="48301" rIns="96601" bIns="48301" rtlCol="0" anchor="b"/>
          <a:lstStyle>
            <a:lvl1pPr algn="l">
              <a:defRPr sz="1300"/>
            </a:lvl1pPr>
          </a:lstStyle>
          <a:p>
            <a:endParaRPr lang="uk-UA" dirty="0"/>
          </a:p>
        </p:txBody>
      </p:sp>
      <p:sp>
        <p:nvSpPr>
          <p:cNvPr id="7" name="Номер слайда 6"/>
          <p:cNvSpPr>
            <a:spLocks noGrp="1"/>
          </p:cNvSpPr>
          <p:nvPr>
            <p:ph type="sldNum" sz="quarter" idx="5"/>
          </p:nvPr>
        </p:nvSpPr>
        <p:spPr>
          <a:xfrm>
            <a:off x="3901698" y="9517546"/>
            <a:ext cx="2984871" cy="501015"/>
          </a:xfrm>
          <a:prstGeom prst="rect">
            <a:avLst/>
          </a:prstGeom>
        </p:spPr>
        <p:txBody>
          <a:bodyPr vert="horz" lIns="96601" tIns="48301" rIns="96601" bIns="48301" rtlCol="0" anchor="b"/>
          <a:lstStyle>
            <a:lvl1pPr algn="r">
              <a:defRPr sz="1300"/>
            </a:lvl1pPr>
          </a:lstStyle>
          <a:p>
            <a:fld id="{3B1B0EF3-D0BC-4949-8E66-EB36D7CC7449}" type="slidenum">
              <a:rPr lang="uk-UA" smtClean="0"/>
              <a:t>‹#›</a:t>
            </a:fld>
            <a:endParaRPr lang="uk-UA" dirty="0"/>
          </a:p>
        </p:txBody>
      </p:sp>
    </p:spTree>
    <p:extLst>
      <p:ext uri="{BB962C8B-B14F-4D97-AF65-F5344CB8AC3E}">
        <p14:creationId xmlns:p14="http://schemas.microsoft.com/office/powerpoint/2010/main" val="27589901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03188" y="750888"/>
            <a:ext cx="6681787" cy="3757612"/>
          </a:xfrm>
        </p:spPr>
      </p:sp>
      <p:sp>
        <p:nvSpPr>
          <p:cNvPr id="3" name="Заметки 2"/>
          <p:cNvSpPr>
            <a:spLocks noGrp="1"/>
          </p:cNvSpPr>
          <p:nvPr>
            <p:ph type="body" idx="1"/>
          </p:nvPr>
        </p:nvSpPr>
        <p:spPr/>
        <p:txBody>
          <a:bodyPr/>
          <a:lstStyle/>
          <a:p>
            <a:endParaRPr lang="uk-UA"/>
          </a:p>
        </p:txBody>
      </p:sp>
      <p:sp>
        <p:nvSpPr>
          <p:cNvPr id="4" name="Номер слайда 3"/>
          <p:cNvSpPr>
            <a:spLocks noGrp="1"/>
          </p:cNvSpPr>
          <p:nvPr>
            <p:ph type="sldNum" sz="quarter" idx="10"/>
          </p:nvPr>
        </p:nvSpPr>
        <p:spPr/>
        <p:txBody>
          <a:bodyPr/>
          <a:lstStyle/>
          <a:p>
            <a:fld id="{D49D4507-83B4-4C6F-8BD4-12D119B6245F}" type="slidenum">
              <a:rPr lang="uk-UA" smtClean="0"/>
              <a:t>14</a:t>
            </a:fld>
            <a:endParaRPr lang="uk-UA"/>
          </a:p>
        </p:txBody>
      </p:sp>
    </p:spTree>
    <p:extLst>
      <p:ext uri="{BB962C8B-B14F-4D97-AF65-F5344CB8AC3E}">
        <p14:creationId xmlns:p14="http://schemas.microsoft.com/office/powerpoint/2010/main" val="13504799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1597823"/>
            <a:ext cx="7772400" cy="1102519"/>
          </a:xfrm>
        </p:spPr>
        <p:txBody>
          <a:bodyPr/>
          <a:lstStyle/>
          <a:p>
            <a:r>
              <a:rPr lang="ru-RU" smtClean="0"/>
              <a:t>Образец заголовка</a:t>
            </a:r>
            <a:endParaRPr lang="uk-UA"/>
          </a:p>
        </p:txBody>
      </p:sp>
      <p:sp>
        <p:nvSpPr>
          <p:cNvPr id="3" name="Подзаголовок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uk-UA"/>
          </a:p>
        </p:txBody>
      </p:sp>
      <p:sp>
        <p:nvSpPr>
          <p:cNvPr id="4" name="Дата 3"/>
          <p:cNvSpPr>
            <a:spLocks noGrp="1"/>
          </p:cNvSpPr>
          <p:nvPr>
            <p:ph type="dt" sz="half" idx="10"/>
          </p:nvPr>
        </p:nvSpPr>
        <p:spPr/>
        <p:txBody>
          <a:bodyPr/>
          <a:lstStyle/>
          <a:p>
            <a:fld id="{88E961C0-9305-4C4A-8DC2-BDA923F60A81}" type="datetimeFigureOut">
              <a:rPr lang="uk-UA" smtClean="0"/>
              <a:t>10.09.2019</a:t>
            </a:fld>
            <a:endParaRPr lang="uk-UA" dirty="0"/>
          </a:p>
        </p:txBody>
      </p:sp>
      <p:sp>
        <p:nvSpPr>
          <p:cNvPr id="5" name="Нижний колонтитул 4"/>
          <p:cNvSpPr>
            <a:spLocks noGrp="1"/>
          </p:cNvSpPr>
          <p:nvPr>
            <p:ph type="ftr" sz="quarter" idx="11"/>
          </p:nvPr>
        </p:nvSpPr>
        <p:spPr/>
        <p:txBody>
          <a:bodyPr/>
          <a:lstStyle/>
          <a:p>
            <a:endParaRPr lang="uk-UA" dirty="0"/>
          </a:p>
        </p:txBody>
      </p:sp>
      <p:sp>
        <p:nvSpPr>
          <p:cNvPr id="6" name="Номер слайда 5"/>
          <p:cNvSpPr>
            <a:spLocks noGrp="1"/>
          </p:cNvSpPr>
          <p:nvPr>
            <p:ph type="sldNum" sz="quarter" idx="12"/>
          </p:nvPr>
        </p:nvSpPr>
        <p:spPr/>
        <p:txBody>
          <a:bodyPr/>
          <a:lstStyle/>
          <a:p>
            <a:fld id="{4F5F6DA4-C386-479A-956F-0D6DC7AEC869}" type="slidenum">
              <a:rPr lang="uk-UA" smtClean="0"/>
              <a:t>‹#›</a:t>
            </a:fld>
            <a:endParaRPr lang="uk-UA" dirty="0"/>
          </a:p>
        </p:txBody>
      </p:sp>
    </p:spTree>
    <p:extLst>
      <p:ext uri="{BB962C8B-B14F-4D97-AF65-F5344CB8AC3E}">
        <p14:creationId xmlns:p14="http://schemas.microsoft.com/office/powerpoint/2010/main" val="31682480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10"/>
          </p:nvPr>
        </p:nvSpPr>
        <p:spPr/>
        <p:txBody>
          <a:bodyPr/>
          <a:lstStyle/>
          <a:p>
            <a:fld id="{88E961C0-9305-4C4A-8DC2-BDA923F60A81}" type="datetimeFigureOut">
              <a:rPr lang="uk-UA" smtClean="0"/>
              <a:t>10.09.2019</a:t>
            </a:fld>
            <a:endParaRPr lang="uk-UA" dirty="0"/>
          </a:p>
        </p:txBody>
      </p:sp>
      <p:sp>
        <p:nvSpPr>
          <p:cNvPr id="5" name="Нижний колонтитул 4"/>
          <p:cNvSpPr>
            <a:spLocks noGrp="1"/>
          </p:cNvSpPr>
          <p:nvPr>
            <p:ph type="ftr" sz="quarter" idx="11"/>
          </p:nvPr>
        </p:nvSpPr>
        <p:spPr/>
        <p:txBody>
          <a:bodyPr/>
          <a:lstStyle/>
          <a:p>
            <a:endParaRPr lang="uk-UA" dirty="0"/>
          </a:p>
        </p:txBody>
      </p:sp>
      <p:sp>
        <p:nvSpPr>
          <p:cNvPr id="6" name="Номер слайда 5"/>
          <p:cNvSpPr>
            <a:spLocks noGrp="1"/>
          </p:cNvSpPr>
          <p:nvPr>
            <p:ph type="sldNum" sz="quarter" idx="12"/>
          </p:nvPr>
        </p:nvSpPr>
        <p:spPr/>
        <p:txBody>
          <a:bodyPr/>
          <a:lstStyle/>
          <a:p>
            <a:fld id="{4F5F6DA4-C386-479A-956F-0D6DC7AEC869}" type="slidenum">
              <a:rPr lang="uk-UA" smtClean="0"/>
              <a:t>‹#›</a:t>
            </a:fld>
            <a:endParaRPr lang="uk-UA" dirty="0"/>
          </a:p>
        </p:txBody>
      </p:sp>
    </p:spTree>
    <p:extLst>
      <p:ext uri="{BB962C8B-B14F-4D97-AF65-F5344CB8AC3E}">
        <p14:creationId xmlns:p14="http://schemas.microsoft.com/office/powerpoint/2010/main" val="11588529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154781"/>
            <a:ext cx="2057400" cy="3290888"/>
          </a:xfrm>
        </p:spPr>
        <p:txBody>
          <a:bodyPr vert="eaVert"/>
          <a:lstStyle/>
          <a:p>
            <a:r>
              <a:rPr lang="ru-RU" smtClean="0"/>
              <a:t>Образец заголовка</a:t>
            </a:r>
            <a:endParaRPr lang="uk-UA"/>
          </a:p>
        </p:txBody>
      </p:sp>
      <p:sp>
        <p:nvSpPr>
          <p:cNvPr id="3" name="Вертикальный текст 2"/>
          <p:cNvSpPr>
            <a:spLocks noGrp="1"/>
          </p:cNvSpPr>
          <p:nvPr>
            <p:ph type="body" orient="vert" idx="1"/>
          </p:nvPr>
        </p:nvSpPr>
        <p:spPr>
          <a:xfrm>
            <a:off x="457200" y="154781"/>
            <a:ext cx="6019800" cy="329088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10"/>
          </p:nvPr>
        </p:nvSpPr>
        <p:spPr/>
        <p:txBody>
          <a:bodyPr/>
          <a:lstStyle/>
          <a:p>
            <a:fld id="{88E961C0-9305-4C4A-8DC2-BDA923F60A81}" type="datetimeFigureOut">
              <a:rPr lang="uk-UA" smtClean="0"/>
              <a:t>10.09.2019</a:t>
            </a:fld>
            <a:endParaRPr lang="uk-UA" dirty="0"/>
          </a:p>
        </p:txBody>
      </p:sp>
      <p:sp>
        <p:nvSpPr>
          <p:cNvPr id="5" name="Нижний колонтитул 4"/>
          <p:cNvSpPr>
            <a:spLocks noGrp="1"/>
          </p:cNvSpPr>
          <p:nvPr>
            <p:ph type="ftr" sz="quarter" idx="11"/>
          </p:nvPr>
        </p:nvSpPr>
        <p:spPr/>
        <p:txBody>
          <a:bodyPr/>
          <a:lstStyle/>
          <a:p>
            <a:endParaRPr lang="uk-UA" dirty="0"/>
          </a:p>
        </p:txBody>
      </p:sp>
      <p:sp>
        <p:nvSpPr>
          <p:cNvPr id="6" name="Номер слайда 5"/>
          <p:cNvSpPr>
            <a:spLocks noGrp="1"/>
          </p:cNvSpPr>
          <p:nvPr>
            <p:ph type="sldNum" sz="quarter" idx="12"/>
          </p:nvPr>
        </p:nvSpPr>
        <p:spPr/>
        <p:txBody>
          <a:bodyPr/>
          <a:lstStyle/>
          <a:p>
            <a:fld id="{4F5F6DA4-C386-479A-956F-0D6DC7AEC869}" type="slidenum">
              <a:rPr lang="uk-UA" smtClean="0"/>
              <a:t>‹#›</a:t>
            </a:fld>
            <a:endParaRPr lang="uk-UA" dirty="0"/>
          </a:p>
        </p:txBody>
      </p:sp>
    </p:spTree>
    <p:extLst>
      <p:ext uri="{BB962C8B-B14F-4D97-AF65-F5344CB8AC3E}">
        <p14:creationId xmlns:p14="http://schemas.microsoft.com/office/powerpoint/2010/main" val="29096262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1597822"/>
            <a:ext cx="7772400" cy="1102519"/>
          </a:xfrm>
        </p:spPr>
        <p:txBody>
          <a:bodyPr/>
          <a:lstStyle/>
          <a:p>
            <a:r>
              <a:rPr lang="ru-RU" smtClean="0"/>
              <a:t>Образец заголовка</a:t>
            </a:r>
            <a:endParaRPr lang="uk-UA"/>
          </a:p>
        </p:txBody>
      </p:sp>
      <p:sp>
        <p:nvSpPr>
          <p:cNvPr id="3" name="Подзаголовок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uk-UA"/>
          </a:p>
        </p:txBody>
      </p:sp>
      <p:sp>
        <p:nvSpPr>
          <p:cNvPr id="4" name="Дата 3"/>
          <p:cNvSpPr>
            <a:spLocks noGrp="1"/>
          </p:cNvSpPr>
          <p:nvPr>
            <p:ph type="dt" sz="half" idx="10"/>
          </p:nvPr>
        </p:nvSpPr>
        <p:spPr/>
        <p:txBody>
          <a:bodyPr/>
          <a:lstStyle/>
          <a:p>
            <a:fld id="{2109AE31-BE35-4170-AEA5-466973F82640}" type="datetime1">
              <a:rPr lang="uk-UA" smtClean="0">
                <a:solidFill>
                  <a:prstClr val="black">
                    <a:tint val="75000"/>
                  </a:prstClr>
                </a:solidFill>
              </a:rPr>
              <a:pPr/>
              <a:t>10.09.2019</a:t>
            </a:fld>
            <a:endParaRPr lang="uk-UA" dirty="0">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uk-UA" dirty="0">
              <a:solidFill>
                <a:prstClr val="black">
                  <a:tint val="75000"/>
                </a:prstClr>
              </a:solidFill>
            </a:endParaRPr>
          </a:p>
        </p:txBody>
      </p:sp>
      <p:sp>
        <p:nvSpPr>
          <p:cNvPr id="6" name="Номер слайда 5"/>
          <p:cNvSpPr>
            <a:spLocks noGrp="1"/>
          </p:cNvSpPr>
          <p:nvPr>
            <p:ph type="sldNum" sz="quarter" idx="12"/>
          </p:nvPr>
        </p:nvSpPr>
        <p:spPr/>
        <p:txBody>
          <a:bodyPr/>
          <a:lstStyle/>
          <a:p>
            <a:fld id="{E4B470DC-1C01-4B95-BAEB-6BE3288FB58F}" type="slidenum">
              <a:rPr lang="uk-UA" smtClean="0">
                <a:solidFill>
                  <a:prstClr val="black">
                    <a:tint val="75000"/>
                  </a:prstClr>
                </a:solidFill>
              </a:rPr>
              <a:pPr/>
              <a:t>‹#›</a:t>
            </a:fld>
            <a:endParaRPr lang="uk-UA" dirty="0">
              <a:solidFill>
                <a:prstClr val="black">
                  <a:tint val="75000"/>
                </a:prstClr>
              </a:solidFill>
            </a:endParaRPr>
          </a:p>
        </p:txBody>
      </p:sp>
    </p:spTree>
    <p:extLst>
      <p:ext uri="{BB962C8B-B14F-4D97-AF65-F5344CB8AC3E}">
        <p14:creationId xmlns:p14="http://schemas.microsoft.com/office/powerpoint/2010/main" val="18846042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10"/>
          </p:nvPr>
        </p:nvSpPr>
        <p:spPr/>
        <p:txBody>
          <a:bodyPr/>
          <a:lstStyle/>
          <a:p>
            <a:fld id="{BDCE6036-0BE3-4C73-85CC-2EFE68F68F3F}" type="datetime1">
              <a:rPr lang="uk-UA" smtClean="0">
                <a:solidFill>
                  <a:prstClr val="black">
                    <a:tint val="75000"/>
                  </a:prstClr>
                </a:solidFill>
              </a:rPr>
              <a:pPr/>
              <a:t>10.09.2019</a:t>
            </a:fld>
            <a:endParaRPr lang="uk-UA" dirty="0">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uk-UA" dirty="0">
              <a:solidFill>
                <a:prstClr val="black">
                  <a:tint val="75000"/>
                </a:prstClr>
              </a:solidFill>
            </a:endParaRPr>
          </a:p>
        </p:txBody>
      </p:sp>
      <p:sp>
        <p:nvSpPr>
          <p:cNvPr id="6" name="Номер слайда 5"/>
          <p:cNvSpPr>
            <a:spLocks noGrp="1"/>
          </p:cNvSpPr>
          <p:nvPr>
            <p:ph type="sldNum" sz="quarter" idx="12"/>
          </p:nvPr>
        </p:nvSpPr>
        <p:spPr/>
        <p:txBody>
          <a:bodyPr/>
          <a:lstStyle/>
          <a:p>
            <a:fld id="{E4B470DC-1C01-4B95-BAEB-6BE3288FB58F}" type="slidenum">
              <a:rPr lang="uk-UA" smtClean="0">
                <a:solidFill>
                  <a:prstClr val="black">
                    <a:tint val="75000"/>
                  </a:prstClr>
                </a:solidFill>
              </a:rPr>
              <a:pPr/>
              <a:t>‹#›</a:t>
            </a:fld>
            <a:endParaRPr lang="uk-UA" dirty="0">
              <a:solidFill>
                <a:prstClr val="black">
                  <a:tint val="75000"/>
                </a:prstClr>
              </a:solidFill>
            </a:endParaRPr>
          </a:p>
        </p:txBody>
      </p:sp>
    </p:spTree>
    <p:extLst>
      <p:ext uri="{BB962C8B-B14F-4D97-AF65-F5344CB8AC3E}">
        <p14:creationId xmlns:p14="http://schemas.microsoft.com/office/powerpoint/2010/main" val="12248782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3305178"/>
            <a:ext cx="7772400" cy="1021557"/>
          </a:xfrm>
        </p:spPr>
        <p:txBody>
          <a:bodyPr anchor="t"/>
          <a:lstStyle>
            <a:lvl1pPr algn="l">
              <a:defRPr sz="4000" b="1" cap="all"/>
            </a:lvl1pPr>
          </a:lstStyle>
          <a:p>
            <a:r>
              <a:rPr lang="ru-RU" smtClean="0"/>
              <a:t>Образец заголовка</a:t>
            </a:r>
            <a:endParaRPr lang="uk-UA"/>
          </a:p>
        </p:txBody>
      </p:sp>
      <p:sp>
        <p:nvSpPr>
          <p:cNvPr id="3" name="Текст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D4850F9-218D-4762-AAFE-1423870E268F}" type="datetime1">
              <a:rPr lang="uk-UA" smtClean="0">
                <a:solidFill>
                  <a:prstClr val="black">
                    <a:tint val="75000"/>
                  </a:prstClr>
                </a:solidFill>
              </a:rPr>
              <a:pPr/>
              <a:t>10.09.2019</a:t>
            </a:fld>
            <a:endParaRPr lang="uk-UA" dirty="0">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uk-UA" dirty="0">
              <a:solidFill>
                <a:prstClr val="black">
                  <a:tint val="75000"/>
                </a:prstClr>
              </a:solidFill>
            </a:endParaRPr>
          </a:p>
        </p:txBody>
      </p:sp>
      <p:sp>
        <p:nvSpPr>
          <p:cNvPr id="6" name="Номер слайда 5"/>
          <p:cNvSpPr>
            <a:spLocks noGrp="1"/>
          </p:cNvSpPr>
          <p:nvPr>
            <p:ph type="sldNum" sz="quarter" idx="12"/>
          </p:nvPr>
        </p:nvSpPr>
        <p:spPr/>
        <p:txBody>
          <a:bodyPr/>
          <a:lstStyle/>
          <a:p>
            <a:fld id="{E4B470DC-1C01-4B95-BAEB-6BE3288FB58F}" type="slidenum">
              <a:rPr lang="uk-UA" smtClean="0">
                <a:solidFill>
                  <a:prstClr val="black">
                    <a:tint val="75000"/>
                  </a:prstClr>
                </a:solidFill>
              </a:rPr>
              <a:pPr/>
              <a:t>‹#›</a:t>
            </a:fld>
            <a:endParaRPr lang="uk-UA" dirty="0">
              <a:solidFill>
                <a:prstClr val="black">
                  <a:tint val="75000"/>
                </a:prstClr>
              </a:solidFill>
            </a:endParaRPr>
          </a:p>
        </p:txBody>
      </p:sp>
    </p:spTree>
    <p:extLst>
      <p:ext uri="{BB962C8B-B14F-4D97-AF65-F5344CB8AC3E}">
        <p14:creationId xmlns:p14="http://schemas.microsoft.com/office/powerpoint/2010/main" val="7203851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Объект 2"/>
          <p:cNvSpPr>
            <a:spLocks noGrp="1"/>
          </p:cNvSpPr>
          <p:nvPr>
            <p:ph sz="half" idx="1"/>
          </p:nvPr>
        </p:nvSpPr>
        <p:spPr>
          <a:xfrm>
            <a:off x="457200" y="1200150"/>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Объект 3"/>
          <p:cNvSpPr>
            <a:spLocks noGrp="1"/>
          </p:cNvSpPr>
          <p:nvPr>
            <p:ph sz="half" idx="2"/>
          </p:nvPr>
        </p:nvSpPr>
        <p:spPr>
          <a:xfrm>
            <a:off x="4648200" y="1200150"/>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Дата 4"/>
          <p:cNvSpPr>
            <a:spLocks noGrp="1"/>
          </p:cNvSpPr>
          <p:nvPr>
            <p:ph type="dt" sz="half" idx="10"/>
          </p:nvPr>
        </p:nvSpPr>
        <p:spPr/>
        <p:txBody>
          <a:bodyPr/>
          <a:lstStyle/>
          <a:p>
            <a:fld id="{526C637A-26F5-44ED-AC26-C110BFB1E186}" type="datetime1">
              <a:rPr lang="uk-UA" smtClean="0">
                <a:solidFill>
                  <a:prstClr val="black">
                    <a:tint val="75000"/>
                  </a:prstClr>
                </a:solidFill>
              </a:rPr>
              <a:pPr/>
              <a:t>10.09.2019</a:t>
            </a:fld>
            <a:endParaRPr lang="uk-UA" dirty="0">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uk-UA" dirty="0">
              <a:solidFill>
                <a:prstClr val="black">
                  <a:tint val="75000"/>
                </a:prstClr>
              </a:solidFill>
            </a:endParaRPr>
          </a:p>
        </p:txBody>
      </p:sp>
      <p:sp>
        <p:nvSpPr>
          <p:cNvPr id="7" name="Номер слайда 6"/>
          <p:cNvSpPr>
            <a:spLocks noGrp="1"/>
          </p:cNvSpPr>
          <p:nvPr>
            <p:ph type="sldNum" sz="quarter" idx="12"/>
          </p:nvPr>
        </p:nvSpPr>
        <p:spPr/>
        <p:txBody>
          <a:bodyPr/>
          <a:lstStyle/>
          <a:p>
            <a:fld id="{E4B470DC-1C01-4B95-BAEB-6BE3288FB58F}" type="slidenum">
              <a:rPr lang="uk-UA" smtClean="0">
                <a:solidFill>
                  <a:prstClr val="black">
                    <a:tint val="75000"/>
                  </a:prstClr>
                </a:solidFill>
              </a:rPr>
              <a:pPr/>
              <a:t>‹#›</a:t>
            </a:fld>
            <a:endParaRPr lang="uk-UA" dirty="0">
              <a:solidFill>
                <a:prstClr val="black">
                  <a:tint val="75000"/>
                </a:prstClr>
              </a:solidFill>
            </a:endParaRPr>
          </a:p>
        </p:txBody>
      </p:sp>
    </p:spTree>
    <p:extLst>
      <p:ext uri="{BB962C8B-B14F-4D97-AF65-F5344CB8AC3E}">
        <p14:creationId xmlns:p14="http://schemas.microsoft.com/office/powerpoint/2010/main" val="30206834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uk-UA"/>
          </a:p>
        </p:txBody>
      </p:sp>
      <p:sp>
        <p:nvSpPr>
          <p:cNvPr id="3" name="Текст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Текст 4"/>
          <p:cNvSpPr>
            <a:spLocks noGrp="1"/>
          </p:cNvSpPr>
          <p:nvPr>
            <p:ph type="body" sz="quarter" idx="3"/>
          </p:nvPr>
        </p:nvSpPr>
        <p:spPr>
          <a:xfrm>
            <a:off x="4645031"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31"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7" name="Дата 6"/>
          <p:cNvSpPr>
            <a:spLocks noGrp="1"/>
          </p:cNvSpPr>
          <p:nvPr>
            <p:ph type="dt" sz="half" idx="10"/>
          </p:nvPr>
        </p:nvSpPr>
        <p:spPr/>
        <p:txBody>
          <a:bodyPr/>
          <a:lstStyle/>
          <a:p>
            <a:fld id="{513E80E7-08F4-4A8C-A73E-2D4CECBFCD3B}" type="datetime1">
              <a:rPr lang="uk-UA" smtClean="0">
                <a:solidFill>
                  <a:prstClr val="black">
                    <a:tint val="75000"/>
                  </a:prstClr>
                </a:solidFill>
              </a:rPr>
              <a:pPr/>
              <a:t>10.09.2019</a:t>
            </a:fld>
            <a:endParaRPr lang="uk-UA" dirty="0">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uk-UA" dirty="0">
              <a:solidFill>
                <a:prstClr val="black">
                  <a:tint val="75000"/>
                </a:prstClr>
              </a:solidFill>
            </a:endParaRPr>
          </a:p>
        </p:txBody>
      </p:sp>
      <p:sp>
        <p:nvSpPr>
          <p:cNvPr id="9" name="Номер слайда 8"/>
          <p:cNvSpPr>
            <a:spLocks noGrp="1"/>
          </p:cNvSpPr>
          <p:nvPr>
            <p:ph type="sldNum" sz="quarter" idx="12"/>
          </p:nvPr>
        </p:nvSpPr>
        <p:spPr/>
        <p:txBody>
          <a:bodyPr/>
          <a:lstStyle/>
          <a:p>
            <a:fld id="{E4B470DC-1C01-4B95-BAEB-6BE3288FB58F}" type="slidenum">
              <a:rPr lang="uk-UA" smtClean="0">
                <a:solidFill>
                  <a:prstClr val="black">
                    <a:tint val="75000"/>
                  </a:prstClr>
                </a:solidFill>
              </a:rPr>
              <a:pPr/>
              <a:t>‹#›</a:t>
            </a:fld>
            <a:endParaRPr lang="uk-UA" dirty="0">
              <a:solidFill>
                <a:prstClr val="black">
                  <a:tint val="75000"/>
                </a:prstClr>
              </a:solidFill>
            </a:endParaRPr>
          </a:p>
        </p:txBody>
      </p:sp>
    </p:spTree>
    <p:extLst>
      <p:ext uri="{BB962C8B-B14F-4D97-AF65-F5344CB8AC3E}">
        <p14:creationId xmlns:p14="http://schemas.microsoft.com/office/powerpoint/2010/main" val="7464582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Дата 2"/>
          <p:cNvSpPr>
            <a:spLocks noGrp="1"/>
          </p:cNvSpPr>
          <p:nvPr>
            <p:ph type="dt" sz="half" idx="10"/>
          </p:nvPr>
        </p:nvSpPr>
        <p:spPr/>
        <p:txBody>
          <a:bodyPr/>
          <a:lstStyle/>
          <a:p>
            <a:fld id="{A0E73B02-01C8-4FC2-8C0B-3B2F3D92AB37}" type="datetime1">
              <a:rPr lang="uk-UA" smtClean="0">
                <a:solidFill>
                  <a:prstClr val="black">
                    <a:tint val="75000"/>
                  </a:prstClr>
                </a:solidFill>
              </a:rPr>
              <a:pPr/>
              <a:t>10.09.2019</a:t>
            </a:fld>
            <a:endParaRPr lang="uk-UA" dirty="0">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uk-UA" dirty="0">
              <a:solidFill>
                <a:prstClr val="black">
                  <a:tint val="75000"/>
                </a:prstClr>
              </a:solidFill>
            </a:endParaRPr>
          </a:p>
        </p:txBody>
      </p:sp>
      <p:sp>
        <p:nvSpPr>
          <p:cNvPr id="5" name="Номер слайда 4"/>
          <p:cNvSpPr>
            <a:spLocks noGrp="1"/>
          </p:cNvSpPr>
          <p:nvPr>
            <p:ph type="sldNum" sz="quarter" idx="12"/>
          </p:nvPr>
        </p:nvSpPr>
        <p:spPr/>
        <p:txBody>
          <a:bodyPr/>
          <a:lstStyle/>
          <a:p>
            <a:fld id="{E4B470DC-1C01-4B95-BAEB-6BE3288FB58F}" type="slidenum">
              <a:rPr lang="uk-UA" smtClean="0">
                <a:solidFill>
                  <a:prstClr val="black">
                    <a:tint val="75000"/>
                  </a:prstClr>
                </a:solidFill>
              </a:rPr>
              <a:pPr/>
              <a:t>‹#›</a:t>
            </a:fld>
            <a:endParaRPr lang="uk-UA" dirty="0">
              <a:solidFill>
                <a:prstClr val="black">
                  <a:tint val="75000"/>
                </a:prstClr>
              </a:solidFill>
            </a:endParaRPr>
          </a:p>
        </p:txBody>
      </p:sp>
    </p:spTree>
    <p:extLst>
      <p:ext uri="{BB962C8B-B14F-4D97-AF65-F5344CB8AC3E}">
        <p14:creationId xmlns:p14="http://schemas.microsoft.com/office/powerpoint/2010/main" val="9201442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839324C3-39B1-4126-99B0-353BB8B349CB}" type="datetime1">
              <a:rPr lang="uk-UA" smtClean="0">
                <a:solidFill>
                  <a:prstClr val="black">
                    <a:tint val="75000"/>
                  </a:prstClr>
                </a:solidFill>
              </a:rPr>
              <a:pPr/>
              <a:t>10.09.2019</a:t>
            </a:fld>
            <a:endParaRPr lang="uk-UA" dirty="0">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uk-UA" dirty="0">
              <a:solidFill>
                <a:prstClr val="black">
                  <a:tint val="75000"/>
                </a:prstClr>
              </a:solidFill>
            </a:endParaRPr>
          </a:p>
        </p:txBody>
      </p:sp>
      <p:sp>
        <p:nvSpPr>
          <p:cNvPr id="4" name="Номер слайда 3"/>
          <p:cNvSpPr>
            <a:spLocks noGrp="1"/>
          </p:cNvSpPr>
          <p:nvPr>
            <p:ph type="sldNum" sz="quarter" idx="12"/>
          </p:nvPr>
        </p:nvSpPr>
        <p:spPr/>
        <p:txBody>
          <a:bodyPr/>
          <a:lstStyle/>
          <a:p>
            <a:fld id="{E4B470DC-1C01-4B95-BAEB-6BE3288FB58F}" type="slidenum">
              <a:rPr lang="uk-UA" smtClean="0">
                <a:solidFill>
                  <a:prstClr val="black">
                    <a:tint val="75000"/>
                  </a:prstClr>
                </a:solidFill>
              </a:rPr>
              <a:pPr/>
              <a:t>‹#›</a:t>
            </a:fld>
            <a:endParaRPr lang="uk-UA" dirty="0">
              <a:solidFill>
                <a:prstClr val="black">
                  <a:tint val="75000"/>
                </a:prstClr>
              </a:solidFill>
            </a:endParaRPr>
          </a:p>
        </p:txBody>
      </p:sp>
    </p:spTree>
    <p:extLst>
      <p:ext uri="{BB962C8B-B14F-4D97-AF65-F5344CB8AC3E}">
        <p14:creationId xmlns:p14="http://schemas.microsoft.com/office/powerpoint/2010/main" val="2641774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3" y="204788"/>
            <a:ext cx="3008313" cy="871538"/>
          </a:xfrm>
        </p:spPr>
        <p:txBody>
          <a:bodyPr anchor="b"/>
          <a:lstStyle>
            <a:lvl1pPr algn="l">
              <a:defRPr sz="2000" b="1"/>
            </a:lvl1pPr>
          </a:lstStyle>
          <a:p>
            <a:r>
              <a:rPr lang="ru-RU" smtClean="0"/>
              <a:t>Образец заголовка</a:t>
            </a:r>
            <a:endParaRPr lang="uk-UA"/>
          </a:p>
        </p:txBody>
      </p:sp>
      <p:sp>
        <p:nvSpPr>
          <p:cNvPr id="3" name="Объект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Текст 3"/>
          <p:cNvSpPr>
            <a:spLocks noGrp="1"/>
          </p:cNvSpPr>
          <p:nvPr>
            <p:ph type="body" sz="half" idx="2"/>
          </p:nvPr>
        </p:nvSpPr>
        <p:spPr>
          <a:xfrm>
            <a:off x="457203"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7AF35BF7-644C-4F11-A96C-B55C302B3791}" type="datetime1">
              <a:rPr lang="uk-UA" smtClean="0">
                <a:solidFill>
                  <a:prstClr val="black">
                    <a:tint val="75000"/>
                  </a:prstClr>
                </a:solidFill>
              </a:rPr>
              <a:pPr/>
              <a:t>10.09.2019</a:t>
            </a:fld>
            <a:endParaRPr lang="uk-UA" dirty="0">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uk-UA" dirty="0">
              <a:solidFill>
                <a:prstClr val="black">
                  <a:tint val="75000"/>
                </a:prstClr>
              </a:solidFill>
            </a:endParaRPr>
          </a:p>
        </p:txBody>
      </p:sp>
      <p:sp>
        <p:nvSpPr>
          <p:cNvPr id="7" name="Номер слайда 6"/>
          <p:cNvSpPr>
            <a:spLocks noGrp="1"/>
          </p:cNvSpPr>
          <p:nvPr>
            <p:ph type="sldNum" sz="quarter" idx="12"/>
          </p:nvPr>
        </p:nvSpPr>
        <p:spPr/>
        <p:txBody>
          <a:bodyPr/>
          <a:lstStyle/>
          <a:p>
            <a:fld id="{E4B470DC-1C01-4B95-BAEB-6BE3288FB58F}" type="slidenum">
              <a:rPr lang="uk-UA" smtClean="0">
                <a:solidFill>
                  <a:prstClr val="black">
                    <a:tint val="75000"/>
                  </a:prstClr>
                </a:solidFill>
              </a:rPr>
              <a:pPr/>
              <a:t>‹#›</a:t>
            </a:fld>
            <a:endParaRPr lang="uk-UA" dirty="0">
              <a:solidFill>
                <a:prstClr val="black">
                  <a:tint val="75000"/>
                </a:prstClr>
              </a:solidFill>
            </a:endParaRPr>
          </a:p>
        </p:txBody>
      </p:sp>
    </p:spTree>
    <p:extLst>
      <p:ext uri="{BB962C8B-B14F-4D97-AF65-F5344CB8AC3E}">
        <p14:creationId xmlns:p14="http://schemas.microsoft.com/office/powerpoint/2010/main" val="29243873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10"/>
          </p:nvPr>
        </p:nvSpPr>
        <p:spPr/>
        <p:txBody>
          <a:bodyPr/>
          <a:lstStyle/>
          <a:p>
            <a:fld id="{88E961C0-9305-4C4A-8DC2-BDA923F60A81}" type="datetimeFigureOut">
              <a:rPr lang="uk-UA" smtClean="0"/>
              <a:t>10.09.2019</a:t>
            </a:fld>
            <a:endParaRPr lang="uk-UA" dirty="0"/>
          </a:p>
        </p:txBody>
      </p:sp>
      <p:sp>
        <p:nvSpPr>
          <p:cNvPr id="5" name="Нижний колонтитул 4"/>
          <p:cNvSpPr>
            <a:spLocks noGrp="1"/>
          </p:cNvSpPr>
          <p:nvPr>
            <p:ph type="ftr" sz="quarter" idx="11"/>
          </p:nvPr>
        </p:nvSpPr>
        <p:spPr/>
        <p:txBody>
          <a:bodyPr/>
          <a:lstStyle/>
          <a:p>
            <a:endParaRPr lang="uk-UA" dirty="0"/>
          </a:p>
        </p:txBody>
      </p:sp>
      <p:sp>
        <p:nvSpPr>
          <p:cNvPr id="6" name="Номер слайда 5"/>
          <p:cNvSpPr>
            <a:spLocks noGrp="1"/>
          </p:cNvSpPr>
          <p:nvPr>
            <p:ph type="sldNum" sz="quarter" idx="12"/>
          </p:nvPr>
        </p:nvSpPr>
        <p:spPr/>
        <p:txBody>
          <a:bodyPr/>
          <a:lstStyle/>
          <a:p>
            <a:fld id="{4F5F6DA4-C386-479A-956F-0D6DC7AEC869}" type="slidenum">
              <a:rPr lang="uk-UA" smtClean="0"/>
              <a:t>‹#›</a:t>
            </a:fld>
            <a:endParaRPr lang="uk-UA" dirty="0"/>
          </a:p>
        </p:txBody>
      </p:sp>
    </p:spTree>
    <p:extLst>
      <p:ext uri="{BB962C8B-B14F-4D97-AF65-F5344CB8AC3E}">
        <p14:creationId xmlns:p14="http://schemas.microsoft.com/office/powerpoint/2010/main" val="22032369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3600450"/>
            <a:ext cx="5486400" cy="425054"/>
          </a:xfrm>
        </p:spPr>
        <p:txBody>
          <a:bodyPr anchor="b"/>
          <a:lstStyle>
            <a:lvl1pPr algn="l">
              <a:defRPr sz="2000" b="1"/>
            </a:lvl1pPr>
          </a:lstStyle>
          <a:p>
            <a:r>
              <a:rPr lang="ru-RU" smtClean="0"/>
              <a:t>Образец заголовка</a:t>
            </a:r>
            <a:endParaRPr lang="uk-UA"/>
          </a:p>
        </p:txBody>
      </p:sp>
      <p:sp>
        <p:nvSpPr>
          <p:cNvPr id="3" name="Рисунок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uk-UA" dirty="0"/>
          </a:p>
        </p:txBody>
      </p:sp>
      <p:sp>
        <p:nvSpPr>
          <p:cNvPr id="4" name="Текст 3"/>
          <p:cNvSpPr>
            <a:spLocks noGrp="1"/>
          </p:cNvSpPr>
          <p:nvPr>
            <p:ph type="body" sz="half" idx="2"/>
          </p:nvPr>
        </p:nvSpPr>
        <p:spPr>
          <a:xfrm>
            <a:off x="1792288" y="4025504"/>
            <a:ext cx="5486400" cy="60364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6E770F-1616-4BDE-92DC-B8DBCB9AC294}" type="datetime1">
              <a:rPr lang="uk-UA" smtClean="0">
                <a:solidFill>
                  <a:prstClr val="black">
                    <a:tint val="75000"/>
                  </a:prstClr>
                </a:solidFill>
              </a:rPr>
              <a:pPr/>
              <a:t>10.09.2019</a:t>
            </a:fld>
            <a:endParaRPr lang="uk-UA" dirty="0">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uk-UA" dirty="0">
              <a:solidFill>
                <a:prstClr val="black">
                  <a:tint val="75000"/>
                </a:prstClr>
              </a:solidFill>
            </a:endParaRPr>
          </a:p>
        </p:txBody>
      </p:sp>
      <p:sp>
        <p:nvSpPr>
          <p:cNvPr id="7" name="Номер слайда 6"/>
          <p:cNvSpPr>
            <a:spLocks noGrp="1"/>
          </p:cNvSpPr>
          <p:nvPr>
            <p:ph type="sldNum" sz="quarter" idx="12"/>
          </p:nvPr>
        </p:nvSpPr>
        <p:spPr/>
        <p:txBody>
          <a:bodyPr/>
          <a:lstStyle/>
          <a:p>
            <a:fld id="{E4B470DC-1C01-4B95-BAEB-6BE3288FB58F}" type="slidenum">
              <a:rPr lang="uk-UA" smtClean="0">
                <a:solidFill>
                  <a:prstClr val="black">
                    <a:tint val="75000"/>
                  </a:prstClr>
                </a:solidFill>
              </a:rPr>
              <a:pPr/>
              <a:t>‹#›</a:t>
            </a:fld>
            <a:endParaRPr lang="uk-UA" dirty="0">
              <a:solidFill>
                <a:prstClr val="black">
                  <a:tint val="75000"/>
                </a:prstClr>
              </a:solidFill>
            </a:endParaRPr>
          </a:p>
        </p:txBody>
      </p:sp>
    </p:spTree>
    <p:extLst>
      <p:ext uri="{BB962C8B-B14F-4D97-AF65-F5344CB8AC3E}">
        <p14:creationId xmlns:p14="http://schemas.microsoft.com/office/powerpoint/2010/main" val="13919643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10"/>
          </p:nvPr>
        </p:nvSpPr>
        <p:spPr/>
        <p:txBody>
          <a:bodyPr/>
          <a:lstStyle/>
          <a:p>
            <a:fld id="{8075C233-63DC-4FF2-B947-7B11AB08E537}" type="datetime1">
              <a:rPr lang="uk-UA" smtClean="0">
                <a:solidFill>
                  <a:prstClr val="black">
                    <a:tint val="75000"/>
                  </a:prstClr>
                </a:solidFill>
              </a:rPr>
              <a:pPr/>
              <a:t>10.09.2019</a:t>
            </a:fld>
            <a:endParaRPr lang="uk-UA" dirty="0">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uk-UA" dirty="0">
              <a:solidFill>
                <a:prstClr val="black">
                  <a:tint val="75000"/>
                </a:prstClr>
              </a:solidFill>
            </a:endParaRPr>
          </a:p>
        </p:txBody>
      </p:sp>
      <p:sp>
        <p:nvSpPr>
          <p:cNvPr id="6" name="Номер слайда 5"/>
          <p:cNvSpPr>
            <a:spLocks noGrp="1"/>
          </p:cNvSpPr>
          <p:nvPr>
            <p:ph type="sldNum" sz="quarter" idx="12"/>
          </p:nvPr>
        </p:nvSpPr>
        <p:spPr/>
        <p:txBody>
          <a:bodyPr/>
          <a:lstStyle/>
          <a:p>
            <a:fld id="{E4B470DC-1C01-4B95-BAEB-6BE3288FB58F}" type="slidenum">
              <a:rPr lang="uk-UA" smtClean="0">
                <a:solidFill>
                  <a:prstClr val="black">
                    <a:tint val="75000"/>
                  </a:prstClr>
                </a:solidFill>
              </a:rPr>
              <a:pPr/>
              <a:t>‹#›</a:t>
            </a:fld>
            <a:endParaRPr lang="uk-UA" dirty="0">
              <a:solidFill>
                <a:prstClr val="black">
                  <a:tint val="75000"/>
                </a:prstClr>
              </a:solidFill>
            </a:endParaRPr>
          </a:p>
        </p:txBody>
      </p:sp>
    </p:spTree>
    <p:extLst>
      <p:ext uri="{BB962C8B-B14F-4D97-AF65-F5344CB8AC3E}">
        <p14:creationId xmlns:p14="http://schemas.microsoft.com/office/powerpoint/2010/main" val="14437637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05981"/>
            <a:ext cx="2057400" cy="4388644"/>
          </a:xfrm>
        </p:spPr>
        <p:txBody>
          <a:bodyPr vert="eaVert"/>
          <a:lstStyle/>
          <a:p>
            <a:r>
              <a:rPr lang="ru-RU" smtClean="0"/>
              <a:t>Образец заголовка</a:t>
            </a:r>
            <a:endParaRPr lang="uk-UA"/>
          </a:p>
        </p:txBody>
      </p:sp>
      <p:sp>
        <p:nvSpPr>
          <p:cNvPr id="3" name="Вертикальный текст 2"/>
          <p:cNvSpPr>
            <a:spLocks noGrp="1"/>
          </p:cNvSpPr>
          <p:nvPr>
            <p:ph type="body" orient="vert" idx="1"/>
          </p:nvPr>
        </p:nvSpPr>
        <p:spPr>
          <a:xfrm>
            <a:off x="457200" y="205981"/>
            <a:ext cx="6019800" cy="4388644"/>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10"/>
          </p:nvPr>
        </p:nvSpPr>
        <p:spPr/>
        <p:txBody>
          <a:bodyPr/>
          <a:lstStyle/>
          <a:p>
            <a:fld id="{3D86EC17-69F4-42E5-88D5-C417FD79D352}" type="datetime1">
              <a:rPr lang="uk-UA" smtClean="0">
                <a:solidFill>
                  <a:prstClr val="black">
                    <a:tint val="75000"/>
                  </a:prstClr>
                </a:solidFill>
              </a:rPr>
              <a:pPr/>
              <a:t>10.09.2019</a:t>
            </a:fld>
            <a:endParaRPr lang="uk-UA" dirty="0">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uk-UA" dirty="0">
              <a:solidFill>
                <a:prstClr val="black">
                  <a:tint val="75000"/>
                </a:prstClr>
              </a:solidFill>
            </a:endParaRPr>
          </a:p>
        </p:txBody>
      </p:sp>
      <p:sp>
        <p:nvSpPr>
          <p:cNvPr id="6" name="Номер слайда 5"/>
          <p:cNvSpPr>
            <a:spLocks noGrp="1"/>
          </p:cNvSpPr>
          <p:nvPr>
            <p:ph type="sldNum" sz="quarter" idx="12"/>
          </p:nvPr>
        </p:nvSpPr>
        <p:spPr/>
        <p:txBody>
          <a:bodyPr/>
          <a:lstStyle/>
          <a:p>
            <a:fld id="{E4B470DC-1C01-4B95-BAEB-6BE3288FB58F}" type="slidenum">
              <a:rPr lang="uk-UA" smtClean="0">
                <a:solidFill>
                  <a:prstClr val="black">
                    <a:tint val="75000"/>
                  </a:prstClr>
                </a:solidFill>
              </a:rPr>
              <a:pPr/>
              <a:t>‹#›</a:t>
            </a:fld>
            <a:endParaRPr lang="uk-UA" dirty="0">
              <a:solidFill>
                <a:prstClr val="black">
                  <a:tint val="75000"/>
                </a:prstClr>
              </a:solidFill>
            </a:endParaRPr>
          </a:p>
        </p:txBody>
      </p:sp>
    </p:spTree>
    <p:extLst>
      <p:ext uri="{BB962C8B-B14F-4D97-AF65-F5344CB8AC3E}">
        <p14:creationId xmlns:p14="http://schemas.microsoft.com/office/powerpoint/2010/main" val="6585915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3305176"/>
            <a:ext cx="7772400" cy="1021556"/>
          </a:xfrm>
        </p:spPr>
        <p:txBody>
          <a:bodyPr anchor="t"/>
          <a:lstStyle>
            <a:lvl1pPr algn="l">
              <a:defRPr sz="4000" b="1" cap="all"/>
            </a:lvl1pPr>
          </a:lstStyle>
          <a:p>
            <a:r>
              <a:rPr lang="ru-RU" smtClean="0"/>
              <a:t>Образец заголовка</a:t>
            </a:r>
            <a:endParaRPr lang="uk-UA"/>
          </a:p>
        </p:txBody>
      </p:sp>
      <p:sp>
        <p:nvSpPr>
          <p:cNvPr id="3" name="Текст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88E961C0-9305-4C4A-8DC2-BDA923F60A81}" type="datetimeFigureOut">
              <a:rPr lang="uk-UA" smtClean="0"/>
              <a:t>10.09.2019</a:t>
            </a:fld>
            <a:endParaRPr lang="uk-UA" dirty="0"/>
          </a:p>
        </p:txBody>
      </p:sp>
      <p:sp>
        <p:nvSpPr>
          <p:cNvPr id="5" name="Нижний колонтитул 4"/>
          <p:cNvSpPr>
            <a:spLocks noGrp="1"/>
          </p:cNvSpPr>
          <p:nvPr>
            <p:ph type="ftr" sz="quarter" idx="11"/>
          </p:nvPr>
        </p:nvSpPr>
        <p:spPr/>
        <p:txBody>
          <a:bodyPr/>
          <a:lstStyle/>
          <a:p>
            <a:endParaRPr lang="uk-UA" dirty="0"/>
          </a:p>
        </p:txBody>
      </p:sp>
      <p:sp>
        <p:nvSpPr>
          <p:cNvPr id="6" name="Номер слайда 5"/>
          <p:cNvSpPr>
            <a:spLocks noGrp="1"/>
          </p:cNvSpPr>
          <p:nvPr>
            <p:ph type="sldNum" sz="quarter" idx="12"/>
          </p:nvPr>
        </p:nvSpPr>
        <p:spPr/>
        <p:txBody>
          <a:bodyPr/>
          <a:lstStyle/>
          <a:p>
            <a:fld id="{4F5F6DA4-C386-479A-956F-0D6DC7AEC869}" type="slidenum">
              <a:rPr lang="uk-UA" smtClean="0"/>
              <a:t>‹#›</a:t>
            </a:fld>
            <a:endParaRPr lang="uk-UA" dirty="0"/>
          </a:p>
        </p:txBody>
      </p:sp>
    </p:spTree>
    <p:extLst>
      <p:ext uri="{BB962C8B-B14F-4D97-AF65-F5344CB8AC3E}">
        <p14:creationId xmlns:p14="http://schemas.microsoft.com/office/powerpoint/2010/main" val="5652106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Объект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Объект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Дата 4"/>
          <p:cNvSpPr>
            <a:spLocks noGrp="1"/>
          </p:cNvSpPr>
          <p:nvPr>
            <p:ph type="dt" sz="half" idx="10"/>
          </p:nvPr>
        </p:nvSpPr>
        <p:spPr/>
        <p:txBody>
          <a:bodyPr/>
          <a:lstStyle/>
          <a:p>
            <a:fld id="{88E961C0-9305-4C4A-8DC2-BDA923F60A81}" type="datetimeFigureOut">
              <a:rPr lang="uk-UA" smtClean="0"/>
              <a:t>10.09.2019</a:t>
            </a:fld>
            <a:endParaRPr lang="uk-UA" dirty="0"/>
          </a:p>
        </p:txBody>
      </p:sp>
      <p:sp>
        <p:nvSpPr>
          <p:cNvPr id="6" name="Нижний колонтитул 5"/>
          <p:cNvSpPr>
            <a:spLocks noGrp="1"/>
          </p:cNvSpPr>
          <p:nvPr>
            <p:ph type="ftr" sz="quarter" idx="11"/>
          </p:nvPr>
        </p:nvSpPr>
        <p:spPr/>
        <p:txBody>
          <a:bodyPr/>
          <a:lstStyle/>
          <a:p>
            <a:endParaRPr lang="uk-UA" dirty="0"/>
          </a:p>
        </p:txBody>
      </p:sp>
      <p:sp>
        <p:nvSpPr>
          <p:cNvPr id="7" name="Номер слайда 6"/>
          <p:cNvSpPr>
            <a:spLocks noGrp="1"/>
          </p:cNvSpPr>
          <p:nvPr>
            <p:ph type="sldNum" sz="quarter" idx="12"/>
          </p:nvPr>
        </p:nvSpPr>
        <p:spPr/>
        <p:txBody>
          <a:bodyPr/>
          <a:lstStyle/>
          <a:p>
            <a:fld id="{4F5F6DA4-C386-479A-956F-0D6DC7AEC869}" type="slidenum">
              <a:rPr lang="uk-UA" smtClean="0"/>
              <a:t>‹#›</a:t>
            </a:fld>
            <a:endParaRPr lang="uk-UA" dirty="0"/>
          </a:p>
        </p:txBody>
      </p:sp>
    </p:spTree>
    <p:extLst>
      <p:ext uri="{BB962C8B-B14F-4D97-AF65-F5344CB8AC3E}">
        <p14:creationId xmlns:p14="http://schemas.microsoft.com/office/powerpoint/2010/main" val="4539974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05979"/>
            <a:ext cx="8229600" cy="857250"/>
          </a:xfrm>
        </p:spPr>
        <p:txBody>
          <a:bodyPr/>
          <a:lstStyle>
            <a:lvl1pPr>
              <a:defRPr/>
            </a:lvl1pPr>
          </a:lstStyle>
          <a:p>
            <a:r>
              <a:rPr lang="ru-RU" smtClean="0"/>
              <a:t>Образец заголовка</a:t>
            </a:r>
            <a:endParaRPr lang="uk-UA"/>
          </a:p>
        </p:txBody>
      </p:sp>
      <p:sp>
        <p:nvSpPr>
          <p:cNvPr id="3" name="Текст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Текст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7" name="Дата 6"/>
          <p:cNvSpPr>
            <a:spLocks noGrp="1"/>
          </p:cNvSpPr>
          <p:nvPr>
            <p:ph type="dt" sz="half" idx="10"/>
          </p:nvPr>
        </p:nvSpPr>
        <p:spPr/>
        <p:txBody>
          <a:bodyPr/>
          <a:lstStyle/>
          <a:p>
            <a:fld id="{88E961C0-9305-4C4A-8DC2-BDA923F60A81}" type="datetimeFigureOut">
              <a:rPr lang="uk-UA" smtClean="0"/>
              <a:t>10.09.2019</a:t>
            </a:fld>
            <a:endParaRPr lang="uk-UA" dirty="0"/>
          </a:p>
        </p:txBody>
      </p:sp>
      <p:sp>
        <p:nvSpPr>
          <p:cNvPr id="8" name="Нижний колонтитул 7"/>
          <p:cNvSpPr>
            <a:spLocks noGrp="1"/>
          </p:cNvSpPr>
          <p:nvPr>
            <p:ph type="ftr" sz="quarter" idx="11"/>
          </p:nvPr>
        </p:nvSpPr>
        <p:spPr/>
        <p:txBody>
          <a:bodyPr/>
          <a:lstStyle/>
          <a:p>
            <a:endParaRPr lang="uk-UA" dirty="0"/>
          </a:p>
        </p:txBody>
      </p:sp>
      <p:sp>
        <p:nvSpPr>
          <p:cNvPr id="9" name="Номер слайда 8"/>
          <p:cNvSpPr>
            <a:spLocks noGrp="1"/>
          </p:cNvSpPr>
          <p:nvPr>
            <p:ph type="sldNum" sz="quarter" idx="12"/>
          </p:nvPr>
        </p:nvSpPr>
        <p:spPr/>
        <p:txBody>
          <a:bodyPr/>
          <a:lstStyle/>
          <a:p>
            <a:fld id="{4F5F6DA4-C386-479A-956F-0D6DC7AEC869}" type="slidenum">
              <a:rPr lang="uk-UA" smtClean="0"/>
              <a:t>‹#›</a:t>
            </a:fld>
            <a:endParaRPr lang="uk-UA" dirty="0"/>
          </a:p>
        </p:txBody>
      </p:sp>
    </p:spTree>
    <p:extLst>
      <p:ext uri="{BB962C8B-B14F-4D97-AF65-F5344CB8AC3E}">
        <p14:creationId xmlns:p14="http://schemas.microsoft.com/office/powerpoint/2010/main" val="31032205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Дата 2"/>
          <p:cNvSpPr>
            <a:spLocks noGrp="1"/>
          </p:cNvSpPr>
          <p:nvPr>
            <p:ph type="dt" sz="half" idx="10"/>
          </p:nvPr>
        </p:nvSpPr>
        <p:spPr/>
        <p:txBody>
          <a:bodyPr/>
          <a:lstStyle/>
          <a:p>
            <a:fld id="{88E961C0-9305-4C4A-8DC2-BDA923F60A81}" type="datetimeFigureOut">
              <a:rPr lang="uk-UA" smtClean="0"/>
              <a:t>10.09.2019</a:t>
            </a:fld>
            <a:endParaRPr lang="uk-UA" dirty="0"/>
          </a:p>
        </p:txBody>
      </p:sp>
      <p:sp>
        <p:nvSpPr>
          <p:cNvPr id="4" name="Нижний колонтитул 3"/>
          <p:cNvSpPr>
            <a:spLocks noGrp="1"/>
          </p:cNvSpPr>
          <p:nvPr>
            <p:ph type="ftr" sz="quarter" idx="11"/>
          </p:nvPr>
        </p:nvSpPr>
        <p:spPr/>
        <p:txBody>
          <a:bodyPr/>
          <a:lstStyle/>
          <a:p>
            <a:endParaRPr lang="uk-UA" dirty="0"/>
          </a:p>
        </p:txBody>
      </p:sp>
      <p:sp>
        <p:nvSpPr>
          <p:cNvPr id="5" name="Номер слайда 4"/>
          <p:cNvSpPr>
            <a:spLocks noGrp="1"/>
          </p:cNvSpPr>
          <p:nvPr>
            <p:ph type="sldNum" sz="quarter" idx="12"/>
          </p:nvPr>
        </p:nvSpPr>
        <p:spPr/>
        <p:txBody>
          <a:bodyPr/>
          <a:lstStyle/>
          <a:p>
            <a:fld id="{4F5F6DA4-C386-479A-956F-0D6DC7AEC869}" type="slidenum">
              <a:rPr lang="uk-UA" smtClean="0"/>
              <a:t>‹#›</a:t>
            </a:fld>
            <a:endParaRPr lang="uk-UA" dirty="0"/>
          </a:p>
        </p:txBody>
      </p:sp>
    </p:spTree>
    <p:extLst>
      <p:ext uri="{BB962C8B-B14F-4D97-AF65-F5344CB8AC3E}">
        <p14:creationId xmlns:p14="http://schemas.microsoft.com/office/powerpoint/2010/main" val="30126475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88E961C0-9305-4C4A-8DC2-BDA923F60A81}" type="datetimeFigureOut">
              <a:rPr lang="uk-UA" smtClean="0"/>
              <a:t>10.09.2019</a:t>
            </a:fld>
            <a:endParaRPr lang="uk-UA" dirty="0"/>
          </a:p>
        </p:txBody>
      </p:sp>
      <p:sp>
        <p:nvSpPr>
          <p:cNvPr id="3" name="Нижний колонтитул 2"/>
          <p:cNvSpPr>
            <a:spLocks noGrp="1"/>
          </p:cNvSpPr>
          <p:nvPr>
            <p:ph type="ftr" sz="quarter" idx="11"/>
          </p:nvPr>
        </p:nvSpPr>
        <p:spPr/>
        <p:txBody>
          <a:bodyPr/>
          <a:lstStyle/>
          <a:p>
            <a:endParaRPr lang="uk-UA" dirty="0"/>
          </a:p>
        </p:txBody>
      </p:sp>
      <p:sp>
        <p:nvSpPr>
          <p:cNvPr id="4" name="Номер слайда 3"/>
          <p:cNvSpPr>
            <a:spLocks noGrp="1"/>
          </p:cNvSpPr>
          <p:nvPr>
            <p:ph type="sldNum" sz="quarter" idx="12"/>
          </p:nvPr>
        </p:nvSpPr>
        <p:spPr/>
        <p:txBody>
          <a:bodyPr/>
          <a:lstStyle/>
          <a:p>
            <a:fld id="{4F5F6DA4-C386-479A-956F-0D6DC7AEC869}" type="slidenum">
              <a:rPr lang="uk-UA" smtClean="0"/>
              <a:t>‹#›</a:t>
            </a:fld>
            <a:endParaRPr lang="uk-UA" dirty="0"/>
          </a:p>
        </p:txBody>
      </p:sp>
    </p:spTree>
    <p:extLst>
      <p:ext uri="{BB962C8B-B14F-4D97-AF65-F5344CB8AC3E}">
        <p14:creationId xmlns:p14="http://schemas.microsoft.com/office/powerpoint/2010/main" val="40512360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6" y="204787"/>
            <a:ext cx="3008313" cy="871538"/>
          </a:xfrm>
        </p:spPr>
        <p:txBody>
          <a:bodyPr anchor="b"/>
          <a:lstStyle>
            <a:lvl1pPr algn="l">
              <a:defRPr sz="2000" b="1"/>
            </a:lvl1pPr>
          </a:lstStyle>
          <a:p>
            <a:r>
              <a:rPr lang="ru-RU" smtClean="0"/>
              <a:t>Образец заголовка</a:t>
            </a:r>
            <a:endParaRPr lang="uk-UA"/>
          </a:p>
        </p:txBody>
      </p:sp>
      <p:sp>
        <p:nvSpPr>
          <p:cNvPr id="3" name="Объект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Текст 3"/>
          <p:cNvSpPr>
            <a:spLocks noGrp="1"/>
          </p:cNvSpPr>
          <p:nvPr>
            <p:ph type="body" sz="half" idx="2"/>
          </p:nvPr>
        </p:nvSpPr>
        <p:spPr>
          <a:xfrm>
            <a:off x="457206"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88E961C0-9305-4C4A-8DC2-BDA923F60A81}" type="datetimeFigureOut">
              <a:rPr lang="uk-UA" smtClean="0"/>
              <a:t>10.09.2019</a:t>
            </a:fld>
            <a:endParaRPr lang="uk-UA" dirty="0"/>
          </a:p>
        </p:txBody>
      </p:sp>
      <p:sp>
        <p:nvSpPr>
          <p:cNvPr id="6" name="Нижний колонтитул 5"/>
          <p:cNvSpPr>
            <a:spLocks noGrp="1"/>
          </p:cNvSpPr>
          <p:nvPr>
            <p:ph type="ftr" sz="quarter" idx="11"/>
          </p:nvPr>
        </p:nvSpPr>
        <p:spPr/>
        <p:txBody>
          <a:bodyPr/>
          <a:lstStyle/>
          <a:p>
            <a:endParaRPr lang="uk-UA" dirty="0"/>
          </a:p>
        </p:txBody>
      </p:sp>
      <p:sp>
        <p:nvSpPr>
          <p:cNvPr id="7" name="Номер слайда 6"/>
          <p:cNvSpPr>
            <a:spLocks noGrp="1"/>
          </p:cNvSpPr>
          <p:nvPr>
            <p:ph type="sldNum" sz="quarter" idx="12"/>
          </p:nvPr>
        </p:nvSpPr>
        <p:spPr/>
        <p:txBody>
          <a:bodyPr/>
          <a:lstStyle/>
          <a:p>
            <a:fld id="{4F5F6DA4-C386-479A-956F-0D6DC7AEC869}" type="slidenum">
              <a:rPr lang="uk-UA" smtClean="0"/>
              <a:t>‹#›</a:t>
            </a:fld>
            <a:endParaRPr lang="uk-UA" dirty="0"/>
          </a:p>
        </p:txBody>
      </p:sp>
    </p:spTree>
    <p:extLst>
      <p:ext uri="{BB962C8B-B14F-4D97-AF65-F5344CB8AC3E}">
        <p14:creationId xmlns:p14="http://schemas.microsoft.com/office/powerpoint/2010/main" val="25792453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3600450"/>
            <a:ext cx="5486400" cy="425054"/>
          </a:xfrm>
        </p:spPr>
        <p:txBody>
          <a:bodyPr anchor="b"/>
          <a:lstStyle>
            <a:lvl1pPr algn="l">
              <a:defRPr sz="2000" b="1"/>
            </a:lvl1pPr>
          </a:lstStyle>
          <a:p>
            <a:r>
              <a:rPr lang="ru-RU" smtClean="0"/>
              <a:t>Образец заголовка</a:t>
            </a:r>
            <a:endParaRPr lang="uk-UA"/>
          </a:p>
        </p:txBody>
      </p:sp>
      <p:sp>
        <p:nvSpPr>
          <p:cNvPr id="3" name="Рисунок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uk-UA" dirty="0"/>
          </a:p>
        </p:txBody>
      </p:sp>
      <p:sp>
        <p:nvSpPr>
          <p:cNvPr id="4" name="Текст 3"/>
          <p:cNvSpPr>
            <a:spLocks noGrp="1"/>
          </p:cNvSpPr>
          <p:nvPr>
            <p:ph type="body" sz="half" idx="2"/>
          </p:nvPr>
        </p:nvSpPr>
        <p:spPr>
          <a:xfrm>
            <a:off x="1792288" y="4025507"/>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88E961C0-9305-4C4A-8DC2-BDA923F60A81}" type="datetimeFigureOut">
              <a:rPr lang="uk-UA" smtClean="0"/>
              <a:t>10.09.2019</a:t>
            </a:fld>
            <a:endParaRPr lang="uk-UA" dirty="0"/>
          </a:p>
        </p:txBody>
      </p:sp>
      <p:sp>
        <p:nvSpPr>
          <p:cNvPr id="6" name="Нижний колонтитул 5"/>
          <p:cNvSpPr>
            <a:spLocks noGrp="1"/>
          </p:cNvSpPr>
          <p:nvPr>
            <p:ph type="ftr" sz="quarter" idx="11"/>
          </p:nvPr>
        </p:nvSpPr>
        <p:spPr/>
        <p:txBody>
          <a:bodyPr/>
          <a:lstStyle/>
          <a:p>
            <a:endParaRPr lang="uk-UA" dirty="0"/>
          </a:p>
        </p:txBody>
      </p:sp>
      <p:sp>
        <p:nvSpPr>
          <p:cNvPr id="7" name="Номер слайда 6"/>
          <p:cNvSpPr>
            <a:spLocks noGrp="1"/>
          </p:cNvSpPr>
          <p:nvPr>
            <p:ph type="sldNum" sz="quarter" idx="12"/>
          </p:nvPr>
        </p:nvSpPr>
        <p:spPr/>
        <p:txBody>
          <a:bodyPr/>
          <a:lstStyle/>
          <a:p>
            <a:fld id="{4F5F6DA4-C386-479A-956F-0D6DC7AEC869}" type="slidenum">
              <a:rPr lang="uk-UA" smtClean="0"/>
              <a:t>‹#›</a:t>
            </a:fld>
            <a:endParaRPr lang="uk-UA" dirty="0"/>
          </a:p>
        </p:txBody>
      </p:sp>
    </p:spTree>
    <p:extLst>
      <p:ext uri="{BB962C8B-B14F-4D97-AF65-F5344CB8AC3E}">
        <p14:creationId xmlns:p14="http://schemas.microsoft.com/office/powerpoint/2010/main" val="20318609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ru-RU" smtClean="0"/>
              <a:t>Образец заголовка</a:t>
            </a:r>
            <a:endParaRPr lang="uk-UA"/>
          </a:p>
        </p:txBody>
      </p:sp>
      <p:sp>
        <p:nvSpPr>
          <p:cNvPr id="3" name="Текст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88E961C0-9305-4C4A-8DC2-BDA923F60A81}" type="datetimeFigureOut">
              <a:rPr lang="uk-UA" smtClean="0"/>
              <a:t>10.09.2019</a:t>
            </a:fld>
            <a:endParaRPr lang="uk-UA" dirty="0"/>
          </a:p>
        </p:txBody>
      </p:sp>
      <p:sp>
        <p:nvSpPr>
          <p:cNvPr id="5" name="Нижний колонтитул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uk-UA" dirty="0"/>
          </a:p>
        </p:txBody>
      </p:sp>
      <p:sp>
        <p:nvSpPr>
          <p:cNvPr id="6" name="Номер слайда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4F5F6DA4-C386-479A-956F-0D6DC7AEC869}" type="slidenum">
              <a:rPr lang="uk-UA" smtClean="0"/>
              <a:t>‹#›</a:t>
            </a:fld>
            <a:endParaRPr lang="uk-UA" dirty="0"/>
          </a:p>
        </p:txBody>
      </p:sp>
    </p:spTree>
    <p:extLst>
      <p:ext uri="{BB962C8B-B14F-4D97-AF65-F5344CB8AC3E}">
        <p14:creationId xmlns:p14="http://schemas.microsoft.com/office/powerpoint/2010/main" val="19121356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ru-RU" smtClean="0"/>
              <a:t>Образец заголовка</a:t>
            </a:r>
            <a:endParaRPr lang="uk-UA"/>
          </a:p>
        </p:txBody>
      </p:sp>
      <p:sp>
        <p:nvSpPr>
          <p:cNvPr id="3" name="Текст 2"/>
          <p:cNvSpPr>
            <a:spLocks noGrp="1"/>
          </p:cNvSpPr>
          <p:nvPr>
            <p:ph type="body" idx="1"/>
          </p:nvPr>
        </p:nvSpPr>
        <p:spPr>
          <a:xfrm>
            <a:off x="457200" y="1200150"/>
            <a:ext cx="8229600" cy="3394472"/>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8ABD6A9F-7DB6-4235-B990-FB83E67FAAF7}" type="datetime1">
              <a:rPr lang="uk-UA" smtClean="0">
                <a:solidFill>
                  <a:prstClr val="black">
                    <a:tint val="75000"/>
                  </a:prstClr>
                </a:solidFill>
              </a:rPr>
              <a:pPr/>
              <a:t>10.09.2019</a:t>
            </a:fld>
            <a:endParaRPr lang="uk-UA" dirty="0">
              <a:solidFill>
                <a:prstClr val="black">
                  <a:tint val="75000"/>
                </a:prstClr>
              </a:solidFill>
            </a:endParaRPr>
          </a:p>
        </p:txBody>
      </p:sp>
      <p:sp>
        <p:nvSpPr>
          <p:cNvPr id="5" name="Нижний колонтитул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uk-UA" dirty="0">
              <a:solidFill>
                <a:prstClr val="black">
                  <a:tint val="75000"/>
                </a:prstClr>
              </a:solidFill>
            </a:endParaRPr>
          </a:p>
        </p:txBody>
      </p:sp>
      <p:sp>
        <p:nvSpPr>
          <p:cNvPr id="6" name="Номер слайда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E4B470DC-1C01-4B95-BAEB-6BE3288FB58F}" type="slidenum">
              <a:rPr lang="uk-UA" smtClean="0">
                <a:solidFill>
                  <a:prstClr val="black">
                    <a:tint val="75000"/>
                  </a:prstClr>
                </a:solidFill>
              </a:rPr>
              <a:pPr/>
              <a:t>‹#›</a:t>
            </a:fld>
            <a:endParaRPr lang="uk-UA" dirty="0">
              <a:solidFill>
                <a:prstClr val="black">
                  <a:tint val="75000"/>
                </a:prstClr>
              </a:solidFill>
            </a:endParaRPr>
          </a:p>
        </p:txBody>
      </p:sp>
    </p:spTree>
    <p:extLst>
      <p:ext uri="{BB962C8B-B14F-4D97-AF65-F5344CB8AC3E}">
        <p14:creationId xmlns:p14="http://schemas.microsoft.com/office/powerpoint/2010/main" val="39468776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2.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png"/><Relationship Id="rId1" Type="http://schemas.openxmlformats.org/officeDocument/2006/relationships/slideLayout" Target="../slideLayouts/slideLayout2.xml"/><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png"/><Relationship Id="rId1" Type="http://schemas.openxmlformats.org/officeDocument/2006/relationships/slideLayout" Target="../slideLayouts/slideLayout2.xml"/><Relationship Id="rId4" Type="http://schemas.microsoft.com/office/2007/relationships/hdphoto" Target="../media/hdphoto3.wdp"/></Relationships>
</file>

<file path=ppt/slides/_rels/slide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Layout" Target="../slideLayouts/slideLayout2.xml"/><Relationship Id="rId4" Type="http://schemas.microsoft.com/office/2007/relationships/hdphoto" Target="../media/hdphoto4.wdp"/></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png"/><Relationship Id="rId1" Type="http://schemas.openxmlformats.org/officeDocument/2006/relationships/slideLayout" Target="../slideLayouts/slideLayout2.xml"/><Relationship Id="rId4" Type="http://schemas.microsoft.com/office/2007/relationships/hdphoto" Target="../media/hdphoto5.wdp"/></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png"/><Relationship Id="rId1" Type="http://schemas.openxmlformats.org/officeDocument/2006/relationships/slideLayout" Target="../slideLayouts/slideLayout2.xml"/><Relationship Id="rId4" Type="http://schemas.microsoft.com/office/2007/relationships/hdphoto" Target="../media/hdphoto6.wdp"/></Relationships>
</file>

<file path=ppt/slides/_rels/slide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png"/><Relationship Id="rId1" Type="http://schemas.openxmlformats.org/officeDocument/2006/relationships/slideLayout" Target="../slideLayouts/slideLayout2.xml"/><Relationship Id="rId4" Type="http://schemas.microsoft.com/office/2007/relationships/hdphoto" Target="../media/hdphoto7.wdp"/></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png"/><Relationship Id="rId1" Type="http://schemas.openxmlformats.org/officeDocument/2006/relationships/slideLayout" Target="../slideLayouts/slideLayout2.xml"/><Relationship Id="rId4" Type="http://schemas.microsoft.com/office/2007/relationships/hdphoto" Target="../media/hdphoto8.wdp"/></Relationships>
</file>

<file path=ppt/slides/_rels/slide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png"/><Relationship Id="rId1" Type="http://schemas.openxmlformats.org/officeDocument/2006/relationships/slideLayout" Target="../slideLayouts/slideLayout2.xml"/><Relationship Id="rId4" Type="http://schemas.microsoft.com/office/2007/relationships/hdphoto" Target="../media/hdphoto9.wdp"/></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2.xml"/><Relationship Id="rId4" Type="http://schemas.microsoft.com/office/2007/relationships/hdphoto" Target="../media/hdphoto10.wdp"/></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ashystik\Desktop\bg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16"/>
            <a:ext cx="9144000" cy="5145616"/>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251520" y="411510"/>
            <a:ext cx="8640960" cy="2851517"/>
          </a:xfrm>
        </p:spPr>
        <p:txBody>
          <a:bodyPr>
            <a:noAutofit/>
          </a:bodyPr>
          <a:lstStyle/>
          <a:p>
            <a:pPr>
              <a:lnSpc>
                <a:spcPct val="150000"/>
              </a:lnSpc>
            </a:pPr>
            <a:r>
              <a:rPr lang="uk-UA" sz="5200" b="1" i="1" dirty="0" smtClean="0">
                <a:latin typeface="Courier New" pitchFamily="49" charset="0"/>
                <a:cs typeface="Courier New" pitchFamily="49" charset="0"/>
              </a:rPr>
              <a:t>ДЕРЖАВА, НАРОД, ЛІС – ПРАВО  І  ОБОВ’ЯЗОК</a:t>
            </a:r>
            <a:endParaRPr lang="uk-UA" sz="5200" b="1" i="1" dirty="0">
              <a:latin typeface="Courier New" pitchFamily="49" charset="0"/>
              <a:cs typeface="Courier New" pitchFamily="49" charset="0"/>
            </a:endParaRPr>
          </a:p>
        </p:txBody>
      </p:sp>
      <p:sp>
        <p:nvSpPr>
          <p:cNvPr id="5" name="Прямоугольник 4"/>
          <p:cNvSpPr/>
          <p:nvPr/>
        </p:nvSpPr>
        <p:spPr>
          <a:xfrm>
            <a:off x="4845130" y="3644583"/>
            <a:ext cx="3976002" cy="1231106"/>
          </a:xfrm>
          <a:prstGeom prst="rect">
            <a:avLst/>
          </a:prstGeom>
        </p:spPr>
        <p:txBody>
          <a:bodyPr wrap="square" anchor="ctr">
            <a:spAutoFit/>
          </a:bodyPr>
          <a:lstStyle/>
          <a:p>
            <a:pPr algn="r"/>
            <a:r>
              <a:rPr lang="uk-UA" sz="3200" i="1" dirty="0">
                <a:solidFill>
                  <a:prstClr val="black"/>
                </a:solidFill>
                <a:latin typeface="Courier New" pitchFamily="49" charset="0"/>
                <a:cs typeface="Courier New" pitchFamily="49" charset="0"/>
              </a:rPr>
              <a:t>Ю. Марчук</a:t>
            </a:r>
            <a:endParaRPr lang="uk-UA" sz="3200" dirty="0">
              <a:solidFill>
                <a:prstClr val="black"/>
              </a:solidFill>
              <a:latin typeface="Courier New" pitchFamily="49" charset="0"/>
              <a:cs typeface="Courier New" pitchFamily="49" charset="0"/>
            </a:endParaRPr>
          </a:p>
          <a:p>
            <a:pPr algn="r"/>
            <a:r>
              <a:rPr lang="uk-UA" sz="1400" i="1" dirty="0" smtClean="0">
                <a:solidFill>
                  <a:prstClr val="black"/>
                </a:solidFill>
                <a:latin typeface="Courier New" pitchFamily="49" charset="0"/>
                <a:cs typeface="Courier New" pitchFamily="49" charset="0"/>
              </a:rPr>
              <a:t>Голова ТЛУ</a:t>
            </a:r>
          </a:p>
          <a:p>
            <a:pPr algn="r"/>
            <a:r>
              <a:rPr lang="uk-UA" sz="1400" i="1" dirty="0" smtClean="0">
                <a:solidFill>
                  <a:prstClr val="black"/>
                </a:solidFill>
                <a:latin typeface="Courier New" pitchFamily="49" charset="0"/>
                <a:cs typeface="Courier New" pitchFamily="49" charset="0"/>
              </a:rPr>
              <a:t>завідувач </a:t>
            </a:r>
            <a:r>
              <a:rPr lang="uk-UA" sz="1400" i="1" dirty="0">
                <a:solidFill>
                  <a:prstClr val="black"/>
                </a:solidFill>
                <a:latin typeface="Courier New" pitchFamily="49" charset="0"/>
                <a:cs typeface="Courier New" pitchFamily="49" charset="0"/>
              </a:rPr>
              <a:t>кафедри </a:t>
            </a:r>
            <a:r>
              <a:rPr lang="uk-UA" sz="1400" i="1" dirty="0" smtClean="0">
                <a:solidFill>
                  <a:prstClr val="black"/>
                </a:solidFill>
                <a:latin typeface="Courier New" pitchFamily="49" charset="0"/>
                <a:cs typeface="Courier New" pitchFamily="49" charset="0"/>
              </a:rPr>
              <a:t>ботаніки, дендрології </a:t>
            </a:r>
            <a:r>
              <a:rPr lang="uk-UA" sz="1400" i="1" dirty="0">
                <a:solidFill>
                  <a:prstClr val="black"/>
                </a:solidFill>
                <a:latin typeface="Courier New" pitchFamily="49" charset="0"/>
                <a:cs typeface="Courier New" pitchFamily="49" charset="0"/>
              </a:rPr>
              <a:t>та лісової селекції</a:t>
            </a:r>
            <a:endParaRPr lang="uk-UA" sz="1400" i="1" dirty="0">
              <a:solidFill>
                <a:prstClr val="black"/>
              </a:solidFill>
            </a:endParaRPr>
          </a:p>
        </p:txBody>
      </p:sp>
    </p:spTree>
    <p:extLst>
      <p:ext uri="{BB962C8B-B14F-4D97-AF65-F5344CB8AC3E}">
        <p14:creationId xmlns:p14="http://schemas.microsoft.com/office/powerpoint/2010/main" val="22516168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Mashystik\Desktop\bg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16"/>
            <a:ext cx="9144000" cy="5145616"/>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0" y="-24205"/>
            <a:ext cx="9144000" cy="5170646"/>
          </a:xfrm>
          <a:prstGeom prst="rect">
            <a:avLst/>
          </a:prstGeom>
        </p:spPr>
        <p:txBody>
          <a:bodyPr wrap="square">
            <a:spAutoFit/>
          </a:bodyPr>
          <a:lstStyle/>
          <a:p>
            <a:pPr marL="93663" algn="just" fontAlgn="base"/>
            <a:r>
              <a:rPr lang="uk-UA" sz="1200" dirty="0">
                <a:latin typeface="Calibri Light" pitchFamily="34" charset="0"/>
                <a:cs typeface="Calibri Light" pitchFamily="34" charset="0"/>
              </a:rPr>
              <a:t>6) вирощування в лісорозсадниках садивного матеріалу із закритою кореневою системою.</a:t>
            </a:r>
          </a:p>
          <a:p>
            <a:pPr marL="93663" algn="just" fontAlgn="base"/>
            <a:r>
              <a:rPr lang="uk-UA" sz="1200" dirty="0">
                <a:latin typeface="Calibri Light" pitchFamily="34" charset="0"/>
                <a:cs typeface="Calibri Light" pitchFamily="34" charset="0"/>
              </a:rPr>
              <a:t>7) наукові дослідження в сфері лісового господарства;</a:t>
            </a:r>
          </a:p>
          <a:p>
            <a:pPr marL="93663" algn="just" fontAlgn="base"/>
            <a:r>
              <a:rPr lang="uk-UA" sz="1200" dirty="0">
                <a:latin typeface="Calibri Light" pitchFamily="34" charset="0"/>
                <a:cs typeface="Calibri Light" pitchFamily="34" charset="0"/>
              </a:rPr>
              <a:t>8) будівництво лісових доріг.</a:t>
            </a:r>
          </a:p>
          <a:p>
            <a:pPr algn="just"/>
            <a:r>
              <a:rPr lang="uk-UA" sz="1200" dirty="0" smtClean="0">
                <a:latin typeface="Calibri Light" pitchFamily="34" charset="0"/>
                <a:cs typeface="Calibri Light" pitchFamily="34" charset="0"/>
              </a:rPr>
              <a:t>4</a:t>
            </a:r>
            <a:r>
              <a:rPr lang="uk-UA" sz="1200" dirty="0">
                <a:latin typeface="Calibri Light" pitchFamily="34" charset="0"/>
                <a:cs typeface="Calibri Light" pitchFamily="34" charset="0"/>
              </a:rPr>
              <a:t>. Порядок спрямування і використання коштів Державного фонду розвитку лісового господарства визначається Кабінетом Міністрів України.".</a:t>
            </a:r>
          </a:p>
          <a:p>
            <a:pPr algn="just"/>
            <a:endParaRPr lang="uk-UA" sz="1200" dirty="0">
              <a:latin typeface="Calibri Light" pitchFamily="34" charset="0"/>
              <a:cs typeface="Calibri Light" pitchFamily="34" charset="0"/>
            </a:endParaRPr>
          </a:p>
          <a:p>
            <a:pPr algn="just"/>
            <a:r>
              <a:rPr lang="uk-UA" sz="1200" dirty="0">
                <a:latin typeface="Calibri Light" pitchFamily="34" charset="0"/>
                <a:cs typeface="Calibri Light" pitchFamily="34" charset="0"/>
              </a:rPr>
              <a:t>2. У статті 29:</a:t>
            </a:r>
          </a:p>
          <a:p>
            <a:pPr marL="93663" algn="just"/>
            <a:r>
              <a:rPr lang="uk-UA" sz="1200" dirty="0">
                <a:latin typeface="Calibri Light" pitchFamily="34" charset="0"/>
                <a:cs typeface="Calibri Light" pitchFamily="34" charset="0"/>
              </a:rPr>
              <a:t>1) у частині другій:</a:t>
            </a:r>
          </a:p>
          <a:p>
            <a:pPr marL="93663" indent="84138" algn="just"/>
            <a:r>
              <a:rPr lang="uk-UA" sz="1200" dirty="0">
                <a:latin typeface="Calibri Light" pitchFamily="34" charset="0"/>
                <a:cs typeface="Calibri Light" pitchFamily="34" charset="0"/>
              </a:rPr>
              <a:t>пункт 3 виключити;</a:t>
            </a:r>
          </a:p>
          <a:p>
            <a:pPr marL="93663" algn="just"/>
            <a:r>
              <a:rPr lang="uk-UA" sz="1200" dirty="0">
                <a:latin typeface="Calibri Light" pitchFamily="34" charset="0"/>
                <a:cs typeface="Calibri Light" pitchFamily="34" charset="0"/>
              </a:rPr>
              <a:t>2) частину третю доповнити пунктом 13</a:t>
            </a:r>
            <a:r>
              <a:rPr lang="uk-UA" sz="1200" baseline="30000" dirty="0">
                <a:latin typeface="Calibri Light" pitchFamily="34" charset="0"/>
                <a:cs typeface="Calibri Light" pitchFamily="34" charset="0"/>
              </a:rPr>
              <a:t>4</a:t>
            </a:r>
            <a:r>
              <a:rPr lang="uk-UA" sz="1200" dirty="0">
                <a:latin typeface="Calibri Light" pitchFamily="34" charset="0"/>
                <a:cs typeface="Calibri Light" pitchFamily="34" charset="0"/>
              </a:rPr>
              <a:t> такого змісту:</a:t>
            </a:r>
          </a:p>
          <a:p>
            <a:pPr marL="177800" algn="just"/>
            <a:r>
              <a:rPr lang="uk-UA" sz="1200" dirty="0">
                <a:latin typeface="Calibri Light" pitchFamily="34" charset="0"/>
                <a:cs typeface="Calibri Light" pitchFamily="34" charset="0"/>
              </a:rPr>
              <a:t>"13</a:t>
            </a:r>
            <a:r>
              <a:rPr lang="uk-UA" sz="1200" baseline="30000" dirty="0">
                <a:latin typeface="Calibri Light" pitchFamily="34" charset="0"/>
                <a:cs typeface="Calibri Light" pitchFamily="34" charset="0"/>
              </a:rPr>
              <a:t>4</a:t>
            </a:r>
            <a:r>
              <a:rPr lang="uk-UA" sz="1200" dirty="0">
                <a:latin typeface="Calibri Light" pitchFamily="34" charset="0"/>
                <a:cs typeface="Calibri Light" pitchFamily="34" charset="0"/>
              </a:rPr>
              <a:t>) 75 відсотків рентної плати за спеціальне використання лісових ресурсів у частині деревини, заготовленої в порядку рубок головного користування</a:t>
            </a:r>
            <a:r>
              <a:rPr lang="uk-UA" sz="1200" dirty="0" smtClean="0">
                <a:latin typeface="Calibri Light" pitchFamily="34" charset="0"/>
                <a:cs typeface="Calibri Light" pitchFamily="34" charset="0"/>
              </a:rPr>
              <a:t>;</a:t>
            </a:r>
          </a:p>
          <a:p>
            <a:pPr marL="177800" algn="just"/>
            <a:endParaRPr lang="uk-UA" sz="600" dirty="0">
              <a:latin typeface="Calibri Light" pitchFamily="34" charset="0"/>
              <a:cs typeface="Calibri Light" pitchFamily="34" charset="0"/>
            </a:endParaRPr>
          </a:p>
          <a:p>
            <a:pPr algn="just" fontAlgn="base"/>
            <a:r>
              <a:rPr lang="uk-UA" sz="1200" dirty="0">
                <a:latin typeface="Calibri Light" pitchFamily="34" charset="0"/>
                <a:cs typeface="Calibri Light" pitchFamily="34" charset="0"/>
              </a:rPr>
              <a:t>3. Частину четверту статті 30 доповнити пунктом 2</a:t>
            </a:r>
            <a:r>
              <a:rPr lang="ru-RU" sz="1200" baseline="30000" dirty="0">
                <a:latin typeface="Calibri Light" pitchFamily="34" charset="0"/>
                <a:cs typeface="Calibri Light" pitchFamily="34" charset="0"/>
              </a:rPr>
              <a:t>4</a:t>
            </a:r>
            <a:r>
              <a:rPr lang="uk-UA" sz="1200" dirty="0">
                <a:latin typeface="Calibri Light" pitchFamily="34" charset="0"/>
                <a:cs typeface="Calibri Light" pitchFamily="34" charset="0"/>
              </a:rPr>
              <a:t> такого змісту:</a:t>
            </a:r>
          </a:p>
          <a:p>
            <a:pPr marL="93663" algn="just" fontAlgn="base"/>
            <a:r>
              <a:rPr lang="uk-UA" sz="1200" dirty="0">
                <a:latin typeface="Calibri Light" pitchFamily="34" charset="0"/>
                <a:cs typeface="Calibri Light" pitchFamily="34" charset="0"/>
              </a:rPr>
              <a:t>"2</a:t>
            </a:r>
            <a:r>
              <a:rPr lang="ru-RU" sz="1200" baseline="30000" dirty="0">
                <a:latin typeface="Calibri Light" pitchFamily="34" charset="0"/>
                <a:cs typeface="Calibri Light" pitchFamily="34" charset="0"/>
              </a:rPr>
              <a:t>4</a:t>
            </a:r>
            <a:r>
              <a:rPr lang="uk-UA" sz="1200" dirty="0">
                <a:latin typeface="Calibri Light" pitchFamily="34" charset="0"/>
                <a:cs typeface="Calibri Light" pitchFamily="34" charset="0"/>
              </a:rPr>
              <a:t>) заходи, визначені частиною третьою статті 24</a:t>
            </a:r>
            <a:r>
              <a:rPr lang="ru-RU" sz="1200" baseline="30000" dirty="0">
                <a:latin typeface="Calibri Light" pitchFamily="34" charset="0"/>
                <a:cs typeface="Calibri Light" pitchFamily="34" charset="0"/>
              </a:rPr>
              <a:t>5</a:t>
            </a:r>
            <a:r>
              <a:rPr lang="uk-UA" sz="1200" dirty="0">
                <a:latin typeface="Calibri Light" pitchFamily="34" charset="0"/>
                <a:cs typeface="Calibri Light" pitchFamily="34" charset="0"/>
              </a:rPr>
              <a:t> цього Кодексу (за рахунок джерел, визначених пунктом 13</a:t>
            </a:r>
            <a:r>
              <a:rPr lang="ru-RU" sz="1200" baseline="30000" dirty="0">
                <a:latin typeface="Calibri Light" pitchFamily="34" charset="0"/>
                <a:cs typeface="Calibri Light" pitchFamily="34" charset="0"/>
              </a:rPr>
              <a:t>4</a:t>
            </a:r>
            <a:r>
              <a:rPr lang="uk-UA" sz="1200" dirty="0">
                <a:latin typeface="Calibri Light" pitchFamily="34" charset="0"/>
                <a:cs typeface="Calibri Light" pitchFamily="34" charset="0"/>
              </a:rPr>
              <a:t> частини третьої статті 29 цього Кодексу</a:t>
            </a:r>
            <a:r>
              <a:rPr lang="uk-UA" sz="1200" dirty="0" smtClean="0">
                <a:latin typeface="Calibri Light" pitchFamily="34" charset="0"/>
                <a:cs typeface="Calibri Light" pitchFamily="34" charset="0"/>
              </a:rPr>
              <a:t>).</a:t>
            </a:r>
          </a:p>
          <a:p>
            <a:pPr marL="177800" algn="just" fontAlgn="base"/>
            <a:endParaRPr lang="uk-UA" sz="600" dirty="0">
              <a:latin typeface="Calibri Light" pitchFamily="34" charset="0"/>
              <a:cs typeface="Calibri Light" pitchFamily="34" charset="0"/>
            </a:endParaRPr>
          </a:p>
          <a:p>
            <a:pPr algn="just" fontAlgn="base"/>
            <a:r>
              <a:rPr lang="uk-UA" sz="1200" dirty="0">
                <a:latin typeface="Calibri Light" pitchFamily="34" charset="0"/>
                <a:cs typeface="Calibri Light" pitchFamily="34" charset="0"/>
              </a:rPr>
              <a:t>4. Частину другу статті 59 після слів "інформація про використання коштів державного фонду </a:t>
            </a:r>
            <a:r>
              <a:rPr lang="ru-RU" sz="1200" dirty="0">
                <a:latin typeface="Calibri Light" pitchFamily="34" charset="0"/>
                <a:cs typeface="Calibri Light" pitchFamily="34" charset="0"/>
              </a:rPr>
              <a:t>роз</a:t>
            </a:r>
            <a:r>
              <a:rPr lang="uk-UA" sz="1200" dirty="0">
                <a:latin typeface="Calibri Light" pitchFamily="34" charset="0"/>
                <a:cs typeface="Calibri Light" pitchFamily="34" charset="0"/>
              </a:rPr>
              <a:t>витку водного господарства" доповнити словами "інформація про використання коштів Державного фонду розвитку лісового господарства,".</a:t>
            </a:r>
          </a:p>
          <a:p>
            <a:pPr algn="just" fontAlgn="base"/>
            <a:endParaRPr lang="uk-UA" sz="600" dirty="0">
              <a:latin typeface="Calibri Light" pitchFamily="34" charset="0"/>
              <a:cs typeface="Calibri Light" pitchFamily="34" charset="0"/>
            </a:endParaRPr>
          </a:p>
          <a:p>
            <a:pPr algn="just" fontAlgn="base"/>
            <a:r>
              <a:rPr lang="uk-UA" sz="1200" dirty="0">
                <a:latin typeface="Calibri Light" pitchFamily="34" charset="0"/>
                <a:cs typeface="Calibri Light" pitchFamily="34" charset="0"/>
              </a:rPr>
              <a:t>5. Частину другу статті 61 доповнити пунктом 8</a:t>
            </a:r>
            <a:r>
              <a:rPr lang="uk-UA" sz="1200" baseline="30000" dirty="0">
                <a:latin typeface="Calibri Light" pitchFamily="34" charset="0"/>
                <a:cs typeface="Calibri Light" pitchFamily="34" charset="0"/>
              </a:rPr>
              <a:t>5</a:t>
            </a:r>
            <a:r>
              <a:rPr lang="uk-UA" sz="1200" dirty="0">
                <a:latin typeface="Calibri Light" pitchFamily="34" charset="0"/>
                <a:cs typeface="Calibri Light" pitchFamily="34" charset="0"/>
              </a:rPr>
              <a:t> такого змісту:</a:t>
            </a:r>
          </a:p>
          <a:p>
            <a:pPr algn="just" fontAlgn="base"/>
            <a:r>
              <a:rPr lang="uk-UA" sz="1200" dirty="0">
                <a:latin typeface="Calibri Light" pitchFamily="34" charset="0"/>
                <a:cs typeface="Calibri Light" pitchFamily="34" charset="0"/>
              </a:rPr>
              <a:t>"8</a:t>
            </a:r>
            <a:r>
              <a:rPr lang="uk-UA" sz="1200" baseline="30000" dirty="0">
                <a:latin typeface="Calibri Light" pitchFamily="34" charset="0"/>
                <a:cs typeface="Calibri Light" pitchFamily="34" charset="0"/>
              </a:rPr>
              <a:t>5</a:t>
            </a:r>
            <a:r>
              <a:rPr lang="uk-UA" sz="1200" dirty="0">
                <a:latin typeface="Calibri Light" pitchFamily="34" charset="0"/>
                <a:cs typeface="Calibri Light" pitchFamily="34" charset="0"/>
              </a:rPr>
              <a:t>) звіт про використання коштів Державного фонду розвитку лісового господарства</a:t>
            </a:r>
            <a:r>
              <a:rPr lang="uk-UA" sz="1200" dirty="0" smtClean="0">
                <a:latin typeface="Calibri Light" pitchFamily="34" charset="0"/>
                <a:cs typeface="Calibri Light" pitchFamily="34" charset="0"/>
              </a:rPr>
              <a:t>;".</a:t>
            </a:r>
          </a:p>
          <a:p>
            <a:pPr algn="just" fontAlgn="base"/>
            <a:endParaRPr lang="uk-UA" sz="1200" dirty="0">
              <a:latin typeface="Calibri Light" pitchFamily="34" charset="0"/>
              <a:cs typeface="Calibri Light" pitchFamily="34" charset="0"/>
            </a:endParaRPr>
          </a:p>
          <a:p>
            <a:pPr algn="just"/>
            <a:r>
              <a:rPr lang="uk-UA" sz="1200" dirty="0">
                <a:latin typeface="Calibri Light" pitchFamily="34" charset="0"/>
                <a:cs typeface="Calibri Light" pitchFamily="34" charset="0"/>
              </a:rPr>
              <a:t>ІI. Прикінцеві положення</a:t>
            </a:r>
          </a:p>
          <a:p>
            <a:pPr algn="just"/>
            <a:r>
              <a:rPr lang="uk-UA" sz="1200" dirty="0">
                <a:latin typeface="Calibri Light" pitchFamily="34" charset="0"/>
                <a:cs typeface="Calibri Light" pitchFamily="34" charset="0"/>
              </a:rPr>
              <a:t>1. Цей Закон набирає чинності з 1 січня 2020 року.</a:t>
            </a:r>
          </a:p>
          <a:p>
            <a:pPr algn="just"/>
            <a:r>
              <a:rPr lang="uk-UA" sz="1200" dirty="0">
                <a:latin typeface="Calibri Light" pitchFamily="34" charset="0"/>
                <a:cs typeface="Calibri Light" pitchFamily="34" charset="0"/>
              </a:rPr>
              <a:t>2. Кабінету Міністрів України у тримісячний строк з дня набрання чинності цим Законом:</a:t>
            </a:r>
          </a:p>
          <a:p>
            <a:pPr algn="just"/>
            <a:r>
              <a:rPr lang="uk-UA" sz="1200" dirty="0">
                <a:latin typeface="Calibri Light" pitchFamily="34" charset="0"/>
                <a:cs typeface="Calibri Light" pitchFamily="34" charset="0"/>
              </a:rPr>
              <a:t>привести свої нормативно-правові акти у відповідність із цим Законом;</a:t>
            </a:r>
          </a:p>
          <a:p>
            <a:pPr algn="just"/>
            <a:r>
              <a:rPr lang="uk-UA" sz="1200" dirty="0">
                <a:latin typeface="Calibri Light" pitchFamily="34" charset="0"/>
                <a:cs typeface="Calibri Light" pitchFamily="34" charset="0"/>
              </a:rPr>
              <a:t>забезпечити приведення міністерствами та іншими центральними органами виконавчої влади їх нормативно-правових актів у відповідність із цим Законом</a:t>
            </a:r>
            <a:r>
              <a:rPr lang="uk-UA" sz="1200" dirty="0" smtClean="0">
                <a:latin typeface="Calibri Light" pitchFamily="34" charset="0"/>
                <a:cs typeface="Calibri Light" pitchFamily="34" charset="0"/>
              </a:rPr>
              <a:t>.</a:t>
            </a:r>
            <a:endParaRPr lang="uk-UA" sz="1200" dirty="0">
              <a:latin typeface="Calibri Light" pitchFamily="34" charset="0"/>
              <a:cs typeface="Calibri Light" pitchFamily="34" charset="0"/>
            </a:endParaRPr>
          </a:p>
        </p:txBody>
      </p:sp>
      <p:sp>
        <p:nvSpPr>
          <p:cNvPr id="5" name="Номер слайда 2"/>
          <p:cNvSpPr>
            <a:spLocks noGrp="1"/>
          </p:cNvSpPr>
          <p:nvPr>
            <p:ph type="sldNum" sz="quarter" idx="12"/>
          </p:nvPr>
        </p:nvSpPr>
        <p:spPr>
          <a:xfrm>
            <a:off x="8676456" y="4894008"/>
            <a:ext cx="467544" cy="242888"/>
          </a:xfrm>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defRPr/>
            </a:pPr>
            <a:fld id="{A087BA6C-DE82-4922-A007-5CB817EE4E20}" type="slidenum">
              <a:rPr lang="ru-RU" sz="1400" b="1" i="1" smtClean="0">
                <a:ln>
                  <a:solidFill>
                    <a:sysClr val="windowText" lastClr="000000"/>
                  </a:solidFill>
                </a:ln>
                <a:solidFill>
                  <a:sysClr val="windowText" lastClr="000000"/>
                </a:solidFill>
                <a:latin typeface="Bookman Old Style" panose="02050604050505020204" pitchFamily="18" charset="0"/>
              </a:rPr>
              <a:pPr>
                <a:defRPr/>
              </a:pPr>
              <a:t>10</a:t>
            </a:fld>
            <a:endParaRPr lang="ru-RU" sz="1400" b="1" i="1" dirty="0">
              <a:ln>
                <a:solidFill>
                  <a:sysClr val="windowText" lastClr="000000"/>
                </a:solidFill>
              </a:ln>
              <a:solidFill>
                <a:sysClr val="windowText" lastClr="000000"/>
              </a:solidFill>
              <a:latin typeface="Bookman Old Style" panose="02050604050505020204" pitchFamily="18" charset="0"/>
            </a:endParaRPr>
          </a:p>
        </p:txBody>
      </p:sp>
    </p:spTree>
    <p:extLst>
      <p:ext uri="{BB962C8B-B14F-4D97-AF65-F5344CB8AC3E}">
        <p14:creationId xmlns:p14="http://schemas.microsoft.com/office/powerpoint/2010/main" val="16756687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Mashystik\Desktop\bg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16"/>
            <a:ext cx="9144000" cy="5145616"/>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0" y="-20538"/>
            <a:ext cx="9144000" cy="4770537"/>
          </a:xfrm>
          <a:prstGeom prst="rect">
            <a:avLst/>
          </a:prstGeom>
        </p:spPr>
        <p:txBody>
          <a:bodyPr wrap="square">
            <a:spAutoFit/>
          </a:bodyPr>
          <a:lstStyle/>
          <a:p>
            <a:pPr algn="r"/>
            <a:r>
              <a:rPr lang="uk-UA" sz="1400" i="1" dirty="0">
                <a:latin typeface="Calibri Light" pitchFamily="34" charset="0"/>
                <a:cs typeface="Calibri Light" pitchFamily="34" charset="0"/>
              </a:rPr>
              <a:t> </a:t>
            </a:r>
            <a:r>
              <a:rPr lang="uk-UA" sz="1400" i="1" dirty="0" smtClean="0">
                <a:latin typeface="Calibri Light" pitchFamily="34" charset="0"/>
                <a:cs typeface="Calibri Light" pitchFamily="34" charset="0"/>
              </a:rPr>
              <a:t>Проект</a:t>
            </a:r>
            <a:endParaRPr lang="uk-UA" sz="1400" i="1" dirty="0">
              <a:latin typeface="Calibri Light" pitchFamily="34" charset="0"/>
              <a:cs typeface="Calibri Light" pitchFamily="34" charset="0"/>
            </a:endParaRPr>
          </a:p>
          <a:p>
            <a:pPr algn="ctr"/>
            <a:r>
              <a:rPr lang="uk-UA" sz="1400" b="1" dirty="0" smtClean="0">
                <a:latin typeface="Calibri Light" pitchFamily="34" charset="0"/>
                <a:cs typeface="Calibri Light" pitchFamily="34" charset="0"/>
              </a:rPr>
              <a:t>З </a:t>
            </a:r>
            <a:r>
              <a:rPr lang="uk-UA" sz="1400" b="1" dirty="0">
                <a:latin typeface="Calibri Light" pitchFamily="34" charset="0"/>
                <a:cs typeface="Calibri Light" pitchFamily="34" charset="0"/>
              </a:rPr>
              <a:t>А К О Н    У К Р А Ї Н И</a:t>
            </a:r>
            <a:endParaRPr lang="uk-UA" sz="1400" dirty="0">
              <a:latin typeface="Calibri Light" pitchFamily="34" charset="0"/>
              <a:cs typeface="Calibri Light" pitchFamily="34" charset="0"/>
            </a:endParaRPr>
          </a:p>
          <a:p>
            <a:pPr algn="ctr"/>
            <a:r>
              <a:rPr lang="uk-UA" sz="1400" b="1" dirty="0">
                <a:latin typeface="Calibri Light" pitchFamily="34" charset="0"/>
                <a:cs typeface="Calibri Light" pitchFamily="34" charset="0"/>
              </a:rPr>
              <a:t>«Про внесення змін до </a:t>
            </a:r>
            <a:r>
              <a:rPr lang="ru-RU" sz="1400" b="1" dirty="0">
                <a:latin typeface="Calibri Light" pitchFamily="34" charset="0"/>
                <a:cs typeface="Calibri Light" pitchFamily="34" charset="0"/>
              </a:rPr>
              <a:t>Лісового кодексу </a:t>
            </a:r>
            <a:r>
              <a:rPr lang="ru-RU" sz="1400" b="1" dirty="0" smtClean="0">
                <a:latin typeface="Calibri Light" pitchFamily="34" charset="0"/>
                <a:cs typeface="Calibri Light" pitchFamily="34" charset="0"/>
              </a:rPr>
              <a:t>України</a:t>
            </a:r>
            <a:endParaRPr lang="ru-RU" sz="1400" b="1" dirty="0">
              <a:latin typeface="Calibri Light" pitchFamily="34" charset="0"/>
              <a:cs typeface="Calibri Light" pitchFamily="34" charset="0"/>
            </a:endParaRPr>
          </a:p>
          <a:p>
            <a:pPr algn="ctr"/>
            <a:r>
              <a:rPr lang="ru-RU" sz="1400" b="1" dirty="0" smtClean="0">
                <a:latin typeface="Calibri Light" pitchFamily="34" charset="0"/>
                <a:cs typeface="Calibri Light" pitchFamily="34" charset="0"/>
              </a:rPr>
              <a:t>(</a:t>
            </a:r>
            <a:r>
              <a:rPr lang="uk-UA" sz="1400" b="1" dirty="0" smtClean="0">
                <a:latin typeface="Calibri Light" pitchFamily="34" charset="0"/>
                <a:cs typeface="Calibri Light" pitchFamily="34" charset="0"/>
              </a:rPr>
              <a:t>щодо </a:t>
            </a:r>
            <a:r>
              <a:rPr lang="uk-UA" sz="1400" b="1" dirty="0">
                <a:latin typeface="Calibri Light" pitchFamily="34" charset="0"/>
                <a:cs typeface="Calibri Light" pitchFamily="34" charset="0"/>
              </a:rPr>
              <a:t>удосконалення механізму фінансового забезпечення лісової галузі</a:t>
            </a:r>
            <a:r>
              <a:rPr lang="ru-RU" sz="1400" b="1" dirty="0">
                <a:latin typeface="Calibri Light" pitchFamily="34" charset="0"/>
                <a:cs typeface="Calibri Light" pitchFamily="34" charset="0"/>
              </a:rPr>
              <a:t>)</a:t>
            </a:r>
            <a:r>
              <a:rPr lang="uk-UA" sz="1400" b="1" dirty="0" smtClean="0">
                <a:latin typeface="Calibri Light" pitchFamily="34" charset="0"/>
                <a:cs typeface="Calibri Light" pitchFamily="34" charset="0"/>
              </a:rPr>
              <a:t>»</a:t>
            </a:r>
          </a:p>
          <a:p>
            <a:pPr indent="355600" algn="just"/>
            <a:endParaRPr lang="uk-UA" sz="800" dirty="0" smtClean="0">
              <a:latin typeface="Calibri Light" pitchFamily="34" charset="0"/>
              <a:cs typeface="Calibri Light" pitchFamily="34" charset="0"/>
            </a:endParaRPr>
          </a:p>
          <a:p>
            <a:pPr indent="355600" algn="just"/>
            <a:r>
              <a:rPr lang="uk-UA" sz="1400" dirty="0" smtClean="0">
                <a:latin typeface="Calibri Light" pitchFamily="34" charset="0"/>
                <a:cs typeface="Calibri Light" pitchFamily="34" charset="0"/>
              </a:rPr>
              <a:t>Верховна </a:t>
            </a:r>
            <a:r>
              <a:rPr lang="uk-UA" sz="1400" dirty="0">
                <a:latin typeface="Calibri Light" pitchFamily="34" charset="0"/>
                <a:cs typeface="Calibri Light" pitchFamily="34" charset="0"/>
              </a:rPr>
              <a:t>Рада України   </a:t>
            </a:r>
            <a:r>
              <a:rPr lang="uk-UA" sz="1400" b="1" dirty="0">
                <a:latin typeface="Calibri Light" pitchFamily="34" charset="0"/>
                <a:cs typeface="Calibri Light" pitchFamily="34" charset="0"/>
              </a:rPr>
              <a:t>п о с т а н о в л я є </a:t>
            </a:r>
            <a:r>
              <a:rPr lang="uk-UA" sz="1400" b="1" dirty="0" smtClean="0">
                <a:latin typeface="Calibri Light" pitchFamily="34" charset="0"/>
                <a:cs typeface="Calibri Light" pitchFamily="34" charset="0"/>
              </a:rPr>
              <a:t>:</a:t>
            </a:r>
            <a:endParaRPr lang="uk-UA" sz="1400" dirty="0">
              <a:latin typeface="Calibri Light" pitchFamily="34" charset="0"/>
              <a:cs typeface="Calibri Light" pitchFamily="34" charset="0"/>
            </a:endParaRPr>
          </a:p>
          <a:p>
            <a:pPr algn="just" fontAlgn="base"/>
            <a:endParaRPr lang="uk-UA" sz="800" dirty="0">
              <a:latin typeface="Calibri Light" pitchFamily="34" charset="0"/>
              <a:cs typeface="Calibri Light" pitchFamily="34" charset="0"/>
            </a:endParaRPr>
          </a:p>
          <a:p>
            <a:pPr indent="355600" algn="just" fontAlgn="base"/>
            <a:r>
              <a:rPr lang="uk-UA" sz="1300" dirty="0" smtClean="0">
                <a:latin typeface="Calibri Light" pitchFamily="34" charset="0"/>
                <a:cs typeface="Calibri Light" pitchFamily="34" charset="0"/>
              </a:rPr>
              <a:t>I. Внести </a:t>
            </a:r>
            <a:r>
              <a:rPr lang="uk-UA" sz="1300" dirty="0">
                <a:latin typeface="Calibri Light" pitchFamily="34" charset="0"/>
                <a:cs typeface="Calibri Light" pitchFamily="34" charset="0"/>
              </a:rPr>
              <a:t>до Лісового кодексу України (Відомості Верховної Ради України, 2006 р., № 21, ст. 170; 2017 р., № 72, ст. 2198) такі зміни</a:t>
            </a:r>
            <a:r>
              <a:rPr lang="uk-UA" sz="1300" dirty="0" smtClean="0">
                <a:latin typeface="Calibri Light" pitchFamily="34" charset="0"/>
                <a:cs typeface="Calibri Light" pitchFamily="34" charset="0"/>
              </a:rPr>
              <a:t>:</a:t>
            </a:r>
          </a:p>
          <a:p>
            <a:pPr indent="355600" algn="just" fontAlgn="base"/>
            <a:endParaRPr lang="uk-UA" sz="400" dirty="0" smtClean="0">
              <a:latin typeface="Calibri Light" pitchFamily="34" charset="0"/>
              <a:cs typeface="Calibri Light" pitchFamily="34" charset="0"/>
            </a:endParaRPr>
          </a:p>
          <a:p>
            <a:pPr marL="93663" algn="just" fontAlgn="base"/>
            <a:r>
              <a:rPr lang="uk-UA" sz="1300" dirty="0" smtClean="0">
                <a:latin typeface="Calibri Light" pitchFamily="34" charset="0"/>
                <a:cs typeface="Calibri Light" pitchFamily="34" charset="0"/>
              </a:rPr>
              <a:t>1</a:t>
            </a:r>
            <a:r>
              <a:rPr lang="uk-UA" sz="1300" dirty="0">
                <a:latin typeface="Calibri Light" pitchFamily="34" charset="0"/>
                <a:cs typeface="Calibri Light" pitchFamily="34" charset="0"/>
              </a:rPr>
              <a:t>) абзац другий частини першої статті 98 викласти в такій редакції:</a:t>
            </a:r>
          </a:p>
          <a:p>
            <a:pPr marL="177800" algn="just"/>
            <a:r>
              <a:rPr lang="uk-UA" sz="1300" dirty="0">
                <a:latin typeface="Calibri Light" pitchFamily="34" charset="0"/>
                <a:cs typeface="Calibri Light" pitchFamily="34" charset="0"/>
              </a:rPr>
              <a:t>"державного бюджету, в тому числі коштів Державного фонду розвитку лісового господарства, та власних коштів підприємств, установ і організацій лісового господарства - щодо лісів державної власності;";</a:t>
            </a:r>
          </a:p>
          <a:p>
            <a:pPr marL="177800" algn="just" fontAlgn="base"/>
            <a:endParaRPr lang="uk-UA" sz="400" dirty="0" smtClean="0">
              <a:latin typeface="Calibri Light" pitchFamily="34" charset="0"/>
              <a:cs typeface="Calibri Light" pitchFamily="34" charset="0"/>
            </a:endParaRPr>
          </a:p>
          <a:p>
            <a:pPr marL="93663" algn="just" fontAlgn="base"/>
            <a:r>
              <a:rPr lang="uk-UA" sz="1300" dirty="0" smtClean="0">
                <a:latin typeface="Calibri Light" pitchFamily="34" charset="0"/>
                <a:cs typeface="Calibri Light" pitchFamily="34" charset="0"/>
              </a:rPr>
              <a:t>2</a:t>
            </a:r>
            <a:r>
              <a:rPr lang="uk-UA" sz="1300" dirty="0">
                <a:latin typeface="Calibri Light" pitchFamily="34" charset="0"/>
                <a:cs typeface="Calibri Light" pitchFamily="34" charset="0"/>
              </a:rPr>
              <a:t>) доповнити статтею 98</a:t>
            </a:r>
            <a:r>
              <a:rPr lang="uk-UA" sz="1300" baseline="30000" dirty="0">
                <a:latin typeface="Calibri Light" pitchFamily="34" charset="0"/>
                <a:cs typeface="Calibri Light" pitchFamily="34" charset="0"/>
              </a:rPr>
              <a:t>1 </a:t>
            </a:r>
            <a:r>
              <a:rPr lang="uk-UA" sz="1300" dirty="0">
                <a:latin typeface="Calibri Light" pitchFamily="34" charset="0"/>
                <a:cs typeface="Calibri Light" pitchFamily="34" charset="0"/>
              </a:rPr>
              <a:t>такого змісту:</a:t>
            </a:r>
          </a:p>
          <a:p>
            <a:pPr marL="177800" algn="just" fontAlgn="base"/>
            <a:r>
              <a:rPr lang="uk-UA" sz="1300" dirty="0">
                <a:latin typeface="Calibri Light" pitchFamily="34" charset="0"/>
                <a:cs typeface="Calibri Light" pitchFamily="34" charset="0"/>
              </a:rPr>
              <a:t>"Стаття 98</a:t>
            </a:r>
            <a:r>
              <a:rPr lang="uk-UA" sz="1300" baseline="30000" dirty="0">
                <a:latin typeface="Calibri Light" pitchFamily="34" charset="0"/>
                <a:cs typeface="Calibri Light" pitchFamily="34" charset="0"/>
              </a:rPr>
              <a:t>1</a:t>
            </a:r>
            <a:r>
              <a:rPr lang="uk-UA" sz="1300" dirty="0">
                <a:latin typeface="Calibri Light" pitchFamily="34" charset="0"/>
                <a:cs typeface="Calibri Light" pitchFamily="34" charset="0"/>
              </a:rPr>
              <a:t>. Державний фонд </a:t>
            </a:r>
            <a:r>
              <a:rPr lang="ru-RU" sz="1300" dirty="0">
                <a:latin typeface="Calibri Light" pitchFamily="34" charset="0"/>
                <a:cs typeface="Calibri Light" pitchFamily="34" charset="0"/>
              </a:rPr>
              <a:t>розвитку лісового господарства</a:t>
            </a:r>
            <a:endParaRPr lang="uk-UA" sz="1300" dirty="0">
              <a:latin typeface="Calibri Light" pitchFamily="34" charset="0"/>
              <a:cs typeface="Calibri Light" pitchFamily="34" charset="0"/>
            </a:endParaRPr>
          </a:p>
          <a:p>
            <a:pPr algn="just"/>
            <a:endParaRPr lang="uk-UA" sz="1000" dirty="0" smtClean="0">
              <a:latin typeface="Calibri Light" pitchFamily="34" charset="0"/>
              <a:cs typeface="Calibri Light" pitchFamily="34" charset="0"/>
            </a:endParaRPr>
          </a:p>
          <a:p>
            <a:pPr algn="just"/>
            <a:r>
              <a:rPr lang="uk-UA" sz="1300" dirty="0" smtClean="0">
                <a:latin typeface="Calibri Light" pitchFamily="34" charset="0"/>
                <a:cs typeface="Calibri Light" pitchFamily="34" charset="0"/>
              </a:rPr>
              <a:t>1</a:t>
            </a:r>
            <a:r>
              <a:rPr lang="uk-UA" sz="1300" dirty="0">
                <a:latin typeface="Calibri Light" pitchFamily="34" charset="0"/>
                <a:cs typeface="Calibri Light" pitchFamily="34" charset="0"/>
              </a:rPr>
              <a:t>. Державний фонд розвитку лісового господарства утворюється у складі спеціального фонду Державного бюджету України</a:t>
            </a:r>
          </a:p>
          <a:p>
            <a:pPr algn="just" fontAlgn="base"/>
            <a:endParaRPr lang="uk-UA" sz="1000" dirty="0" smtClean="0">
              <a:latin typeface="Calibri Light" pitchFamily="34" charset="0"/>
              <a:cs typeface="Calibri Light" pitchFamily="34" charset="0"/>
            </a:endParaRPr>
          </a:p>
          <a:p>
            <a:pPr algn="just" fontAlgn="base"/>
            <a:r>
              <a:rPr lang="uk-UA" sz="1300" dirty="0" smtClean="0">
                <a:latin typeface="Calibri Light" pitchFamily="34" charset="0"/>
                <a:cs typeface="Calibri Light" pitchFamily="34" charset="0"/>
              </a:rPr>
              <a:t>2</a:t>
            </a:r>
            <a:r>
              <a:rPr lang="uk-UA" sz="1300" dirty="0">
                <a:latin typeface="Calibri Light" pitchFamily="34" charset="0"/>
                <a:cs typeface="Calibri Light" pitchFamily="34" charset="0"/>
              </a:rPr>
              <a:t>. Джерелами формування Державного фонду розвитку лісового господарства є:</a:t>
            </a:r>
          </a:p>
          <a:p>
            <a:pPr marL="355600" indent="-177800" algn="just"/>
            <a:endParaRPr lang="uk-UA" sz="400" dirty="0" smtClean="0">
              <a:latin typeface="Calibri Light" pitchFamily="34" charset="0"/>
              <a:cs typeface="Calibri Light" pitchFamily="34" charset="0"/>
            </a:endParaRPr>
          </a:p>
          <a:p>
            <a:pPr marL="355600" indent="-177800" algn="just"/>
            <a:r>
              <a:rPr lang="uk-UA" sz="1300" dirty="0" smtClean="0">
                <a:latin typeface="Calibri Light" pitchFamily="34" charset="0"/>
                <a:cs typeface="Calibri Light" pitchFamily="34" charset="0"/>
              </a:rPr>
              <a:t>частина </a:t>
            </a:r>
            <a:r>
              <a:rPr lang="uk-UA" sz="1300" dirty="0">
                <a:latin typeface="Calibri Light" pitchFamily="34" charset="0"/>
                <a:cs typeface="Calibri Light" pitchFamily="34" charset="0"/>
              </a:rPr>
              <a:t>рентної плати за спеціальне використання лісових ресурсів в частині деревини, заготовленої від рубок головного </a:t>
            </a:r>
            <a:r>
              <a:rPr lang="uk-UA" sz="1300" dirty="0" smtClean="0">
                <a:latin typeface="Calibri Light" pitchFamily="34" charset="0"/>
                <a:cs typeface="Calibri Light" pitchFamily="34" charset="0"/>
              </a:rPr>
              <a:t>користування;</a:t>
            </a:r>
          </a:p>
          <a:p>
            <a:pPr marL="355600" indent="-177800" algn="just"/>
            <a:r>
              <a:rPr lang="uk-UA" sz="1300" dirty="0" smtClean="0">
                <a:latin typeface="Calibri Light" pitchFamily="34" charset="0"/>
                <a:cs typeface="Calibri Light" pitchFamily="34" charset="0"/>
              </a:rPr>
              <a:t>інші </a:t>
            </a:r>
            <a:r>
              <a:rPr lang="uk-UA" sz="1300" dirty="0">
                <a:latin typeface="Calibri Light" pitchFamily="34" charset="0"/>
                <a:cs typeface="Calibri Light" pitchFamily="34" charset="0"/>
              </a:rPr>
              <a:t>надходження, визначені законом про Державний бюджет України (дивіденди від прибутку державних лісогосподарських підприємств, штрафи за порушення лісового законодавства, кошти за зміну цільового призначення земель лісового фонду, кошти отримані від збору за використання мисливських тварин</a:t>
            </a:r>
            <a:r>
              <a:rPr lang="uk-UA" sz="1300" dirty="0" smtClean="0">
                <a:latin typeface="Calibri Light" pitchFamily="34" charset="0"/>
                <a:cs typeface="Calibri Light" pitchFamily="34" charset="0"/>
              </a:rPr>
              <a:t>).</a:t>
            </a:r>
            <a:endParaRPr lang="uk-UA" sz="1300" dirty="0">
              <a:latin typeface="Calibri Light" pitchFamily="34" charset="0"/>
              <a:cs typeface="Calibri Light" pitchFamily="34" charset="0"/>
            </a:endParaRPr>
          </a:p>
        </p:txBody>
      </p:sp>
      <p:sp>
        <p:nvSpPr>
          <p:cNvPr id="5" name="Номер слайда 2"/>
          <p:cNvSpPr>
            <a:spLocks noGrp="1"/>
          </p:cNvSpPr>
          <p:nvPr>
            <p:ph type="sldNum" sz="quarter" idx="12"/>
          </p:nvPr>
        </p:nvSpPr>
        <p:spPr>
          <a:xfrm>
            <a:off x="8604448" y="4894008"/>
            <a:ext cx="539552" cy="242888"/>
          </a:xfrm>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defRPr/>
            </a:pPr>
            <a:fld id="{A087BA6C-DE82-4922-A007-5CB817EE4E20}" type="slidenum">
              <a:rPr lang="ru-RU" sz="1400" b="1" i="1" smtClean="0">
                <a:ln>
                  <a:solidFill>
                    <a:sysClr val="windowText" lastClr="000000"/>
                  </a:solidFill>
                </a:ln>
                <a:solidFill>
                  <a:sysClr val="windowText" lastClr="000000"/>
                </a:solidFill>
                <a:latin typeface="Bookman Old Style" panose="02050604050505020204" pitchFamily="18" charset="0"/>
              </a:rPr>
              <a:pPr>
                <a:defRPr/>
              </a:pPr>
              <a:t>11</a:t>
            </a:fld>
            <a:endParaRPr lang="ru-RU" sz="1400" b="1" i="1" dirty="0">
              <a:ln>
                <a:solidFill>
                  <a:sysClr val="windowText" lastClr="000000"/>
                </a:solidFill>
              </a:ln>
              <a:solidFill>
                <a:sysClr val="windowText" lastClr="000000"/>
              </a:solidFill>
              <a:latin typeface="Bookman Old Style" panose="02050604050505020204" pitchFamily="18" charset="0"/>
            </a:endParaRPr>
          </a:p>
        </p:txBody>
      </p:sp>
    </p:spTree>
    <p:extLst>
      <p:ext uri="{BB962C8B-B14F-4D97-AF65-F5344CB8AC3E}">
        <p14:creationId xmlns:p14="http://schemas.microsoft.com/office/powerpoint/2010/main" val="37337798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Mashystik\Desktop\bg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16"/>
            <a:ext cx="9144000" cy="5145616"/>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0" y="126375"/>
            <a:ext cx="9144000" cy="4893647"/>
          </a:xfrm>
          <a:prstGeom prst="rect">
            <a:avLst/>
          </a:prstGeom>
        </p:spPr>
        <p:txBody>
          <a:bodyPr wrap="square">
            <a:spAutoFit/>
          </a:bodyPr>
          <a:lstStyle/>
          <a:p>
            <a:pPr algn="just" fontAlgn="base"/>
            <a:r>
              <a:rPr lang="uk-UA" sz="1300" dirty="0">
                <a:latin typeface="Calibri Light" pitchFamily="34" charset="0"/>
                <a:cs typeface="Calibri Light" pitchFamily="34" charset="0"/>
              </a:rPr>
              <a:t>3. Кошти Державного фонду </a:t>
            </a:r>
            <a:r>
              <a:rPr lang="ru-RU" sz="1300" dirty="0">
                <a:latin typeface="Calibri Light" pitchFamily="34" charset="0"/>
                <a:cs typeface="Calibri Light" pitchFamily="34" charset="0"/>
              </a:rPr>
              <a:t>розвитку лісового господарства</a:t>
            </a:r>
            <a:r>
              <a:rPr lang="uk-UA" sz="1300" dirty="0">
                <a:latin typeface="Calibri Light" pitchFamily="34" charset="0"/>
                <a:cs typeface="Calibri Light" pitchFamily="34" charset="0"/>
              </a:rPr>
              <a:t> спрямовуються на фінансове забезпечення заходів з:</a:t>
            </a:r>
          </a:p>
          <a:p>
            <a:pPr marL="93663" algn="just" fontAlgn="base"/>
            <a:r>
              <a:rPr lang="uk-UA" sz="1300" dirty="0">
                <a:latin typeface="Calibri Light" pitchFamily="34" charset="0"/>
                <a:cs typeface="Calibri Light" pitchFamily="34" charset="0"/>
              </a:rPr>
              <a:t>1) відтворення лісів, створення полезахисних лісових смуг та інших захисних насаджень</a:t>
            </a:r>
            <a:r>
              <a:rPr lang="ru-RU" sz="1300" dirty="0">
                <a:latin typeface="Calibri Light" pitchFamily="34" charset="0"/>
                <a:cs typeface="Calibri Light" pitchFamily="34" charset="0"/>
              </a:rPr>
              <a:t>, в тому </a:t>
            </a:r>
            <a:r>
              <a:rPr lang="ru-RU" sz="1300" dirty="0" err="1">
                <a:latin typeface="Calibri Light" pitchFamily="34" charset="0"/>
                <a:cs typeface="Calibri Light" pitchFamily="34" charset="0"/>
              </a:rPr>
              <a:t>числі</a:t>
            </a:r>
            <a:r>
              <a:rPr lang="ru-RU" sz="1300" dirty="0">
                <a:latin typeface="Calibri Light" pitchFamily="34" charset="0"/>
                <a:cs typeface="Calibri Light" pitchFamily="34" charset="0"/>
              </a:rPr>
              <a:t> </a:t>
            </a:r>
            <a:r>
              <a:rPr lang="ru-RU" sz="1300" dirty="0" err="1">
                <a:latin typeface="Calibri Light" pitchFamily="34" charset="0"/>
                <a:cs typeface="Calibri Light" pitchFamily="34" charset="0"/>
              </a:rPr>
              <a:t>південно-східному</a:t>
            </a:r>
            <a:r>
              <a:rPr lang="ru-RU" sz="1300" dirty="0">
                <a:latin typeface="Calibri Light" pitchFamily="34" charset="0"/>
                <a:cs typeface="Calibri Light" pitchFamily="34" charset="0"/>
              </a:rPr>
              <a:t> </a:t>
            </a:r>
            <a:r>
              <a:rPr lang="ru-RU" sz="1300" dirty="0" err="1">
                <a:latin typeface="Calibri Light" pitchFamily="34" charset="0"/>
                <a:cs typeface="Calibri Light" pitchFamily="34" charset="0"/>
              </a:rPr>
              <a:t>регіоні</a:t>
            </a:r>
            <a:r>
              <a:rPr lang="ru-RU" sz="1300" dirty="0">
                <a:latin typeface="Calibri Light" pitchFamily="34" charset="0"/>
                <a:cs typeface="Calibri Light" pitchFamily="34" charset="0"/>
              </a:rPr>
              <a:t> України</a:t>
            </a:r>
            <a:r>
              <a:rPr lang="uk-UA" sz="1300" dirty="0">
                <a:latin typeface="Calibri Light" pitchFamily="34" charset="0"/>
                <a:cs typeface="Calibri Light" pitchFamily="34" charset="0"/>
              </a:rPr>
              <a:t>;</a:t>
            </a:r>
          </a:p>
          <a:p>
            <a:pPr marL="93663" algn="just" fontAlgn="base"/>
            <a:r>
              <a:rPr lang="uk-UA" sz="1300" dirty="0" smtClean="0">
                <a:latin typeface="Calibri Light" pitchFamily="34" charset="0"/>
                <a:cs typeface="Calibri Light" pitchFamily="34" charset="0"/>
              </a:rPr>
              <a:t>2</a:t>
            </a:r>
            <a:r>
              <a:rPr lang="uk-UA" sz="1300" dirty="0">
                <a:latin typeface="Calibri Light" pitchFamily="34" charset="0"/>
                <a:cs typeface="Calibri Light" pitchFamily="34" charset="0"/>
              </a:rPr>
              <a:t>) охорони (у тому числі від пожеж) і захисту лісів, придбання протипожежної техніки і обладнання для санітарно-оздоровчих заходів;</a:t>
            </a:r>
          </a:p>
          <a:p>
            <a:pPr marL="93663" algn="just" fontAlgn="base"/>
            <a:r>
              <a:rPr lang="uk-UA" sz="1300" dirty="0">
                <a:latin typeface="Calibri Light" pitchFamily="34" charset="0"/>
                <a:cs typeface="Calibri Light" pitchFamily="34" charset="0"/>
              </a:rPr>
              <a:t>3) поліпшення якісного складу лісів, проведення рубок пов’язаних з веденням лісового господарства, збереження біорізноманіття в лісах та закупівля відповідної техніки;</a:t>
            </a:r>
          </a:p>
          <a:p>
            <a:pPr marL="93663" algn="just" fontAlgn="base"/>
            <a:r>
              <a:rPr lang="uk-UA" sz="1300" dirty="0" smtClean="0">
                <a:latin typeface="Calibri Light" pitchFamily="34" charset="0"/>
                <a:cs typeface="Calibri Light" pitchFamily="34" charset="0"/>
              </a:rPr>
              <a:t>4</a:t>
            </a:r>
            <a:r>
              <a:rPr lang="uk-UA" sz="1300" dirty="0">
                <a:latin typeface="Calibri Light" pitchFamily="34" charset="0"/>
                <a:cs typeface="Calibri Light" pitchFamily="34" charset="0"/>
              </a:rPr>
              <a:t>) охорона та відтворення державного мисливського фонду;</a:t>
            </a:r>
          </a:p>
          <a:p>
            <a:pPr marL="93663" algn="just" fontAlgn="base"/>
            <a:r>
              <a:rPr lang="uk-UA" sz="1300" dirty="0">
                <a:latin typeface="Calibri Light" pitchFamily="34" charset="0"/>
                <a:cs typeface="Calibri Light" pitchFamily="34" charset="0"/>
              </a:rPr>
              <a:t>5) лісовпорядкування (базове, безперервне) та інші проектно-вишукувальні роботи, ведення державного лісового кадастру, обліку та моніторингу лісів та їх інвентаризації;</a:t>
            </a:r>
          </a:p>
          <a:p>
            <a:pPr marL="93663" algn="just" fontAlgn="base"/>
            <a:r>
              <a:rPr lang="uk-UA" sz="1300" dirty="0">
                <a:latin typeface="Calibri Light" pitchFamily="34" charset="0"/>
                <a:cs typeface="Calibri Light" pitchFamily="34" charset="0"/>
              </a:rPr>
              <a:t>6) вирощування в лісорозсадниках садивного матеріалу із закритою кореневою системою;</a:t>
            </a:r>
          </a:p>
          <a:p>
            <a:pPr marL="93663" algn="just" fontAlgn="base"/>
            <a:r>
              <a:rPr lang="uk-UA" sz="1300" dirty="0">
                <a:latin typeface="Calibri Light" pitchFamily="34" charset="0"/>
                <a:cs typeface="Calibri Light" pitchFamily="34" charset="0"/>
              </a:rPr>
              <a:t>7) наукові дослідження в сфері лісового господарства;</a:t>
            </a:r>
          </a:p>
          <a:p>
            <a:pPr marL="93663" algn="just" fontAlgn="base"/>
            <a:r>
              <a:rPr lang="uk-UA" sz="1300" dirty="0">
                <a:latin typeface="Calibri Light" pitchFamily="34" charset="0"/>
                <a:cs typeface="Calibri Light" pitchFamily="34" charset="0"/>
              </a:rPr>
              <a:t>8) будівництво лісових доріг</a:t>
            </a:r>
            <a:r>
              <a:rPr lang="uk-UA" sz="1300" dirty="0" smtClean="0">
                <a:latin typeface="Calibri Light" pitchFamily="34" charset="0"/>
                <a:cs typeface="Calibri Light" pitchFamily="34" charset="0"/>
              </a:rPr>
              <a:t>.</a:t>
            </a:r>
          </a:p>
          <a:p>
            <a:pPr algn="just" fontAlgn="base"/>
            <a:endParaRPr lang="uk-UA" sz="1000" dirty="0" smtClean="0">
              <a:latin typeface="Calibri Light" pitchFamily="34" charset="0"/>
              <a:cs typeface="Calibri Light" pitchFamily="34" charset="0"/>
            </a:endParaRPr>
          </a:p>
          <a:p>
            <a:pPr algn="just" fontAlgn="base"/>
            <a:r>
              <a:rPr lang="uk-UA" sz="1300" dirty="0" smtClean="0">
                <a:latin typeface="Calibri Light" pitchFamily="34" charset="0"/>
                <a:cs typeface="Calibri Light" pitchFamily="34" charset="0"/>
              </a:rPr>
              <a:t>4</a:t>
            </a:r>
            <a:r>
              <a:rPr lang="uk-UA" sz="1300" dirty="0">
                <a:latin typeface="Calibri Light" pitchFamily="34" charset="0"/>
                <a:cs typeface="Calibri Light" pitchFamily="34" charset="0"/>
              </a:rPr>
              <a:t>. Порядок спрямування і використання коштів  Державного фонду розвитку лісового господарства  визначається Кабінетом Міністрів України.".</a:t>
            </a:r>
          </a:p>
          <a:p>
            <a:pPr algn="just"/>
            <a:r>
              <a:rPr lang="uk-UA" sz="1300" dirty="0">
                <a:latin typeface="Calibri Light" pitchFamily="34" charset="0"/>
                <a:cs typeface="Calibri Light" pitchFamily="34" charset="0"/>
              </a:rPr>
              <a:t>  </a:t>
            </a:r>
          </a:p>
          <a:p>
            <a:pPr algn="just"/>
            <a:r>
              <a:rPr lang="uk-UA" sz="1300" dirty="0">
                <a:latin typeface="Calibri Light" pitchFamily="34" charset="0"/>
                <a:cs typeface="Calibri Light" pitchFamily="34" charset="0"/>
              </a:rPr>
              <a:t>ІI. Прикінцеві </a:t>
            </a:r>
            <a:r>
              <a:rPr lang="uk-UA" sz="1300" dirty="0" smtClean="0">
                <a:latin typeface="Calibri Light" pitchFamily="34" charset="0"/>
                <a:cs typeface="Calibri Light" pitchFamily="34" charset="0"/>
              </a:rPr>
              <a:t>положення</a:t>
            </a:r>
          </a:p>
          <a:p>
            <a:pPr algn="just"/>
            <a:endParaRPr lang="uk-UA" sz="1000" dirty="0">
              <a:latin typeface="Calibri Light" pitchFamily="34" charset="0"/>
              <a:cs typeface="Calibri Light" pitchFamily="34" charset="0"/>
            </a:endParaRPr>
          </a:p>
          <a:p>
            <a:pPr algn="just"/>
            <a:r>
              <a:rPr lang="uk-UA" sz="1300" dirty="0" smtClean="0">
                <a:latin typeface="Calibri Light" pitchFamily="34" charset="0"/>
                <a:cs typeface="Calibri Light" pitchFamily="34" charset="0"/>
              </a:rPr>
              <a:t>1</a:t>
            </a:r>
            <a:r>
              <a:rPr lang="uk-UA" sz="1300" dirty="0">
                <a:latin typeface="Calibri Light" pitchFamily="34" charset="0"/>
                <a:cs typeface="Calibri Light" pitchFamily="34" charset="0"/>
              </a:rPr>
              <a:t>. Цей Закон набирає чинності з 1 </a:t>
            </a:r>
            <a:r>
              <a:rPr lang="ru-RU" sz="1300" dirty="0" err="1">
                <a:latin typeface="Calibri Light" pitchFamily="34" charset="0"/>
                <a:cs typeface="Calibri Light" pitchFamily="34" charset="0"/>
              </a:rPr>
              <a:t>січня</a:t>
            </a:r>
            <a:r>
              <a:rPr lang="ru-RU" sz="1300" dirty="0">
                <a:latin typeface="Calibri Light" pitchFamily="34" charset="0"/>
                <a:cs typeface="Calibri Light" pitchFamily="34" charset="0"/>
              </a:rPr>
              <a:t> </a:t>
            </a:r>
            <a:r>
              <a:rPr lang="uk-UA" sz="1300" dirty="0">
                <a:latin typeface="Calibri Light" pitchFamily="34" charset="0"/>
                <a:cs typeface="Calibri Light" pitchFamily="34" charset="0"/>
              </a:rPr>
              <a:t>2020 року.</a:t>
            </a:r>
          </a:p>
          <a:p>
            <a:pPr algn="just"/>
            <a:r>
              <a:rPr lang="uk-UA" sz="1300" dirty="0">
                <a:latin typeface="Calibri Light" pitchFamily="34" charset="0"/>
                <a:cs typeface="Calibri Light" pitchFamily="34" charset="0"/>
              </a:rPr>
              <a:t>2. Кабінету Міністрів України у тримісячний строк з дня набрання чинності цим Законом:</a:t>
            </a:r>
          </a:p>
          <a:p>
            <a:pPr algn="just"/>
            <a:r>
              <a:rPr lang="uk-UA" sz="1300" dirty="0">
                <a:latin typeface="Calibri Light" pitchFamily="34" charset="0"/>
                <a:cs typeface="Calibri Light" pitchFamily="34" charset="0"/>
              </a:rPr>
              <a:t>привести свої нормативно-правові акти у відповідність із цим Законом;</a:t>
            </a:r>
          </a:p>
          <a:p>
            <a:pPr algn="just"/>
            <a:r>
              <a:rPr lang="uk-UA" sz="1300" dirty="0">
                <a:latin typeface="Calibri Light" pitchFamily="34" charset="0"/>
                <a:cs typeface="Calibri Light" pitchFamily="34" charset="0"/>
              </a:rPr>
              <a:t>забезпечити приведення міністерствами та іншими центральними органами виконавчої влади їх нормативно-правових актів у відповідність із цим Законом</a:t>
            </a:r>
            <a:r>
              <a:rPr lang="uk-UA" sz="1300" dirty="0" smtClean="0">
                <a:latin typeface="Calibri Light" pitchFamily="34" charset="0"/>
                <a:cs typeface="Calibri Light" pitchFamily="34" charset="0"/>
              </a:rPr>
              <a:t>.</a:t>
            </a:r>
            <a:endParaRPr lang="uk-UA" sz="1300" dirty="0">
              <a:latin typeface="Calibri Light" pitchFamily="34" charset="0"/>
              <a:cs typeface="Calibri Light" pitchFamily="34" charset="0"/>
            </a:endParaRPr>
          </a:p>
        </p:txBody>
      </p:sp>
      <p:sp>
        <p:nvSpPr>
          <p:cNvPr id="5" name="Номер слайда 2"/>
          <p:cNvSpPr>
            <a:spLocks noGrp="1"/>
          </p:cNvSpPr>
          <p:nvPr>
            <p:ph type="sldNum" sz="quarter" idx="12"/>
          </p:nvPr>
        </p:nvSpPr>
        <p:spPr>
          <a:xfrm>
            <a:off x="8604448" y="4894008"/>
            <a:ext cx="539552" cy="242888"/>
          </a:xfrm>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defRPr/>
            </a:pPr>
            <a:fld id="{A087BA6C-DE82-4922-A007-5CB817EE4E20}" type="slidenum">
              <a:rPr lang="ru-RU" sz="1400" b="1" i="1" smtClean="0">
                <a:ln>
                  <a:solidFill>
                    <a:sysClr val="windowText" lastClr="000000"/>
                  </a:solidFill>
                </a:ln>
                <a:solidFill>
                  <a:sysClr val="windowText" lastClr="000000"/>
                </a:solidFill>
                <a:latin typeface="Bookman Old Style" panose="02050604050505020204" pitchFamily="18" charset="0"/>
              </a:rPr>
              <a:pPr>
                <a:defRPr/>
              </a:pPr>
              <a:t>12</a:t>
            </a:fld>
            <a:endParaRPr lang="ru-RU" sz="1400" b="1" i="1" dirty="0">
              <a:ln>
                <a:solidFill>
                  <a:sysClr val="windowText" lastClr="000000"/>
                </a:solidFill>
              </a:ln>
              <a:solidFill>
                <a:sysClr val="windowText" lastClr="000000"/>
              </a:solidFill>
              <a:latin typeface="Bookman Old Style" panose="02050604050505020204" pitchFamily="18" charset="0"/>
            </a:endParaRPr>
          </a:p>
        </p:txBody>
      </p:sp>
    </p:spTree>
    <p:extLst>
      <p:ext uri="{BB962C8B-B14F-4D97-AF65-F5344CB8AC3E}">
        <p14:creationId xmlns:p14="http://schemas.microsoft.com/office/powerpoint/2010/main" val="7978453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Mashystik\Desktop\bg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16"/>
            <a:ext cx="9144000" cy="5145616"/>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0" y="220305"/>
            <a:ext cx="9144000" cy="4439677"/>
          </a:xfrm>
          <a:prstGeom prst="rect">
            <a:avLst/>
          </a:prstGeom>
        </p:spPr>
        <p:txBody>
          <a:bodyPr wrap="square">
            <a:spAutoFit/>
          </a:bodyPr>
          <a:lstStyle/>
          <a:p>
            <a:pPr algn="r"/>
            <a:r>
              <a:rPr lang="uk-UA" sz="1400" i="1" dirty="0">
                <a:latin typeface="Calibri Light" pitchFamily="34" charset="0"/>
                <a:cs typeface="Calibri Light" pitchFamily="34" charset="0"/>
              </a:rPr>
              <a:t> </a:t>
            </a:r>
            <a:r>
              <a:rPr lang="uk-UA" sz="1400" i="1" dirty="0" smtClean="0">
                <a:latin typeface="Calibri Light" pitchFamily="34" charset="0"/>
                <a:cs typeface="Calibri Light" pitchFamily="34" charset="0"/>
              </a:rPr>
              <a:t>Проект</a:t>
            </a:r>
            <a:endParaRPr lang="uk-UA" sz="1400" i="1" dirty="0">
              <a:latin typeface="Calibri Light" pitchFamily="34" charset="0"/>
              <a:cs typeface="Calibri Light" pitchFamily="34" charset="0"/>
            </a:endParaRPr>
          </a:p>
          <a:p>
            <a:pPr algn="ctr"/>
            <a:r>
              <a:rPr lang="uk-UA" sz="1400" b="1" dirty="0" smtClean="0">
                <a:latin typeface="Calibri Light" pitchFamily="34" charset="0"/>
                <a:cs typeface="Calibri Light" pitchFamily="34" charset="0"/>
              </a:rPr>
              <a:t>З </a:t>
            </a:r>
            <a:r>
              <a:rPr lang="uk-UA" sz="1400" b="1" dirty="0">
                <a:latin typeface="Calibri Light" pitchFamily="34" charset="0"/>
                <a:cs typeface="Calibri Light" pitchFamily="34" charset="0"/>
              </a:rPr>
              <a:t>А К О Н    У К Р А Ї Н И</a:t>
            </a:r>
            <a:endParaRPr lang="uk-UA" sz="1400" dirty="0">
              <a:latin typeface="Calibri Light" pitchFamily="34" charset="0"/>
              <a:cs typeface="Calibri Light" pitchFamily="34" charset="0"/>
            </a:endParaRPr>
          </a:p>
          <a:p>
            <a:pPr algn="ctr"/>
            <a:r>
              <a:rPr lang="uk-UA" sz="1400" b="1" dirty="0" smtClean="0">
                <a:latin typeface="Calibri Light" pitchFamily="34" charset="0"/>
                <a:cs typeface="Calibri Light" pitchFamily="34" charset="0"/>
              </a:rPr>
              <a:t>«</a:t>
            </a:r>
            <a:r>
              <a:rPr lang="uk-UA" sz="1400" b="1" dirty="0">
                <a:latin typeface="Calibri Light" pitchFamily="34" charset="0"/>
                <a:cs typeface="Calibri Light" pitchFamily="34" charset="0"/>
              </a:rPr>
              <a:t>Про внесення змін до Податкового кодексу України щодо звільнення від оподаткування деревини дров’яної непромислового використання, в якості палива для побутових потреб населенню</a:t>
            </a:r>
            <a:r>
              <a:rPr lang="uk-UA" sz="1400" b="1" dirty="0" smtClean="0">
                <a:latin typeface="Calibri Light" pitchFamily="34" charset="0"/>
                <a:cs typeface="Calibri Light" pitchFamily="34" charset="0"/>
              </a:rPr>
              <a:t>»</a:t>
            </a:r>
          </a:p>
          <a:p>
            <a:pPr indent="355600" algn="just"/>
            <a:endParaRPr lang="uk-UA" sz="1400" dirty="0" smtClean="0">
              <a:latin typeface="Calibri Light" pitchFamily="34" charset="0"/>
              <a:cs typeface="Calibri Light" pitchFamily="34" charset="0"/>
            </a:endParaRPr>
          </a:p>
          <a:p>
            <a:pPr indent="355600" algn="just"/>
            <a:r>
              <a:rPr lang="uk-UA" sz="1400" dirty="0">
                <a:latin typeface="Calibri Light" pitchFamily="34" charset="0"/>
                <a:cs typeface="Calibri Light" pitchFamily="34" charset="0"/>
              </a:rPr>
              <a:t>Верховна Рада України   </a:t>
            </a:r>
            <a:r>
              <a:rPr lang="uk-UA" sz="1400" b="1" dirty="0">
                <a:latin typeface="Calibri Light" pitchFamily="34" charset="0"/>
                <a:cs typeface="Calibri Light" pitchFamily="34" charset="0"/>
              </a:rPr>
              <a:t>п о с т а н о в л я є :</a:t>
            </a:r>
            <a:endParaRPr lang="uk-UA" sz="1400" dirty="0">
              <a:latin typeface="Calibri Light" pitchFamily="34" charset="0"/>
              <a:cs typeface="Calibri Light" pitchFamily="34" charset="0"/>
            </a:endParaRPr>
          </a:p>
          <a:p>
            <a:pPr indent="355600" algn="just"/>
            <a:endParaRPr lang="uk-UA" sz="1000" dirty="0" smtClean="0">
              <a:latin typeface="Calibri Light" pitchFamily="34" charset="0"/>
              <a:cs typeface="Calibri Light" pitchFamily="34" charset="0"/>
            </a:endParaRPr>
          </a:p>
          <a:p>
            <a:pPr indent="355600" algn="just"/>
            <a:r>
              <a:rPr lang="en-US" sz="1400" dirty="0" smtClean="0">
                <a:latin typeface="Calibri Light" pitchFamily="34" charset="0"/>
                <a:cs typeface="Calibri Light" pitchFamily="34" charset="0"/>
              </a:rPr>
              <a:t>I.  </a:t>
            </a:r>
            <a:r>
              <a:rPr lang="uk-UA" sz="1400" dirty="0" smtClean="0">
                <a:latin typeface="Calibri Light" pitchFamily="34" charset="0"/>
                <a:cs typeface="Calibri Light" pitchFamily="34" charset="0"/>
              </a:rPr>
              <a:t>Пункт </a:t>
            </a:r>
            <a:r>
              <a:rPr lang="uk-UA" sz="1400" dirty="0">
                <a:latin typeface="Calibri Light" pitchFamily="34" charset="0"/>
                <a:cs typeface="Calibri Light" pitchFamily="34" charset="0"/>
              </a:rPr>
              <a:t>197.1 статті 197 Податкового кодексу України (Відомості Верховної Ради України, 2011 </a:t>
            </a:r>
            <a:r>
              <a:rPr lang="en-US" sz="1400" dirty="0">
                <a:latin typeface="Calibri Light" pitchFamily="34" charset="0"/>
                <a:cs typeface="Calibri Light" pitchFamily="34" charset="0"/>
              </a:rPr>
              <a:t>p., №№ 13-17, </a:t>
            </a:r>
            <a:r>
              <a:rPr lang="uk-UA" sz="1400" dirty="0">
                <a:latin typeface="Calibri Light" pitchFamily="34" charset="0"/>
                <a:cs typeface="Calibri Light" pitchFamily="34" charset="0"/>
              </a:rPr>
              <a:t>ст. 112 із наступними змінами) доповнити підпунктом 197.1.32 такого змісту</a:t>
            </a:r>
            <a:r>
              <a:rPr lang="uk-UA" sz="1400" dirty="0" smtClean="0">
                <a:latin typeface="Calibri Light" pitchFamily="34" charset="0"/>
                <a:cs typeface="Calibri Light" pitchFamily="34" charset="0"/>
              </a:rPr>
              <a:t>:</a:t>
            </a:r>
          </a:p>
          <a:p>
            <a:pPr indent="355600" algn="just"/>
            <a:endParaRPr lang="uk-UA" sz="1000" dirty="0">
              <a:latin typeface="Calibri Light" pitchFamily="34" charset="0"/>
              <a:cs typeface="Calibri Light" pitchFamily="34" charset="0"/>
            </a:endParaRPr>
          </a:p>
          <a:p>
            <a:pPr indent="355600" algn="just"/>
            <a:r>
              <a:rPr lang="uk-UA" sz="1400" dirty="0">
                <a:latin typeface="Calibri Light" pitchFamily="34" charset="0"/>
                <a:cs typeface="Calibri Light" pitchFamily="34" charset="0"/>
              </a:rPr>
              <a:t>"197.1.32. постачання деревини дров’яної непромислового використання,  в якості палива для побутових потреб населенню."</a:t>
            </a:r>
          </a:p>
          <a:p>
            <a:pPr indent="355600" algn="just"/>
            <a:endParaRPr lang="uk-UA" sz="1400" dirty="0" smtClean="0">
              <a:latin typeface="Calibri Light" pitchFamily="34" charset="0"/>
              <a:cs typeface="Calibri Light" pitchFamily="34" charset="0"/>
            </a:endParaRPr>
          </a:p>
          <a:p>
            <a:pPr indent="355600" algn="just"/>
            <a:endParaRPr lang="uk-UA" sz="1400" dirty="0" smtClean="0">
              <a:latin typeface="Calibri Light" pitchFamily="34" charset="0"/>
              <a:cs typeface="Calibri Light" pitchFamily="34" charset="0"/>
            </a:endParaRPr>
          </a:p>
          <a:p>
            <a:pPr indent="355600" algn="just"/>
            <a:r>
              <a:rPr lang="en-US" sz="1400" dirty="0" smtClean="0">
                <a:latin typeface="Calibri Light" pitchFamily="34" charset="0"/>
                <a:cs typeface="Calibri Light" pitchFamily="34" charset="0"/>
              </a:rPr>
              <a:t>II</a:t>
            </a:r>
            <a:r>
              <a:rPr lang="en-US" sz="1400" dirty="0">
                <a:latin typeface="Calibri Light" pitchFamily="34" charset="0"/>
                <a:cs typeface="Calibri Light" pitchFamily="34" charset="0"/>
              </a:rPr>
              <a:t>. </a:t>
            </a:r>
            <a:r>
              <a:rPr lang="uk-UA" sz="1400" dirty="0">
                <a:latin typeface="Calibri Light" pitchFamily="34" charset="0"/>
                <a:cs typeface="Calibri Light" pitchFamily="34" charset="0"/>
              </a:rPr>
              <a:t>Прикінцеві положення</a:t>
            </a:r>
          </a:p>
          <a:p>
            <a:pPr indent="355600" algn="just"/>
            <a:endParaRPr lang="uk-UA" sz="1000" dirty="0" smtClean="0">
              <a:latin typeface="Calibri Light" pitchFamily="34" charset="0"/>
              <a:cs typeface="Calibri Light" pitchFamily="34" charset="0"/>
            </a:endParaRPr>
          </a:p>
          <a:p>
            <a:pPr indent="355600" algn="just"/>
            <a:r>
              <a:rPr lang="uk-UA" sz="1400" dirty="0" smtClean="0">
                <a:latin typeface="Calibri Light" pitchFamily="34" charset="0"/>
                <a:cs typeface="Calibri Light" pitchFamily="34" charset="0"/>
              </a:rPr>
              <a:t>1</a:t>
            </a:r>
            <a:r>
              <a:rPr lang="uk-UA" sz="1400" dirty="0">
                <a:latin typeface="Calibri Light" pitchFamily="34" charset="0"/>
                <a:cs typeface="Calibri Light" pitchFamily="34" charset="0"/>
              </a:rPr>
              <a:t>. Цей Закон набирає чинності з дня, наступного за днем його опублікування.</a:t>
            </a:r>
          </a:p>
          <a:p>
            <a:pPr indent="355600" algn="just"/>
            <a:r>
              <a:rPr lang="uk-UA" sz="1400" dirty="0">
                <a:latin typeface="Calibri Light" pitchFamily="34" charset="0"/>
                <a:cs typeface="Calibri Light" pitchFamily="34" charset="0"/>
              </a:rPr>
              <a:t>2. Рекомендувати Раді міністрів Автономної Республіки Крим, обласним, Київській та Севастопольській міським державним адміністраціям протягом місяця з дня опублікування цього Закону встановити торговельні (постачальницько-збутові) надбавки та нормативи рентабельності на деревини дров’яної непромислового використання, в якості палива для побутових потреб населенню на рівні не вище 5 відсотків</a:t>
            </a:r>
            <a:r>
              <a:rPr lang="uk-UA" sz="1400" dirty="0" smtClean="0">
                <a:latin typeface="Calibri Light" pitchFamily="34" charset="0"/>
                <a:cs typeface="Calibri Light" pitchFamily="34" charset="0"/>
              </a:rPr>
              <a:t>.</a:t>
            </a:r>
            <a:endParaRPr lang="uk-UA" sz="1400" dirty="0">
              <a:latin typeface="Calibri Light" pitchFamily="34" charset="0"/>
              <a:cs typeface="Calibri Light" pitchFamily="34" charset="0"/>
            </a:endParaRPr>
          </a:p>
        </p:txBody>
      </p:sp>
      <p:sp>
        <p:nvSpPr>
          <p:cNvPr id="5" name="Номер слайда 2"/>
          <p:cNvSpPr>
            <a:spLocks noGrp="1"/>
          </p:cNvSpPr>
          <p:nvPr>
            <p:ph type="sldNum" sz="quarter" idx="12"/>
          </p:nvPr>
        </p:nvSpPr>
        <p:spPr>
          <a:xfrm>
            <a:off x="8604448" y="4894008"/>
            <a:ext cx="539552" cy="242888"/>
          </a:xfrm>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defRPr/>
            </a:pPr>
            <a:fld id="{A087BA6C-DE82-4922-A007-5CB817EE4E20}" type="slidenum">
              <a:rPr lang="ru-RU" sz="1400" b="1" i="1" smtClean="0">
                <a:ln>
                  <a:solidFill>
                    <a:sysClr val="windowText" lastClr="000000"/>
                  </a:solidFill>
                </a:ln>
                <a:solidFill>
                  <a:sysClr val="windowText" lastClr="000000"/>
                </a:solidFill>
                <a:latin typeface="Bookman Old Style" panose="02050604050505020204" pitchFamily="18" charset="0"/>
              </a:rPr>
              <a:pPr>
                <a:defRPr/>
              </a:pPr>
              <a:t>13</a:t>
            </a:fld>
            <a:endParaRPr lang="ru-RU" sz="1400" b="1" i="1" dirty="0">
              <a:ln>
                <a:solidFill>
                  <a:sysClr val="windowText" lastClr="000000"/>
                </a:solidFill>
              </a:ln>
              <a:solidFill>
                <a:sysClr val="windowText" lastClr="000000"/>
              </a:solidFill>
              <a:latin typeface="Bookman Old Style" panose="02050604050505020204" pitchFamily="18" charset="0"/>
            </a:endParaRPr>
          </a:p>
        </p:txBody>
      </p:sp>
    </p:spTree>
    <p:extLst>
      <p:ext uri="{BB962C8B-B14F-4D97-AF65-F5344CB8AC3E}">
        <p14:creationId xmlns:p14="http://schemas.microsoft.com/office/powerpoint/2010/main" val="594663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Mashystik\Desktop\bg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16"/>
            <a:ext cx="9144000" cy="5145616"/>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449847" y="32074"/>
            <a:ext cx="6423553" cy="461665"/>
          </a:xfrm>
          <a:prstGeom prst="rect">
            <a:avLst/>
          </a:prstGeom>
        </p:spPr>
        <p:txBody>
          <a:bodyPr wrap="none">
            <a:spAutoFit/>
          </a:bodyPr>
          <a:lstStyle/>
          <a:p>
            <a:pPr algn="ctr"/>
            <a:r>
              <a:rPr lang="uk-UA" sz="2400" b="1" i="1" spc="300" dirty="0" smtClean="0">
                <a:ln w="12700">
                  <a:noFill/>
                  <a:prstDash val="solid"/>
                </a:ln>
                <a:latin typeface="Courier New" pitchFamily="49" charset="0"/>
                <a:cs typeface="Courier New" pitchFamily="49" charset="0"/>
              </a:rPr>
              <a:t>СИСТЕМА ОБЛІКУ РУХУ ДЕРЕВИНИ</a:t>
            </a:r>
            <a:endParaRPr lang="uk-UA" sz="2400" b="1" i="1" spc="300" dirty="0">
              <a:ln w="12700">
                <a:noFill/>
                <a:prstDash val="solid"/>
              </a:ln>
              <a:latin typeface="Courier New" pitchFamily="49" charset="0"/>
              <a:cs typeface="Courier New" pitchFamily="49" charset="0"/>
            </a:endParaRPr>
          </a:p>
        </p:txBody>
      </p:sp>
      <p:sp>
        <p:nvSpPr>
          <p:cNvPr id="5" name="Номер слайда 2"/>
          <p:cNvSpPr>
            <a:spLocks noGrp="1"/>
          </p:cNvSpPr>
          <p:nvPr>
            <p:ph type="sldNum" sz="quarter" idx="12"/>
          </p:nvPr>
        </p:nvSpPr>
        <p:spPr>
          <a:xfrm>
            <a:off x="8676456" y="4894008"/>
            <a:ext cx="467544" cy="242888"/>
          </a:xfrm>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defRPr/>
            </a:pPr>
            <a:fld id="{A087BA6C-DE82-4922-A007-5CB817EE4E20}" type="slidenum">
              <a:rPr lang="ru-RU" sz="1400" b="1" i="1" smtClean="0">
                <a:ln>
                  <a:solidFill>
                    <a:sysClr val="windowText" lastClr="000000"/>
                  </a:solidFill>
                </a:ln>
                <a:solidFill>
                  <a:sysClr val="windowText" lastClr="000000"/>
                </a:solidFill>
                <a:latin typeface="Bookman Old Style" panose="02050604050505020204" pitchFamily="18" charset="0"/>
              </a:rPr>
              <a:pPr>
                <a:defRPr/>
              </a:pPr>
              <a:t>14</a:t>
            </a:fld>
            <a:endParaRPr lang="ru-RU" sz="1400" b="1" i="1" dirty="0">
              <a:ln>
                <a:solidFill>
                  <a:sysClr val="windowText" lastClr="000000"/>
                </a:solidFill>
              </a:ln>
              <a:solidFill>
                <a:sysClr val="windowText" lastClr="000000"/>
              </a:solidFill>
              <a:latin typeface="Bookman Old Style" panose="02050604050505020204" pitchFamily="18" charset="0"/>
            </a:endParaRPr>
          </a:p>
        </p:txBody>
      </p:sp>
      <p:pic>
        <p:nvPicPr>
          <p:cNvPr id="2" name="Picture 2" descr="F:\СХЕМА_ОБЛІК_ДЕРЕВИНИ.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376"/>
          <a:stretch/>
        </p:blipFill>
        <p:spPr bwMode="auto">
          <a:xfrm>
            <a:off x="838168" y="483518"/>
            <a:ext cx="7478248" cy="4608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83137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Mashystik\Desktop\bg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16"/>
            <a:ext cx="9144000" cy="5145616"/>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0" y="186420"/>
            <a:ext cx="9144000" cy="4744376"/>
          </a:xfrm>
          <a:prstGeom prst="rect">
            <a:avLst/>
          </a:prstGeom>
        </p:spPr>
        <p:txBody>
          <a:bodyPr wrap="square">
            <a:spAutoFit/>
          </a:bodyPr>
          <a:lstStyle/>
          <a:p>
            <a:pPr indent="360000" algn="r">
              <a:lnSpc>
                <a:spcPct val="114000"/>
              </a:lnSpc>
            </a:pPr>
            <a:r>
              <a:rPr lang="uk-UA" sz="1400" i="1" dirty="0">
                <a:latin typeface="Calibri Light" pitchFamily="34" charset="0"/>
                <a:cs typeface="Calibri Light" pitchFamily="34" charset="0"/>
              </a:rPr>
              <a:t> </a:t>
            </a:r>
            <a:r>
              <a:rPr lang="uk-UA" sz="1400" i="1" dirty="0" smtClean="0">
                <a:latin typeface="Calibri Light" pitchFamily="34" charset="0"/>
                <a:cs typeface="Calibri Light" pitchFamily="34" charset="0"/>
              </a:rPr>
              <a:t>Проект</a:t>
            </a:r>
            <a:endParaRPr lang="uk-UA" sz="1400" i="1" dirty="0">
              <a:latin typeface="Calibri Light" pitchFamily="34" charset="0"/>
              <a:cs typeface="Calibri Light" pitchFamily="34" charset="0"/>
            </a:endParaRPr>
          </a:p>
          <a:p>
            <a:pPr algn="ctr">
              <a:lnSpc>
                <a:spcPct val="114000"/>
              </a:lnSpc>
            </a:pPr>
            <a:r>
              <a:rPr lang="uk-UA" sz="1400" b="1" dirty="0" smtClean="0">
                <a:latin typeface="Calibri Light" pitchFamily="34" charset="0"/>
                <a:cs typeface="Calibri Light" pitchFamily="34" charset="0"/>
              </a:rPr>
              <a:t>З </a:t>
            </a:r>
            <a:r>
              <a:rPr lang="uk-UA" sz="1400" b="1" dirty="0">
                <a:latin typeface="Calibri Light" pitchFamily="34" charset="0"/>
                <a:cs typeface="Calibri Light" pitchFamily="34" charset="0"/>
              </a:rPr>
              <a:t>А К О Н  </a:t>
            </a:r>
            <a:r>
              <a:rPr lang="uk-UA" sz="1400" b="1" dirty="0" smtClean="0">
                <a:latin typeface="Calibri Light" pitchFamily="34" charset="0"/>
                <a:cs typeface="Calibri Light" pitchFamily="34" charset="0"/>
              </a:rPr>
              <a:t>   </a:t>
            </a:r>
            <a:r>
              <a:rPr lang="uk-UA" sz="1400" b="1" dirty="0">
                <a:latin typeface="Calibri Light" pitchFamily="34" charset="0"/>
                <a:cs typeface="Calibri Light" pitchFamily="34" charset="0"/>
              </a:rPr>
              <a:t>У К Р А Ї Н И</a:t>
            </a:r>
            <a:endParaRPr lang="uk-UA" sz="1400" dirty="0">
              <a:latin typeface="Calibri Light" pitchFamily="34" charset="0"/>
              <a:cs typeface="Calibri Light" pitchFamily="34" charset="0"/>
            </a:endParaRPr>
          </a:p>
          <a:p>
            <a:pPr algn="ctr">
              <a:lnSpc>
                <a:spcPct val="114000"/>
              </a:lnSpc>
            </a:pPr>
            <a:r>
              <a:rPr lang="uk-UA" sz="1400" b="1" dirty="0" smtClean="0">
                <a:latin typeface="Calibri Light" pitchFamily="34" charset="0"/>
                <a:cs typeface="Calibri Light" pitchFamily="34" charset="0"/>
              </a:rPr>
              <a:t>«Про   ринок   лісоматеріалів»</a:t>
            </a:r>
          </a:p>
          <a:p>
            <a:pPr indent="360000" algn="just">
              <a:lnSpc>
                <a:spcPct val="114000"/>
              </a:lnSpc>
            </a:pPr>
            <a:endParaRPr lang="uk-UA" sz="1400" dirty="0" smtClean="0">
              <a:latin typeface="Calibri Light" pitchFamily="34" charset="0"/>
              <a:cs typeface="Calibri Light" pitchFamily="34" charset="0"/>
            </a:endParaRPr>
          </a:p>
          <a:p>
            <a:pPr indent="360000" algn="just">
              <a:lnSpc>
                <a:spcPct val="114000"/>
              </a:lnSpc>
            </a:pPr>
            <a:r>
              <a:rPr lang="uk-UA" sz="1400" b="1" i="1" spc="300" dirty="0" smtClean="0">
                <a:latin typeface="Calibri Light" pitchFamily="34" charset="0"/>
                <a:cs typeface="Calibri Light" pitchFamily="34" charset="0"/>
              </a:rPr>
              <a:t>ПРОБЛЕМИ:</a:t>
            </a:r>
          </a:p>
          <a:p>
            <a:pPr marL="285750" indent="360000" algn="just">
              <a:lnSpc>
                <a:spcPct val="114000"/>
              </a:lnSpc>
              <a:buFont typeface="Wingdings" pitchFamily="2" charset="2"/>
              <a:buChar char="Ø"/>
            </a:pPr>
            <a:r>
              <a:rPr lang="uk-UA" sz="1400" dirty="0" smtClean="0">
                <a:latin typeface="Calibri Light" pitchFamily="34" charset="0"/>
                <a:cs typeface="Calibri Light" pitchFamily="34" charset="0"/>
              </a:rPr>
              <a:t>електронний облік всієї заготовленої деревини;</a:t>
            </a:r>
          </a:p>
          <a:p>
            <a:pPr marL="285750" indent="360000" algn="just">
              <a:lnSpc>
                <a:spcPct val="114000"/>
              </a:lnSpc>
              <a:buFont typeface="Wingdings" pitchFamily="2" charset="2"/>
              <a:buChar char="Ø"/>
            </a:pPr>
            <a:r>
              <a:rPr lang="uk-UA" sz="1400" dirty="0" smtClean="0">
                <a:latin typeface="Calibri Light" pitchFamily="34" charset="0"/>
                <a:cs typeface="Calibri Light" pitchFamily="34" charset="0"/>
              </a:rPr>
              <a:t>електронний облік деревини відведеної в рубку;</a:t>
            </a:r>
          </a:p>
          <a:p>
            <a:pPr marL="285750" indent="360000" algn="just">
              <a:lnSpc>
                <a:spcPct val="114000"/>
              </a:lnSpc>
              <a:buFont typeface="Wingdings" pitchFamily="2" charset="2"/>
              <a:buChar char="Ø"/>
            </a:pPr>
            <a:r>
              <a:rPr lang="uk-UA" sz="1400" dirty="0" smtClean="0">
                <a:latin typeface="Calibri Light" pitchFamily="34" charset="0"/>
                <a:cs typeface="Calibri Light" pitchFamily="34" charset="0"/>
              </a:rPr>
              <a:t>видача сертифікату для внутрішнього і зовнішнього ринку на круглі лісоматеріали постійним лісокористувачам;</a:t>
            </a:r>
          </a:p>
          <a:p>
            <a:pPr marL="285750" indent="360000" algn="just">
              <a:lnSpc>
                <a:spcPct val="114000"/>
              </a:lnSpc>
              <a:buFont typeface="Wingdings" pitchFamily="2" charset="2"/>
              <a:buChar char="Ø"/>
            </a:pPr>
            <a:r>
              <a:rPr lang="uk-UA" sz="1400" dirty="0" smtClean="0">
                <a:latin typeface="Calibri Light" pitchFamily="34" charset="0"/>
                <a:cs typeface="Calibri Light" pitchFamily="34" charset="0"/>
              </a:rPr>
              <a:t>ціноутворення (купити дешевше, продати дорожче);</a:t>
            </a:r>
          </a:p>
          <a:p>
            <a:pPr marL="285750" indent="360000" algn="just">
              <a:lnSpc>
                <a:spcPct val="114000"/>
              </a:lnSpc>
              <a:buFont typeface="Wingdings" pitchFamily="2" charset="2"/>
              <a:buChar char="Ø"/>
            </a:pPr>
            <a:r>
              <a:rPr lang="uk-UA" sz="1400" dirty="0" smtClean="0">
                <a:latin typeface="Calibri Light" pitchFamily="34" charset="0"/>
                <a:cs typeface="Calibri Light" pitchFamily="34" charset="0"/>
              </a:rPr>
              <a:t>конфлікт між регіональними та міжрегіональними переробними підприємствами та постійними лісокористувачами;</a:t>
            </a:r>
          </a:p>
          <a:p>
            <a:pPr marL="285750" indent="360000" algn="just">
              <a:lnSpc>
                <a:spcPct val="114000"/>
              </a:lnSpc>
              <a:buFont typeface="Wingdings" pitchFamily="2" charset="2"/>
              <a:buChar char="Ø"/>
            </a:pPr>
            <a:r>
              <a:rPr lang="uk-UA" sz="1400" dirty="0" smtClean="0">
                <a:latin typeface="Calibri Light" pitchFamily="34" charset="0"/>
                <a:cs typeface="Calibri Light" pitchFamily="34" charset="0"/>
              </a:rPr>
              <a:t>вартість послуг площадки «</a:t>
            </a:r>
            <a:r>
              <a:rPr lang="en-US" sz="1400" dirty="0" smtClean="0">
                <a:latin typeface="Calibri Light" pitchFamily="34" charset="0"/>
                <a:cs typeface="Calibri Light" pitchFamily="34" charset="0"/>
              </a:rPr>
              <a:t>Prozorro</a:t>
            </a:r>
            <a:r>
              <a:rPr lang="uk-UA" sz="1400" dirty="0" smtClean="0">
                <a:latin typeface="Calibri Light" pitchFamily="34" charset="0"/>
                <a:cs typeface="Calibri Light" pitchFamily="34" charset="0"/>
              </a:rPr>
              <a:t>» – 3-8 %.</a:t>
            </a:r>
          </a:p>
          <a:p>
            <a:pPr indent="360000" algn="just">
              <a:lnSpc>
                <a:spcPct val="114000"/>
              </a:lnSpc>
            </a:pPr>
            <a:endParaRPr lang="uk-UA" sz="1400" dirty="0">
              <a:latin typeface="Calibri Light" pitchFamily="34" charset="0"/>
              <a:cs typeface="Calibri Light" pitchFamily="34" charset="0"/>
            </a:endParaRPr>
          </a:p>
          <a:p>
            <a:pPr indent="360000" algn="just">
              <a:lnSpc>
                <a:spcPct val="114000"/>
              </a:lnSpc>
            </a:pPr>
            <a:endParaRPr lang="uk-UA" sz="1400" dirty="0" smtClean="0">
              <a:latin typeface="Calibri Light" pitchFamily="34" charset="0"/>
              <a:cs typeface="Calibri Light" pitchFamily="34" charset="0"/>
            </a:endParaRPr>
          </a:p>
          <a:p>
            <a:pPr indent="360000" algn="just">
              <a:lnSpc>
                <a:spcPct val="114000"/>
              </a:lnSpc>
            </a:pPr>
            <a:r>
              <a:rPr lang="uk-UA" sz="1400" b="1" i="1" spc="300" dirty="0" smtClean="0">
                <a:latin typeface="Calibri Light" pitchFamily="34" charset="0"/>
                <a:cs typeface="Calibri Light" pitchFamily="34" charset="0"/>
              </a:rPr>
              <a:t>ПРОПОЗИЦІЯ:</a:t>
            </a:r>
          </a:p>
          <a:p>
            <a:pPr indent="360000" algn="just">
              <a:lnSpc>
                <a:spcPct val="114000"/>
              </a:lnSpc>
            </a:pPr>
            <a:r>
              <a:rPr lang="uk-UA" sz="1400" dirty="0" smtClean="0">
                <a:latin typeface="Calibri Light" pitchFamily="34" charset="0"/>
                <a:cs typeface="Calibri Light" pitchFamily="34" charset="0"/>
              </a:rPr>
              <a:t>винести даний Проект Закону України на детальне обговорення </a:t>
            </a:r>
            <a:r>
              <a:rPr lang="uk-UA" sz="1400" b="1" dirty="0" smtClean="0">
                <a:latin typeface="Calibri Light" pitchFamily="34" charset="0"/>
                <a:cs typeface="Calibri Light" pitchFamily="34" charset="0"/>
              </a:rPr>
              <a:t>17 вересня 2019 року </a:t>
            </a:r>
            <a:r>
              <a:rPr lang="en-US" sz="1400" b="1" dirty="0" smtClean="0">
                <a:latin typeface="Calibri Light" pitchFamily="34" charset="0"/>
                <a:cs typeface="Calibri Light" pitchFamily="34" charset="0"/>
              </a:rPr>
              <a:t> </a:t>
            </a:r>
            <a:r>
              <a:rPr lang="uk-UA" sz="1400" dirty="0" smtClean="0">
                <a:latin typeface="Calibri Light" pitchFamily="34" charset="0"/>
                <a:cs typeface="Calibri Light" pitchFamily="34" charset="0"/>
              </a:rPr>
              <a:t>на засіданні круглого столу </a:t>
            </a:r>
            <a:r>
              <a:rPr lang="ru-RU" sz="1400" b="1" dirty="0">
                <a:latin typeface="Calibri Light" pitchFamily="34" charset="0"/>
                <a:cs typeface="Calibri Light" pitchFamily="34" charset="0"/>
              </a:rPr>
              <a:t>«Перспективи розвитку спеціальності «деревообробні та меблеві технології</a:t>
            </a:r>
            <a:r>
              <a:rPr lang="ru-RU" sz="1400" b="1" dirty="0" smtClean="0">
                <a:latin typeface="Calibri Light" pitchFamily="34" charset="0"/>
                <a:cs typeface="Calibri Light" pitchFamily="34" charset="0"/>
              </a:rPr>
              <a:t>»»</a:t>
            </a:r>
            <a:r>
              <a:rPr lang="ru-RU" sz="1400" dirty="0" smtClean="0">
                <a:latin typeface="Calibri Light" pitchFamily="34" charset="0"/>
                <a:cs typeface="Calibri Light" pitchFamily="34" charset="0"/>
              </a:rPr>
              <a:t>, який відбудеться в НУБіП України.</a:t>
            </a:r>
            <a:endParaRPr lang="ru-RU" sz="1400" dirty="0">
              <a:latin typeface="Calibri Light" pitchFamily="34" charset="0"/>
              <a:cs typeface="Calibri Light" pitchFamily="34" charset="0"/>
            </a:endParaRPr>
          </a:p>
          <a:p>
            <a:pPr indent="360000" algn="just">
              <a:lnSpc>
                <a:spcPct val="114000"/>
              </a:lnSpc>
            </a:pPr>
            <a:endParaRPr lang="uk-UA" sz="1400" dirty="0">
              <a:latin typeface="Calibri Light" pitchFamily="34" charset="0"/>
              <a:cs typeface="Calibri Light" pitchFamily="34" charset="0"/>
            </a:endParaRPr>
          </a:p>
        </p:txBody>
      </p:sp>
      <p:sp>
        <p:nvSpPr>
          <p:cNvPr id="5" name="Номер слайда 2"/>
          <p:cNvSpPr>
            <a:spLocks noGrp="1"/>
          </p:cNvSpPr>
          <p:nvPr>
            <p:ph type="sldNum" sz="quarter" idx="12"/>
          </p:nvPr>
        </p:nvSpPr>
        <p:spPr>
          <a:xfrm>
            <a:off x="8604448" y="4894008"/>
            <a:ext cx="539552" cy="242888"/>
          </a:xfrm>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defRPr/>
            </a:pPr>
            <a:fld id="{A087BA6C-DE82-4922-A007-5CB817EE4E20}" type="slidenum">
              <a:rPr lang="ru-RU" sz="1400" b="1" i="1" smtClean="0">
                <a:ln>
                  <a:solidFill>
                    <a:sysClr val="windowText" lastClr="000000"/>
                  </a:solidFill>
                </a:ln>
                <a:solidFill>
                  <a:sysClr val="windowText" lastClr="000000"/>
                </a:solidFill>
                <a:latin typeface="Bookman Old Style" panose="02050604050505020204" pitchFamily="18" charset="0"/>
              </a:rPr>
              <a:pPr>
                <a:defRPr/>
              </a:pPr>
              <a:t>15</a:t>
            </a:fld>
            <a:endParaRPr lang="ru-RU" sz="1400" b="1" i="1" dirty="0">
              <a:ln>
                <a:solidFill>
                  <a:sysClr val="windowText" lastClr="000000"/>
                </a:solidFill>
              </a:ln>
              <a:solidFill>
                <a:sysClr val="windowText" lastClr="000000"/>
              </a:solidFill>
              <a:latin typeface="Bookman Old Style" panose="02050604050505020204" pitchFamily="18" charset="0"/>
            </a:endParaRPr>
          </a:p>
        </p:txBody>
      </p:sp>
    </p:spTree>
    <p:extLst>
      <p:ext uri="{BB962C8B-B14F-4D97-AF65-F5344CB8AC3E}">
        <p14:creationId xmlns:p14="http://schemas.microsoft.com/office/powerpoint/2010/main" val="31037547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Mashystik\Desktop\bg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16"/>
            <a:ext cx="9144000" cy="514561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Маша\Desktop\СХЕМА\Слайд2.PNG"/>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3277" b="4057"/>
          <a:stretch/>
        </p:blipFill>
        <p:spPr bwMode="auto">
          <a:xfrm>
            <a:off x="263406" y="0"/>
            <a:ext cx="8629074" cy="5164038"/>
          </a:xfrm>
          <a:prstGeom prst="rect">
            <a:avLst/>
          </a:prstGeom>
          <a:noFill/>
          <a:extLst>
            <a:ext uri="{909E8E84-426E-40DD-AFC4-6F175D3DCCD1}">
              <a14:hiddenFill xmlns:a14="http://schemas.microsoft.com/office/drawing/2010/main">
                <a:solidFill>
                  <a:srgbClr val="FFFFFF"/>
                </a:solidFill>
              </a14:hiddenFill>
            </a:ext>
          </a:extLst>
        </p:spPr>
      </p:pic>
      <p:sp>
        <p:nvSpPr>
          <p:cNvPr id="4" name="Номер слайда 2"/>
          <p:cNvSpPr>
            <a:spLocks noGrp="1"/>
          </p:cNvSpPr>
          <p:nvPr>
            <p:ph type="sldNum" sz="quarter" idx="12"/>
          </p:nvPr>
        </p:nvSpPr>
        <p:spPr>
          <a:xfrm>
            <a:off x="8604448" y="4894008"/>
            <a:ext cx="539552" cy="242888"/>
          </a:xfrm>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defRPr/>
            </a:pPr>
            <a:fld id="{A087BA6C-DE82-4922-A007-5CB817EE4E20}" type="slidenum">
              <a:rPr lang="ru-RU" sz="1400" b="1" i="1" smtClean="0">
                <a:ln>
                  <a:solidFill>
                    <a:sysClr val="windowText" lastClr="000000"/>
                  </a:solidFill>
                </a:ln>
                <a:solidFill>
                  <a:sysClr val="windowText" lastClr="000000"/>
                </a:solidFill>
                <a:latin typeface="Bookman Old Style" panose="02050604050505020204" pitchFamily="18" charset="0"/>
              </a:rPr>
              <a:pPr>
                <a:defRPr/>
              </a:pPr>
              <a:t>16</a:t>
            </a:fld>
            <a:endParaRPr lang="ru-RU" sz="1400" b="1" i="1" dirty="0">
              <a:ln>
                <a:solidFill>
                  <a:sysClr val="windowText" lastClr="000000"/>
                </a:solidFill>
              </a:ln>
              <a:solidFill>
                <a:sysClr val="windowText" lastClr="000000"/>
              </a:solidFill>
              <a:latin typeface="Bookman Old Style" panose="02050604050505020204" pitchFamily="18" charset="0"/>
            </a:endParaRPr>
          </a:p>
        </p:txBody>
      </p:sp>
    </p:spTree>
    <p:extLst>
      <p:ext uri="{BB962C8B-B14F-4D97-AF65-F5344CB8AC3E}">
        <p14:creationId xmlns:p14="http://schemas.microsoft.com/office/powerpoint/2010/main" val="25724032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Mashystik\Desktop\bg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16"/>
            <a:ext cx="9144000" cy="5145616"/>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251520" y="401052"/>
            <a:ext cx="8676456" cy="3970318"/>
          </a:xfrm>
          <a:prstGeom prst="rect">
            <a:avLst/>
          </a:prstGeom>
        </p:spPr>
        <p:txBody>
          <a:bodyPr wrap="square">
            <a:spAutoFit/>
          </a:bodyPr>
          <a:lstStyle/>
          <a:p>
            <a:pPr algn="r"/>
            <a:r>
              <a:rPr lang="uk-UA" sz="1400" i="1" dirty="0">
                <a:latin typeface="Calibri Light" pitchFamily="34" charset="0"/>
                <a:cs typeface="Calibri Light" pitchFamily="34" charset="0"/>
              </a:rPr>
              <a:t> </a:t>
            </a:r>
            <a:r>
              <a:rPr lang="uk-UA" sz="1400" i="1" dirty="0" smtClean="0">
                <a:latin typeface="Calibri Light" pitchFamily="34" charset="0"/>
                <a:cs typeface="Calibri Light" pitchFamily="34" charset="0"/>
              </a:rPr>
              <a:t>Проект</a:t>
            </a:r>
            <a:endParaRPr lang="uk-UA" sz="1400" i="1" dirty="0">
              <a:latin typeface="Calibri Light" pitchFamily="34" charset="0"/>
              <a:cs typeface="Calibri Light" pitchFamily="34" charset="0"/>
            </a:endParaRPr>
          </a:p>
          <a:p>
            <a:pPr algn="ctr"/>
            <a:endParaRPr lang="uk-UA" sz="1400" b="1" dirty="0" smtClean="0">
              <a:latin typeface="Calibri Light" pitchFamily="34" charset="0"/>
              <a:cs typeface="Calibri Light" pitchFamily="34" charset="0"/>
            </a:endParaRPr>
          </a:p>
          <a:p>
            <a:pPr algn="ctr"/>
            <a:r>
              <a:rPr lang="uk-UA" sz="1400" b="1" dirty="0" smtClean="0">
                <a:latin typeface="Calibri Light" pitchFamily="34" charset="0"/>
                <a:cs typeface="Calibri Light" pitchFamily="34" charset="0"/>
              </a:rPr>
              <a:t>З </a:t>
            </a:r>
            <a:r>
              <a:rPr lang="uk-UA" sz="1400" b="1" dirty="0">
                <a:latin typeface="Calibri Light" pitchFamily="34" charset="0"/>
                <a:cs typeface="Calibri Light" pitchFamily="34" charset="0"/>
              </a:rPr>
              <a:t>А К О Н    У К Р А Ї Н И</a:t>
            </a:r>
            <a:endParaRPr lang="uk-UA" sz="1400" dirty="0">
              <a:latin typeface="Calibri Light" pitchFamily="34" charset="0"/>
              <a:cs typeface="Calibri Light" pitchFamily="34" charset="0"/>
            </a:endParaRPr>
          </a:p>
          <a:p>
            <a:pPr algn="ctr" fontAlgn="base"/>
            <a:r>
              <a:rPr lang="uk-UA" sz="1400" b="1" dirty="0" smtClean="0">
                <a:latin typeface="Calibri Light" pitchFamily="34" charset="0"/>
                <a:cs typeface="Calibri Light" pitchFamily="34" charset="0"/>
              </a:rPr>
              <a:t>«Про  </a:t>
            </a:r>
            <a:r>
              <a:rPr lang="uk-UA" sz="1400" b="1" dirty="0">
                <a:latin typeface="Calibri Light" pitchFamily="34" charset="0"/>
                <a:cs typeface="Calibri Light" pitchFamily="34" charset="0"/>
              </a:rPr>
              <a:t>внесення </a:t>
            </a:r>
            <a:r>
              <a:rPr lang="uk-UA" sz="1400" b="1" dirty="0" smtClean="0">
                <a:latin typeface="Calibri Light" pitchFamily="34" charset="0"/>
                <a:cs typeface="Calibri Light" pitchFamily="34" charset="0"/>
              </a:rPr>
              <a:t> змін  до  деяких  законодавчих  актів  України</a:t>
            </a:r>
          </a:p>
          <a:p>
            <a:pPr algn="ctr" fontAlgn="base"/>
            <a:r>
              <a:rPr lang="uk-UA" sz="1400" b="1" dirty="0" smtClean="0">
                <a:latin typeface="Calibri Light" pitchFamily="34" charset="0"/>
                <a:cs typeface="Calibri Light" pitchFamily="34" charset="0"/>
              </a:rPr>
              <a:t>щодо  ефективного   ведення   лісового   господарства   </a:t>
            </a:r>
            <a:r>
              <a:rPr lang="uk-UA" sz="1400" b="1" dirty="0">
                <a:latin typeface="Calibri Light" pitchFamily="34" charset="0"/>
                <a:cs typeface="Calibri Light" pitchFamily="34" charset="0"/>
              </a:rPr>
              <a:t>та </a:t>
            </a:r>
            <a:r>
              <a:rPr lang="uk-UA" sz="1400" b="1" dirty="0" smtClean="0">
                <a:latin typeface="Calibri Light" pitchFamily="34" charset="0"/>
                <a:cs typeface="Calibri Light" pitchFamily="34" charset="0"/>
              </a:rPr>
              <a:t>  посилення   охорони   лісів»</a:t>
            </a:r>
          </a:p>
          <a:p>
            <a:pPr indent="355600" algn="just"/>
            <a:endParaRPr lang="uk-UA" sz="1400" dirty="0" smtClean="0">
              <a:latin typeface="Calibri Light" pitchFamily="34" charset="0"/>
              <a:cs typeface="Calibri Light" pitchFamily="34" charset="0"/>
            </a:endParaRPr>
          </a:p>
          <a:p>
            <a:pPr indent="355600" algn="just"/>
            <a:endParaRPr lang="uk-UA" sz="1400" dirty="0" smtClean="0">
              <a:latin typeface="Calibri Light" pitchFamily="34" charset="0"/>
              <a:cs typeface="Calibri Light" pitchFamily="34" charset="0"/>
            </a:endParaRPr>
          </a:p>
          <a:p>
            <a:pPr marL="285750" indent="-285750" algn="just">
              <a:buFont typeface="Wingdings" pitchFamily="2" charset="2"/>
              <a:buChar char="Ø"/>
            </a:pPr>
            <a:r>
              <a:rPr lang="uk-UA" sz="1400" dirty="0" smtClean="0">
                <a:latin typeface="Calibri Light" pitchFamily="34" charset="0"/>
                <a:cs typeface="Calibri Light" pitchFamily="34" charset="0"/>
              </a:rPr>
              <a:t>вирішує розділення функцій державної і лісової охорони;</a:t>
            </a:r>
          </a:p>
          <a:p>
            <a:pPr algn="just"/>
            <a:endParaRPr lang="uk-UA" sz="1400" dirty="0" smtClean="0">
              <a:latin typeface="Calibri Light" pitchFamily="34" charset="0"/>
              <a:cs typeface="Calibri Light" pitchFamily="34" charset="0"/>
            </a:endParaRPr>
          </a:p>
          <a:p>
            <a:pPr marL="285750" indent="-285750" algn="just">
              <a:buFont typeface="Wingdings" pitchFamily="2" charset="2"/>
              <a:buChar char="Ø"/>
            </a:pPr>
            <a:r>
              <a:rPr lang="uk-UA" sz="1400" dirty="0">
                <a:latin typeface="Calibri Light" pitchFamily="34" charset="0"/>
                <a:cs typeface="Calibri Light" pitchFamily="34" charset="0"/>
              </a:rPr>
              <a:t>в</a:t>
            </a:r>
            <a:r>
              <a:rPr lang="uk-UA" sz="1400" dirty="0" smtClean="0">
                <a:latin typeface="Calibri Light" pitchFamily="34" charset="0"/>
                <a:cs typeface="Calibri Light" pitchFamily="34" charset="0"/>
              </a:rPr>
              <a:t>ирівнює в правах і соціальному захисті лісову охорону всіх постійних лісокористувачів незалежно від форми власності на ліси;</a:t>
            </a:r>
          </a:p>
          <a:p>
            <a:pPr algn="just"/>
            <a:endParaRPr lang="uk-UA" sz="1400" dirty="0" smtClean="0">
              <a:latin typeface="Calibri Light" pitchFamily="34" charset="0"/>
              <a:cs typeface="Calibri Light" pitchFamily="34" charset="0"/>
            </a:endParaRPr>
          </a:p>
          <a:p>
            <a:pPr marL="285750" indent="-285750" algn="just">
              <a:buFont typeface="Wingdings" pitchFamily="2" charset="2"/>
              <a:buChar char="Ø"/>
            </a:pPr>
            <a:r>
              <a:rPr lang="uk-UA" sz="1400" dirty="0" smtClean="0">
                <a:latin typeface="Calibri Light" pitchFamily="34" charset="0"/>
                <a:cs typeface="Calibri Light" pitchFamily="34" charset="0"/>
              </a:rPr>
              <a:t>забезпечує необхідність фахової освіти.</a:t>
            </a:r>
          </a:p>
          <a:p>
            <a:pPr algn="just"/>
            <a:endParaRPr lang="uk-UA" sz="1400" dirty="0" smtClean="0">
              <a:latin typeface="Calibri Light" pitchFamily="34" charset="0"/>
              <a:cs typeface="Calibri Light" pitchFamily="34" charset="0"/>
            </a:endParaRPr>
          </a:p>
          <a:p>
            <a:pPr algn="just"/>
            <a:endParaRPr lang="uk-UA" sz="1400" dirty="0">
              <a:latin typeface="Calibri Light" pitchFamily="34" charset="0"/>
              <a:cs typeface="Calibri Light" pitchFamily="34" charset="0"/>
            </a:endParaRPr>
          </a:p>
          <a:p>
            <a:pPr algn="just"/>
            <a:r>
              <a:rPr lang="uk-UA" sz="1400" b="1" i="1" spc="300" dirty="0" smtClean="0">
                <a:latin typeface="Calibri Light" pitchFamily="34" charset="0"/>
                <a:cs typeface="Calibri Light" pitchFamily="34" charset="0"/>
              </a:rPr>
              <a:t>ПРОБЛЕМА:</a:t>
            </a:r>
          </a:p>
          <a:p>
            <a:pPr algn="just"/>
            <a:endParaRPr lang="uk-UA" sz="1400" dirty="0" smtClean="0">
              <a:latin typeface="Calibri Light" pitchFamily="34" charset="0"/>
              <a:cs typeface="Calibri Light" pitchFamily="34" charset="0"/>
            </a:endParaRPr>
          </a:p>
          <a:p>
            <a:pPr algn="just"/>
            <a:r>
              <a:rPr lang="uk-UA" sz="1400" dirty="0" smtClean="0">
                <a:latin typeface="Calibri Light" pitchFamily="34" charset="0"/>
                <a:cs typeface="Calibri Light" pitchFamily="34" charset="0"/>
              </a:rPr>
              <a:t>виділяти чи ні в окремий Закон України «Моніторинг та інвентаризацію лісів»  ???</a:t>
            </a:r>
          </a:p>
        </p:txBody>
      </p:sp>
      <p:sp>
        <p:nvSpPr>
          <p:cNvPr id="5" name="Номер слайда 2"/>
          <p:cNvSpPr>
            <a:spLocks noGrp="1"/>
          </p:cNvSpPr>
          <p:nvPr>
            <p:ph type="sldNum" sz="quarter" idx="12"/>
          </p:nvPr>
        </p:nvSpPr>
        <p:spPr>
          <a:xfrm>
            <a:off x="8604448" y="4894008"/>
            <a:ext cx="539552" cy="242888"/>
          </a:xfrm>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defRPr/>
            </a:pPr>
            <a:fld id="{A087BA6C-DE82-4922-A007-5CB817EE4E20}" type="slidenum">
              <a:rPr lang="ru-RU" sz="1400" b="1" i="1" smtClean="0">
                <a:ln>
                  <a:solidFill>
                    <a:sysClr val="windowText" lastClr="000000"/>
                  </a:solidFill>
                </a:ln>
                <a:solidFill>
                  <a:sysClr val="windowText" lastClr="000000"/>
                </a:solidFill>
                <a:latin typeface="Bookman Old Style" panose="02050604050505020204" pitchFamily="18" charset="0"/>
              </a:rPr>
              <a:pPr>
                <a:defRPr/>
              </a:pPr>
              <a:t>17</a:t>
            </a:fld>
            <a:endParaRPr lang="ru-RU" sz="1400" b="1" i="1" dirty="0">
              <a:ln>
                <a:solidFill>
                  <a:sysClr val="windowText" lastClr="000000"/>
                </a:solidFill>
              </a:ln>
              <a:solidFill>
                <a:sysClr val="windowText" lastClr="000000"/>
              </a:solidFill>
              <a:latin typeface="Bookman Old Style" panose="02050604050505020204" pitchFamily="18" charset="0"/>
            </a:endParaRPr>
          </a:p>
        </p:txBody>
      </p:sp>
    </p:spTree>
    <p:extLst>
      <p:ext uri="{BB962C8B-B14F-4D97-AF65-F5344CB8AC3E}">
        <p14:creationId xmlns:p14="http://schemas.microsoft.com/office/powerpoint/2010/main" val="39963756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Mashystik\Desktop\bg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16"/>
            <a:ext cx="9144000" cy="5145616"/>
          </a:xfrm>
          <a:prstGeom prst="rect">
            <a:avLst/>
          </a:prstGeom>
          <a:noFill/>
          <a:extLst>
            <a:ext uri="{909E8E84-426E-40DD-AFC4-6F175D3DCCD1}">
              <a14:hiddenFill xmlns:a14="http://schemas.microsoft.com/office/drawing/2010/main">
                <a:solidFill>
                  <a:srgbClr val="FFFFFF"/>
                </a:solidFill>
              </a14:hiddenFill>
            </a:ext>
          </a:extLst>
        </p:spPr>
      </p:pic>
      <p:sp>
        <p:nvSpPr>
          <p:cNvPr id="5" name="Номер слайда 2"/>
          <p:cNvSpPr>
            <a:spLocks noGrp="1"/>
          </p:cNvSpPr>
          <p:nvPr>
            <p:ph type="sldNum" sz="quarter" idx="12"/>
          </p:nvPr>
        </p:nvSpPr>
        <p:spPr>
          <a:xfrm>
            <a:off x="8629195" y="4931930"/>
            <a:ext cx="539552" cy="242888"/>
          </a:xfrm>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defRPr/>
            </a:pPr>
            <a:fld id="{A087BA6C-DE82-4922-A007-5CB817EE4E20}" type="slidenum">
              <a:rPr lang="ru-RU" sz="1400" b="1" i="1" smtClean="0">
                <a:ln>
                  <a:solidFill>
                    <a:sysClr val="windowText" lastClr="000000"/>
                  </a:solidFill>
                </a:ln>
                <a:solidFill>
                  <a:sysClr val="windowText" lastClr="000000"/>
                </a:solidFill>
                <a:latin typeface="Bookman Old Style" panose="02050604050505020204" pitchFamily="18" charset="0"/>
              </a:rPr>
              <a:pPr>
                <a:defRPr/>
              </a:pPr>
              <a:t>18</a:t>
            </a:fld>
            <a:endParaRPr lang="ru-RU" sz="1400" b="1" i="1" dirty="0">
              <a:ln>
                <a:solidFill>
                  <a:sysClr val="windowText" lastClr="000000"/>
                </a:solidFill>
              </a:ln>
              <a:solidFill>
                <a:sysClr val="windowText" lastClr="000000"/>
              </a:solidFill>
              <a:latin typeface="Bookman Old Style" panose="02050604050505020204" pitchFamily="18" charset="0"/>
            </a:endParaRPr>
          </a:p>
        </p:txBody>
      </p:sp>
      <p:pic>
        <p:nvPicPr>
          <p:cNvPr id="1026" name="Picture 2" descr="C:\Users\Mashystik\Desktop\Круглий_стіл_11.09.2019_Лісова_політика_України_першочергові_завдання\ЗУ_посилення_охорони_лісів_JPG\Порівняльна_ЗУ_зміни_до_ЛК_посилення_охорони_лісів_page-0001.jpg"/>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l="2038" t="8184" r="2868" b="4176"/>
          <a:stretch/>
        </p:blipFill>
        <p:spPr bwMode="auto">
          <a:xfrm>
            <a:off x="179512" y="44269"/>
            <a:ext cx="8676456" cy="5091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45204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Mashystik\Desktop\bg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16"/>
            <a:ext cx="9144000" cy="5145616"/>
          </a:xfrm>
          <a:prstGeom prst="rect">
            <a:avLst/>
          </a:prstGeom>
          <a:noFill/>
          <a:extLst>
            <a:ext uri="{909E8E84-426E-40DD-AFC4-6F175D3DCCD1}">
              <a14:hiddenFill xmlns:a14="http://schemas.microsoft.com/office/drawing/2010/main">
                <a:solidFill>
                  <a:srgbClr val="FFFFFF"/>
                </a:solidFill>
              </a14:hiddenFill>
            </a:ext>
          </a:extLst>
        </p:spPr>
      </p:pic>
      <p:sp>
        <p:nvSpPr>
          <p:cNvPr id="5" name="Номер слайда 2"/>
          <p:cNvSpPr>
            <a:spLocks noGrp="1"/>
          </p:cNvSpPr>
          <p:nvPr>
            <p:ph type="sldNum" sz="quarter" idx="12"/>
          </p:nvPr>
        </p:nvSpPr>
        <p:spPr>
          <a:xfrm>
            <a:off x="8604448" y="4894008"/>
            <a:ext cx="539552" cy="242888"/>
          </a:xfrm>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defRPr/>
            </a:pPr>
            <a:fld id="{A087BA6C-DE82-4922-A007-5CB817EE4E20}" type="slidenum">
              <a:rPr lang="ru-RU" sz="1400" b="1" i="1" smtClean="0">
                <a:ln>
                  <a:solidFill>
                    <a:sysClr val="windowText" lastClr="000000"/>
                  </a:solidFill>
                </a:ln>
                <a:solidFill>
                  <a:sysClr val="windowText" lastClr="000000"/>
                </a:solidFill>
                <a:latin typeface="Bookman Old Style" panose="02050604050505020204" pitchFamily="18" charset="0"/>
              </a:rPr>
              <a:pPr>
                <a:defRPr/>
              </a:pPr>
              <a:t>19</a:t>
            </a:fld>
            <a:endParaRPr lang="ru-RU" sz="1400" b="1" i="1" dirty="0">
              <a:ln>
                <a:solidFill>
                  <a:sysClr val="windowText" lastClr="000000"/>
                </a:solidFill>
              </a:ln>
              <a:solidFill>
                <a:sysClr val="windowText" lastClr="000000"/>
              </a:solidFill>
              <a:latin typeface="Bookman Old Style" panose="02050604050505020204" pitchFamily="18" charset="0"/>
            </a:endParaRPr>
          </a:p>
        </p:txBody>
      </p:sp>
      <p:pic>
        <p:nvPicPr>
          <p:cNvPr id="2050" name="Picture 2" descr="C:\Users\Mashystik\Desktop\Круглий_стіл_11.09.2019_Лісова_політика_України_першочергові_завдання\ЗУ_посилення_охорони_лісів_JPG\Порівняльна_ЗУ_зміни_до_ЛК_посилення_охорони_лісів_page-0002.jpg"/>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l="2038" t="7753" r="2869" b="4320"/>
          <a:stretch/>
        </p:blipFill>
        <p:spPr bwMode="auto">
          <a:xfrm>
            <a:off x="236918" y="44270"/>
            <a:ext cx="8583554" cy="5053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98676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Mashystik\Desktop\bg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16"/>
            <a:ext cx="9144000" cy="5145616"/>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251520" y="339502"/>
            <a:ext cx="8640960" cy="4447371"/>
          </a:xfrm>
          <a:prstGeom prst="rect">
            <a:avLst/>
          </a:prstGeom>
        </p:spPr>
        <p:txBody>
          <a:bodyPr wrap="square">
            <a:spAutoFit/>
          </a:bodyPr>
          <a:lstStyle/>
          <a:p>
            <a:pPr algn="ctr"/>
            <a:r>
              <a:rPr lang="uk-UA" sz="2400" b="1" i="1" spc="300" dirty="0" smtClean="0">
                <a:latin typeface="Calibri Light" pitchFamily="34" charset="0"/>
                <a:cs typeface="Calibri Light" pitchFamily="34" charset="0"/>
              </a:rPr>
              <a:t>КОНСТИТУЦІЯ    УКРАЇНИ </a:t>
            </a:r>
          </a:p>
          <a:p>
            <a:endParaRPr lang="uk-UA" sz="1600" dirty="0">
              <a:latin typeface="Calibri Light" pitchFamily="34" charset="0"/>
              <a:cs typeface="Calibri Light" pitchFamily="34" charset="0"/>
            </a:endParaRPr>
          </a:p>
          <a:p>
            <a:pPr algn="ctr"/>
            <a:endParaRPr lang="uk-UA" sz="2000" b="1" spc="300" dirty="0" smtClean="0">
              <a:latin typeface="Calibri Light" pitchFamily="34" charset="0"/>
              <a:cs typeface="Calibri Light" pitchFamily="34" charset="0"/>
            </a:endParaRPr>
          </a:p>
          <a:p>
            <a:pPr algn="ctr"/>
            <a:r>
              <a:rPr lang="uk-UA" sz="2000" b="1" spc="300" dirty="0" smtClean="0">
                <a:latin typeface="Calibri Light" pitchFamily="34" charset="0"/>
                <a:cs typeface="Calibri Light" pitchFamily="34" charset="0"/>
              </a:rPr>
              <a:t>Розділ  </a:t>
            </a:r>
            <a:r>
              <a:rPr lang="en-US" sz="2000" b="1" spc="300" dirty="0">
                <a:latin typeface="Calibri Light" pitchFamily="34" charset="0"/>
                <a:cs typeface="Calibri Light" pitchFamily="34" charset="0"/>
              </a:rPr>
              <a:t>I</a:t>
            </a:r>
          </a:p>
          <a:p>
            <a:pPr algn="ctr"/>
            <a:endParaRPr lang="en-US" sz="2000" b="1" spc="300" dirty="0">
              <a:latin typeface="Calibri Light" pitchFamily="34" charset="0"/>
              <a:cs typeface="Calibri Light" pitchFamily="34" charset="0"/>
            </a:endParaRPr>
          </a:p>
          <a:p>
            <a:pPr algn="ctr"/>
            <a:r>
              <a:rPr lang="uk-UA" sz="2000" b="1" spc="300" dirty="0">
                <a:latin typeface="Calibri Light" pitchFamily="34" charset="0"/>
                <a:cs typeface="Calibri Light" pitchFamily="34" charset="0"/>
              </a:rPr>
              <a:t>ЗАГАЛЬНІ </a:t>
            </a:r>
            <a:r>
              <a:rPr lang="uk-UA" sz="2000" b="1" spc="300" dirty="0" smtClean="0">
                <a:latin typeface="Calibri Light" pitchFamily="34" charset="0"/>
                <a:cs typeface="Calibri Light" pitchFamily="34" charset="0"/>
              </a:rPr>
              <a:t> ЗАСАДИ</a:t>
            </a:r>
            <a:endParaRPr lang="uk-UA" sz="2000" b="1" spc="300" dirty="0">
              <a:latin typeface="Calibri Light" pitchFamily="34" charset="0"/>
              <a:cs typeface="Calibri Light" pitchFamily="34" charset="0"/>
            </a:endParaRPr>
          </a:p>
          <a:p>
            <a:endParaRPr lang="uk-UA" sz="1600" dirty="0">
              <a:latin typeface="Calibri Light" pitchFamily="34" charset="0"/>
              <a:cs typeface="Calibri Light" pitchFamily="34" charset="0"/>
            </a:endParaRPr>
          </a:p>
          <a:p>
            <a:pPr indent="360000" algn="just">
              <a:lnSpc>
                <a:spcPct val="150000"/>
              </a:lnSpc>
            </a:pPr>
            <a:r>
              <a:rPr lang="uk-UA" sz="1600" b="1" dirty="0">
                <a:latin typeface="Calibri Light" pitchFamily="34" charset="0"/>
                <a:cs typeface="Calibri Light" pitchFamily="34" charset="0"/>
              </a:rPr>
              <a:t>Стаття </a:t>
            </a:r>
            <a:r>
              <a:rPr lang="uk-UA" sz="1600" b="1" dirty="0" smtClean="0">
                <a:latin typeface="Calibri Light" pitchFamily="34" charset="0"/>
                <a:cs typeface="Calibri Light" pitchFamily="34" charset="0"/>
              </a:rPr>
              <a:t> 5</a:t>
            </a:r>
            <a:r>
              <a:rPr lang="uk-UA" sz="1600" b="1" dirty="0">
                <a:latin typeface="Calibri Light" pitchFamily="34" charset="0"/>
                <a:cs typeface="Calibri Light" pitchFamily="34" charset="0"/>
              </a:rPr>
              <a:t>. </a:t>
            </a:r>
            <a:r>
              <a:rPr lang="uk-UA" sz="1600" b="1" dirty="0" smtClean="0">
                <a:latin typeface="Calibri Light" pitchFamily="34" charset="0"/>
                <a:cs typeface="Calibri Light" pitchFamily="34" charset="0"/>
              </a:rPr>
              <a:t> </a:t>
            </a:r>
            <a:r>
              <a:rPr lang="uk-UA" sz="1600" dirty="0" smtClean="0">
                <a:latin typeface="Calibri Light" pitchFamily="34" charset="0"/>
                <a:cs typeface="Calibri Light" pitchFamily="34" charset="0"/>
              </a:rPr>
              <a:t>Україна  є  </a:t>
            </a:r>
            <a:r>
              <a:rPr lang="uk-UA" sz="1600" dirty="0">
                <a:latin typeface="Calibri Light" pitchFamily="34" charset="0"/>
                <a:cs typeface="Calibri Light" pitchFamily="34" charset="0"/>
              </a:rPr>
              <a:t>республікою.</a:t>
            </a:r>
          </a:p>
          <a:p>
            <a:pPr indent="360000" algn="just">
              <a:lnSpc>
                <a:spcPct val="150000"/>
              </a:lnSpc>
            </a:pPr>
            <a:r>
              <a:rPr lang="uk-UA" sz="1600" dirty="0" smtClean="0">
                <a:latin typeface="Calibri Light" pitchFamily="34" charset="0"/>
                <a:cs typeface="Calibri Light" pitchFamily="34" charset="0"/>
              </a:rPr>
              <a:t>Носієм суверенітету і єдиним джерелом </a:t>
            </a:r>
            <a:r>
              <a:rPr lang="uk-UA" sz="1600" dirty="0">
                <a:latin typeface="Calibri Light" pitchFamily="34" charset="0"/>
                <a:cs typeface="Calibri Light" pitchFamily="34" charset="0"/>
              </a:rPr>
              <a:t>влади в Україні </a:t>
            </a:r>
            <a:r>
              <a:rPr lang="uk-UA" b="1" dirty="0">
                <a:latin typeface="Calibri Light" pitchFamily="34" charset="0"/>
                <a:cs typeface="Calibri Light" pitchFamily="34" charset="0"/>
              </a:rPr>
              <a:t>є народ</a:t>
            </a:r>
            <a:r>
              <a:rPr lang="uk-UA" sz="1600" dirty="0">
                <a:latin typeface="Calibri Light" pitchFamily="34" charset="0"/>
                <a:cs typeface="Calibri Light" pitchFamily="34" charset="0"/>
              </a:rPr>
              <a:t>. </a:t>
            </a:r>
            <a:r>
              <a:rPr lang="uk-UA" sz="1600" dirty="0" smtClean="0">
                <a:latin typeface="Calibri Light" pitchFamily="34" charset="0"/>
                <a:cs typeface="Calibri Light" pitchFamily="34" charset="0"/>
              </a:rPr>
              <a:t> Народ  здійснює  владу безпосередньо  </a:t>
            </a:r>
            <a:r>
              <a:rPr lang="uk-UA" sz="1600" dirty="0">
                <a:latin typeface="Calibri Light" pitchFamily="34" charset="0"/>
                <a:cs typeface="Calibri Light" pitchFamily="34" charset="0"/>
              </a:rPr>
              <a:t>і </a:t>
            </a:r>
            <a:r>
              <a:rPr lang="uk-UA" sz="1600" dirty="0" smtClean="0">
                <a:latin typeface="Calibri Light" pitchFamily="34" charset="0"/>
                <a:cs typeface="Calibri Light" pitchFamily="34" charset="0"/>
              </a:rPr>
              <a:t> через  </a:t>
            </a:r>
            <a:r>
              <a:rPr lang="uk-UA" sz="1600" dirty="0">
                <a:latin typeface="Calibri Light" pitchFamily="34" charset="0"/>
                <a:cs typeface="Calibri Light" pitchFamily="34" charset="0"/>
              </a:rPr>
              <a:t>органи </a:t>
            </a:r>
            <a:r>
              <a:rPr lang="uk-UA" sz="1600" dirty="0" smtClean="0">
                <a:latin typeface="Calibri Light" pitchFamily="34" charset="0"/>
                <a:cs typeface="Calibri Light" pitchFamily="34" charset="0"/>
              </a:rPr>
              <a:t> державної  влади  та  </a:t>
            </a:r>
            <a:r>
              <a:rPr lang="uk-UA" sz="1600" dirty="0">
                <a:latin typeface="Calibri Light" pitchFamily="34" charset="0"/>
                <a:cs typeface="Calibri Light" pitchFamily="34" charset="0"/>
              </a:rPr>
              <a:t>органи </a:t>
            </a:r>
            <a:r>
              <a:rPr lang="uk-UA" sz="1600" dirty="0" smtClean="0">
                <a:latin typeface="Calibri Light" pitchFamily="34" charset="0"/>
                <a:cs typeface="Calibri Light" pitchFamily="34" charset="0"/>
              </a:rPr>
              <a:t> місцевого  </a:t>
            </a:r>
            <a:r>
              <a:rPr lang="uk-UA" sz="1600" dirty="0">
                <a:latin typeface="Calibri Light" pitchFamily="34" charset="0"/>
                <a:cs typeface="Calibri Light" pitchFamily="34" charset="0"/>
              </a:rPr>
              <a:t>самоврядування.</a:t>
            </a:r>
          </a:p>
          <a:p>
            <a:pPr indent="360000" algn="just">
              <a:lnSpc>
                <a:spcPct val="150000"/>
              </a:lnSpc>
            </a:pPr>
            <a:r>
              <a:rPr lang="uk-UA" sz="1600" dirty="0" smtClean="0">
                <a:latin typeface="Calibri Light" pitchFamily="34" charset="0"/>
                <a:cs typeface="Calibri Light" pitchFamily="34" charset="0"/>
              </a:rPr>
              <a:t>Право  визначати  </a:t>
            </a:r>
            <a:r>
              <a:rPr lang="uk-UA" sz="1600" dirty="0">
                <a:latin typeface="Calibri Light" pitchFamily="34" charset="0"/>
                <a:cs typeface="Calibri Light" pitchFamily="34" charset="0"/>
              </a:rPr>
              <a:t>і </a:t>
            </a:r>
            <a:r>
              <a:rPr lang="uk-UA" sz="1600" dirty="0" smtClean="0">
                <a:latin typeface="Calibri Light" pitchFamily="34" charset="0"/>
                <a:cs typeface="Calibri Light" pitchFamily="34" charset="0"/>
              </a:rPr>
              <a:t> змінювати  </a:t>
            </a:r>
            <a:r>
              <a:rPr lang="uk-UA" sz="1600" dirty="0">
                <a:latin typeface="Calibri Light" pitchFamily="34" charset="0"/>
                <a:cs typeface="Calibri Light" pitchFamily="34" charset="0"/>
              </a:rPr>
              <a:t>конституційний </a:t>
            </a:r>
            <a:r>
              <a:rPr lang="uk-UA" sz="1600" dirty="0" smtClean="0">
                <a:latin typeface="Calibri Light" pitchFamily="34" charset="0"/>
                <a:cs typeface="Calibri Light" pitchFamily="34" charset="0"/>
              </a:rPr>
              <a:t> лад  в  Україні  належить  </a:t>
            </a:r>
            <a:r>
              <a:rPr lang="uk-UA" sz="1600" dirty="0">
                <a:latin typeface="Calibri Light" pitchFamily="34" charset="0"/>
                <a:cs typeface="Calibri Light" pitchFamily="34" charset="0"/>
              </a:rPr>
              <a:t>виключно </a:t>
            </a:r>
            <a:r>
              <a:rPr lang="uk-UA" sz="1600" dirty="0" smtClean="0">
                <a:latin typeface="Calibri Light" pitchFamily="34" charset="0"/>
                <a:cs typeface="Calibri Light" pitchFamily="34" charset="0"/>
              </a:rPr>
              <a:t> народові  </a:t>
            </a:r>
            <a:r>
              <a:rPr lang="uk-UA" sz="1600" dirty="0">
                <a:latin typeface="Calibri Light" pitchFamily="34" charset="0"/>
                <a:cs typeface="Calibri Light" pitchFamily="34" charset="0"/>
              </a:rPr>
              <a:t>і </a:t>
            </a:r>
            <a:r>
              <a:rPr lang="uk-UA" sz="1600" dirty="0" smtClean="0">
                <a:latin typeface="Calibri Light" pitchFamily="34" charset="0"/>
                <a:cs typeface="Calibri Light" pitchFamily="34" charset="0"/>
              </a:rPr>
              <a:t> не  </a:t>
            </a:r>
            <a:r>
              <a:rPr lang="uk-UA" sz="1600" dirty="0">
                <a:latin typeface="Calibri Light" pitchFamily="34" charset="0"/>
                <a:cs typeface="Calibri Light" pitchFamily="34" charset="0"/>
              </a:rPr>
              <a:t>може </a:t>
            </a:r>
            <a:r>
              <a:rPr lang="uk-UA" sz="1600" dirty="0" smtClean="0">
                <a:latin typeface="Calibri Light" pitchFamily="34" charset="0"/>
                <a:cs typeface="Calibri Light" pitchFamily="34" charset="0"/>
              </a:rPr>
              <a:t> бути  узурповане  </a:t>
            </a:r>
            <a:r>
              <a:rPr lang="uk-UA" sz="1600" dirty="0">
                <a:latin typeface="Calibri Light" pitchFamily="34" charset="0"/>
                <a:cs typeface="Calibri Light" pitchFamily="34" charset="0"/>
              </a:rPr>
              <a:t>державою, </a:t>
            </a:r>
            <a:r>
              <a:rPr lang="uk-UA" sz="1600" dirty="0" smtClean="0">
                <a:latin typeface="Calibri Light" pitchFamily="34" charset="0"/>
                <a:cs typeface="Calibri Light" pitchFamily="34" charset="0"/>
              </a:rPr>
              <a:t> її  органами  або  </a:t>
            </a:r>
            <a:r>
              <a:rPr lang="uk-UA" sz="1600" dirty="0">
                <a:latin typeface="Calibri Light" pitchFamily="34" charset="0"/>
                <a:cs typeface="Calibri Light" pitchFamily="34" charset="0"/>
              </a:rPr>
              <a:t>посадовими </a:t>
            </a:r>
            <a:r>
              <a:rPr lang="uk-UA" sz="1600" dirty="0" smtClean="0">
                <a:latin typeface="Calibri Light" pitchFamily="34" charset="0"/>
                <a:cs typeface="Calibri Light" pitchFamily="34" charset="0"/>
              </a:rPr>
              <a:t> особами</a:t>
            </a:r>
            <a:r>
              <a:rPr lang="uk-UA" sz="1600" dirty="0">
                <a:latin typeface="Calibri Light" pitchFamily="34" charset="0"/>
                <a:cs typeface="Calibri Light" pitchFamily="34" charset="0"/>
              </a:rPr>
              <a:t>.</a:t>
            </a:r>
          </a:p>
          <a:p>
            <a:pPr indent="360000" algn="just">
              <a:lnSpc>
                <a:spcPct val="150000"/>
              </a:lnSpc>
            </a:pPr>
            <a:r>
              <a:rPr lang="uk-UA" sz="1600" dirty="0">
                <a:latin typeface="Calibri Light" pitchFamily="34" charset="0"/>
                <a:cs typeface="Calibri Light" pitchFamily="34" charset="0"/>
              </a:rPr>
              <a:t>Ніхто </a:t>
            </a:r>
            <a:r>
              <a:rPr lang="uk-UA" sz="1600" dirty="0" smtClean="0">
                <a:latin typeface="Calibri Light" pitchFamily="34" charset="0"/>
                <a:cs typeface="Calibri Light" pitchFamily="34" charset="0"/>
              </a:rPr>
              <a:t> не  може  узурпувати  державну  владу</a:t>
            </a:r>
            <a:r>
              <a:rPr lang="uk-UA" sz="1600" dirty="0">
                <a:latin typeface="Calibri Light" pitchFamily="34" charset="0"/>
                <a:cs typeface="Calibri Light" pitchFamily="34" charset="0"/>
              </a:rPr>
              <a:t>.</a:t>
            </a:r>
          </a:p>
        </p:txBody>
      </p:sp>
      <p:sp>
        <p:nvSpPr>
          <p:cNvPr id="6" name="Номер слайда 2"/>
          <p:cNvSpPr>
            <a:spLocks noGrp="1"/>
          </p:cNvSpPr>
          <p:nvPr>
            <p:ph type="sldNum" sz="quarter" idx="12"/>
          </p:nvPr>
        </p:nvSpPr>
        <p:spPr>
          <a:xfrm>
            <a:off x="8748464" y="4894008"/>
            <a:ext cx="395536" cy="242888"/>
          </a:xfrm>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defRPr/>
            </a:pPr>
            <a:fld id="{A087BA6C-DE82-4922-A007-5CB817EE4E20}" type="slidenum">
              <a:rPr lang="ru-RU" sz="1400" b="1" i="1" smtClean="0">
                <a:ln>
                  <a:solidFill>
                    <a:sysClr val="windowText" lastClr="000000"/>
                  </a:solidFill>
                </a:ln>
                <a:solidFill>
                  <a:sysClr val="windowText" lastClr="000000"/>
                </a:solidFill>
                <a:latin typeface="Bookman Old Style" panose="02050604050505020204" pitchFamily="18" charset="0"/>
              </a:rPr>
              <a:pPr>
                <a:defRPr/>
              </a:pPr>
              <a:t>2</a:t>
            </a:fld>
            <a:endParaRPr lang="ru-RU" sz="1400" b="1" i="1" dirty="0">
              <a:ln>
                <a:solidFill>
                  <a:sysClr val="windowText" lastClr="000000"/>
                </a:solidFill>
              </a:ln>
              <a:solidFill>
                <a:sysClr val="windowText" lastClr="000000"/>
              </a:solidFill>
              <a:latin typeface="Bookman Old Style" panose="02050604050505020204" pitchFamily="18" charset="0"/>
            </a:endParaRPr>
          </a:p>
        </p:txBody>
      </p:sp>
    </p:spTree>
    <p:extLst>
      <p:ext uri="{BB962C8B-B14F-4D97-AF65-F5344CB8AC3E}">
        <p14:creationId xmlns:p14="http://schemas.microsoft.com/office/powerpoint/2010/main" val="328978636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Mashystik\Desktop\bg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16"/>
            <a:ext cx="9144000" cy="514561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Mashystik\Desktop\Круглий_стіл_11.09.2019_Лісова_політика_України_першочергові_завдання\ЗУ_посилення_охорони_лісів_JPG\Порівняльна_ЗУ_зміни_до_ЛК_посилення_охорони_лісів_page-0003.jpg"/>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l="2140" t="7753" r="2969" b="4608"/>
          <a:stretch/>
        </p:blipFill>
        <p:spPr bwMode="auto">
          <a:xfrm>
            <a:off x="179512" y="1"/>
            <a:ext cx="8672466" cy="5100191"/>
          </a:xfrm>
          <a:prstGeom prst="rect">
            <a:avLst/>
          </a:prstGeom>
          <a:noFill/>
          <a:extLst>
            <a:ext uri="{909E8E84-426E-40DD-AFC4-6F175D3DCCD1}">
              <a14:hiddenFill xmlns:a14="http://schemas.microsoft.com/office/drawing/2010/main">
                <a:solidFill>
                  <a:srgbClr val="FFFFFF"/>
                </a:solidFill>
              </a14:hiddenFill>
            </a:ext>
          </a:extLst>
        </p:spPr>
      </p:pic>
      <p:sp>
        <p:nvSpPr>
          <p:cNvPr id="5" name="Номер слайда 2"/>
          <p:cNvSpPr>
            <a:spLocks noGrp="1"/>
          </p:cNvSpPr>
          <p:nvPr>
            <p:ph type="sldNum" sz="quarter" idx="12"/>
          </p:nvPr>
        </p:nvSpPr>
        <p:spPr>
          <a:xfrm>
            <a:off x="8604448" y="4894008"/>
            <a:ext cx="539552" cy="242888"/>
          </a:xfrm>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defRPr/>
            </a:pPr>
            <a:fld id="{A087BA6C-DE82-4922-A007-5CB817EE4E20}" type="slidenum">
              <a:rPr lang="ru-RU" sz="1400" b="1" i="1" smtClean="0">
                <a:ln>
                  <a:solidFill>
                    <a:sysClr val="windowText" lastClr="000000"/>
                  </a:solidFill>
                </a:ln>
                <a:solidFill>
                  <a:sysClr val="windowText" lastClr="000000"/>
                </a:solidFill>
                <a:latin typeface="Bookman Old Style" panose="02050604050505020204" pitchFamily="18" charset="0"/>
              </a:rPr>
              <a:pPr>
                <a:defRPr/>
              </a:pPr>
              <a:t>20</a:t>
            </a:fld>
            <a:endParaRPr lang="ru-RU" sz="1400" b="1" i="1" dirty="0">
              <a:ln>
                <a:solidFill>
                  <a:sysClr val="windowText" lastClr="000000"/>
                </a:solidFill>
              </a:ln>
              <a:solidFill>
                <a:sysClr val="windowText" lastClr="000000"/>
              </a:solidFill>
              <a:latin typeface="Bookman Old Style" panose="02050604050505020204" pitchFamily="18" charset="0"/>
            </a:endParaRPr>
          </a:p>
        </p:txBody>
      </p:sp>
    </p:spTree>
    <p:extLst>
      <p:ext uri="{BB962C8B-B14F-4D97-AF65-F5344CB8AC3E}">
        <p14:creationId xmlns:p14="http://schemas.microsoft.com/office/powerpoint/2010/main" val="129728116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Mashystik\Desktop\bg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16"/>
            <a:ext cx="9144000" cy="5145616"/>
          </a:xfrm>
          <a:prstGeom prst="rect">
            <a:avLst/>
          </a:prstGeom>
          <a:noFill/>
          <a:extLst>
            <a:ext uri="{909E8E84-426E-40DD-AFC4-6F175D3DCCD1}">
              <a14:hiddenFill xmlns:a14="http://schemas.microsoft.com/office/drawing/2010/main">
                <a:solidFill>
                  <a:srgbClr val="FFFFFF"/>
                </a:solidFill>
              </a14:hiddenFill>
            </a:ext>
          </a:extLst>
        </p:spPr>
      </p:pic>
      <p:sp>
        <p:nvSpPr>
          <p:cNvPr id="5" name="Номер слайда 2"/>
          <p:cNvSpPr>
            <a:spLocks noGrp="1"/>
          </p:cNvSpPr>
          <p:nvPr>
            <p:ph type="sldNum" sz="quarter" idx="12"/>
          </p:nvPr>
        </p:nvSpPr>
        <p:spPr>
          <a:xfrm>
            <a:off x="8604448" y="4894008"/>
            <a:ext cx="539552" cy="242888"/>
          </a:xfrm>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defRPr/>
            </a:pPr>
            <a:fld id="{A087BA6C-DE82-4922-A007-5CB817EE4E20}" type="slidenum">
              <a:rPr lang="ru-RU" sz="1400" b="1" i="1" smtClean="0">
                <a:ln>
                  <a:solidFill>
                    <a:sysClr val="windowText" lastClr="000000"/>
                  </a:solidFill>
                </a:ln>
                <a:solidFill>
                  <a:sysClr val="windowText" lastClr="000000"/>
                </a:solidFill>
                <a:latin typeface="Bookman Old Style" panose="02050604050505020204" pitchFamily="18" charset="0"/>
              </a:rPr>
              <a:pPr>
                <a:defRPr/>
              </a:pPr>
              <a:t>21</a:t>
            </a:fld>
            <a:endParaRPr lang="ru-RU" sz="1400" b="1" i="1" dirty="0">
              <a:ln>
                <a:solidFill>
                  <a:sysClr val="windowText" lastClr="000000"/>
                </a:solidFill>
              </a:ln>
              <a:solidFill>
                <a:sysClr val="windowText" lastClr="000000"/>
              </a:solidFill>
              <a:latin typeface="Bookman Old Style" panose="02050604050505020204" pitchFamily="18" charset="0"/>
            </a:endParaRPr>
          </a:p>
        </p:txBody>
      </p:sp>
      <p:pic>
        <p:nvPicPr>
          <p:cNvPr id="4098" name="Picture 2" descr="C:\Users\Mashystik\Desktop\Круглий_стіл_11.09.2019_Лісова_політика_України_першочергові_завдання\ЗУ_посилення_охорони_лісів_JPG\Порівняльна_ЗУ_зміни_до_ЛК_посилення_охорони_лісів_page-0004.jpg"/>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l="2242" t="8041" r="2867" b="4608"/>
          <a:stretch/>
        </p:blipFill>
        <p:spPr bwMode="auto">
          <a:xfrm>
            <a:off x="233634" y="65980"/>
            <a:ext cx="8586838" cy="5033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246783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Mashystik\Desktop\bg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16"/>
            <a:ext cx="9144000" cy="5145616"/>
          </a:xfrm>
          <a:prstGeom prst="rect">
            <a:avLst/>
          </a:prstGeom>
          <a:noFill/>
          <a:extLst>
            <a:ext uri="{909E8E84-426E-40DD-AFC4-6F175D3DCCD1}">
              <a14:hiddenFill xmlns:a14="http://schemas.microsoft.com/office/drawing/2010/main">
                <a:solidFill>
                  <a:srgbClr val="FFFFFF"/>
                </a:solidFill>
              </a14:hiddenFill>
            </a:ext>
          </a:extLst>
        </p:spPr>
      </p:pic>
      <p:sp>
        <p:nvSpPr>
          <p:cNvPr id="5" name="Номер слайда 2"/>
          <p:cNvSpPr>
            <a:spLocks noGrp="1"/>
          </p:cNvSpPr>
          <p:nvPr>
            <p:ph type="sldNum" sz="quarter" idx="12"/>
          </p:nvPr>
        </p:nvSpPr>
        <p:spPr>
          <a:xfrm>
            <a:off x="8604448" y="4894008"/>
            <a:ext cx="539552" cy="242888"/>
          </a:xfrm>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defRPr/>
            </a:pPr>
            <a:fld id="{A087BA6C-DE82-4922-A007-5CB817EE4E20}" type="slidenum">
              <a:rPr lang="ru-RU" sz="1400" b="1" i="1" smtClean="0">
                <a:ln>
                  <a:solidFill>
                    <a:sysClr val="windowText" lastClr="000000"/>
                  </a:solidFill>
                </a:ln>
                <a:solidFill>
                  <a:sysClr val="windowText" lastClr="000000"/>
                </a:solidFill>
                <a:latin typeface="Bookman Old Style" panose="02050604050505020204" pitchFamily="18" charset="0"/>
              </a:rPr>
              <a:pPr>
                <a:defRPr/>
              </a:pPr>
              <a:t>22</a:t>
            </a:fld>
            <a:endParaRPr lang="ru-RU" sz="1400" b="1" i="1" dirty="0">
              <a:ln>
                <a:solidFill>
                  <a:sysClr val="windowText" lastClr="000000"/>
                </a:solidFill>
              </a:ln>
              <a:solidFill>
                <a:sysClr val="windowText" lastClr="000000"/>
              </a:solidFill>
              <a:latin typeface="Bookman Old Style" panose="02050604050505020204" pitchFamily="18" charset="0"/>
            </a:endParaRPr>
          </a:p>
        </p:txBody>
      </p:sp>
      <p:pic>
        <p:nvPicPr>
          <p:cNvPr id="5122" name="Picture 2" descr="C:\Users\Mashystik\Desktop\Круглий_стіл_11.09.2019_Лісова_політика_України_першочергові_завдання\ЗУ_посилення_охорони_лісів_JPG\Порівняльна_ЗУ_зміни_до_ЛК_посилення_охорони_лісів_page-0005.jpg"/>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l="2242" t="8184" r="2867" b="4752"/>
          <a:stretch/>
        </p:blipFill>
        <p:spPr bwMode="auto">
          <a:xfrm>
            <a:off x="251520" y="44269"/>
            <a:ext cx="8568952" cy="5006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173215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Mashystik\Desktop\bg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16"/>
            <a:ext cx="9144000" cy="5145616"/>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C:\Users\Mashystik\Desktop\Круглий_стіл_11.09.2019_Лісова_політика_України_першочергові_завдання\ЗУ_посилення_охорони_лісів_JPG\Порівняльна_ЗУ_зміни_до_ЛК_посилення_охорони_лісів_page-0006.jpg"/>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l="2037" t="7897" r="2970" b="4752"/>
          <a:stretch/>
        </p:blipFill>
        <p:spPr bwMode="auto">
          <a:xfrm>
            <a:off x="102342" y="0"/>
            <a:ext cx="8790139" cy="5146895"/>
          </a:xfrm>
          <a:prstGeom prst="rect">
            <a:avLst/>
          </a:prstGeom>
          <a:noFill/>
          <a:extLst>
            <a:ext uri="{909E8E84-426E-40DD-AFC4-6F175D3DCCD1}">
              <a14:hiddenFill xmlns:a14="http://schemas.microsoft.com/office/drawing/2010/main">
                <a:solidFill>
                  <a:srgbClr val="FFFFFF"/>
                </a:solidFill>
              </a14:hiddenFill>
            </a:ext>
          </a:extLst>
        </p:spPr>
      </p:pic>
      <p:sp>
        <p:nvSpPr>
          <p:cNvPr id="5" name="Номер слайда 2"/>
          <p:cNvSpPr>
            <a:spLocks noGrp="1"/>
          </p:cNvSpPr>
          <p:nvPr>
            <p:ph type="sldNum" sz="quarter" idx="12"/>
          </p:nvPr>
        </p:nvSpPr>
        <p:spPr>
          <a:xfrm>
            <a:off x="8604448" y="4897052"/>
            <a:ext cx="539552" cy="242888"/>
          </a:xfrm>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defRPr/>
            </a:pPr>
            <a:fld id="{A087BA6C-DE82-4922-A007-5CB817EE4E20}" type="slidenum">
              <a:rPr lang="ru-RU" sz="1400" b="1" i="1" smtClean="0">
                <a:ln>
                  <a:solidFill>
                    <a:sysClr val="windowText" lastClr="000000"/>
                  </a:solidFill>
                </a:ln>
                <a:solidFill>
                  <a:sysClr val="windowText" lastClr="000000"/>
                </a:solidFill>
                <a:latin typeface="Bookman Old Style" panose="02050604050505020204" pitchFamily="18" charset="0"/>
              </a:rPr>
              <a:pPr>
                <a:defRPr/>
              </a:pPr>
              <a:t>23</a:t>
            </a:fld>
            <a:endParaRPr lang="ru-RU" sz="1400" b="1" i="1" dirty="0">
              <a:ln>
                <a:solidFill>
                  <a:sysClr val="windowText" lastClr="000000"/>
                </a:solidFill>
              </a:ln>
              <a:solidFill>
                <a:sysClr val="windowText" lastClr="000000"/>
              </a:solidFill>
              <a:latin typeface="Bookman Old Style" panose="02050604050505020204" pitchFamily="18" charset="0"/>
            </a:endParaRPr>
          </a:p>
        </p:txBody>
      </p:sp>
    </p:spTree>
    <p:extLst>
      <p:ext uri="{BB962C8B-B14F-4D97-AF65-F5344CB8AC3E}">
        <p14:creationId xmlns:p14="http://schemas.microsoft.com/office/powerpoint/2010/main" val="26712103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Mashystik\Desktop\bg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16"/>
            <a:ext cx="9144000" cy="5145616"/>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C:\Users\Mashystik\Desktop\Круглий_стіл_11.09.2019_Лісова_політика_України_першочергові_завдання\ЗУ_посилення_охорони_лісів_JPG\Порівняльна_ЗУ_зміни_до_ЛК_посилення_охорони_лісів_page-0007.jpg"/>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l="2142" t="8041" r="2867" b="4896"/>
          <a:stretch/>
        </p:blipFill>
        <p:spPr bwMode="auto">
          <a:xfrm>
            <a:off x="213658" y="34259"/>
            <a:ext cx="8678823" cy="5064972"/>
          </a:xfrm>
          <a:prstGeom prst="rect">
            <a:avLst/>
          </a:prstGeom>
          <a:noFill/>
          <a:extLst>
            <a:ext uri="{909E8E84-426E-40DD-AFC4-6F175D3DCCD1}">
              <a14:hiddenFill xmlns:a14="http://schemas.microsoft.com/office/drawing/2010/main">
                <a:solidFill>
                  <a:srgbClr val="FFFFFF"/>
                </a:solidFill>
              </a14:hiddenFill>
            </a:ext>
          </a:extLst>
        </p:spPr>
      </p:pic>
      <p:sp>
        <p:nvSpPr>
          <p:cNvPr id="5" name="Номер слайда 2"/>
          <p:cNvSpPr>
            <a:spLocks noGrp="1"/>
          </p:cNvSpPr>
          <p:nvPr>
            <p:ph type="sldNum" sz="quarter" idx="12"/>
          </p:nvPr>
        </p:nvSpPr>
        <p:spPr>
          <a:xfrm>
            <a:off x="8604448" y="4894008"/>
            <a:ext cx="539552" cy="242888"/>
          </a:xfrm>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defRPr/>
            </a:pPr>
            <a:fld id="{A087BA6C-DE82-4922-A007-5CB817EE4E20}" type="slidenum">
              <a:rPr lang="ru-RU" sz="1400" b="1" i="1" smtClean="0">
                <a:ln>
                  <a:solidFill>
                    <a:sysClr val="windowText" lastClr="000000"/>
                  </a:solidFill>
                </a:ln>
                <a:solidFill>
                  <a:sysClr val="windowText" lastClr="000000"/>
                </a:solidFill>
                <a:latin typeface="Bookman Old Style" panose="02050604050505020204" pitchFamily="18" charset="0"/>
              </a:rPr>
              <a:pPr>
                <a:defRPr/>
              </a:pPr>
              <a:t>24</a:t>
            </a:fld>
            <a:endParaRPr lang="ru-RU" sz="1400" b="1" i="1" dirty="0">
              <a:ln>
                <a:solidFill>
                  <a:sysClr val="windowText" lastClr="000000"/>
                </a:solidFill>
              </a:ln>
              <a:solidFill>
                <a:sysClr val="windowText" lastClr="000000"/>
              </a:solidFill>
              <a:latin typeface="Bookman Old Style" panose="02050604050505020204" pitchFamily="18" charset="0"/>
            </a:endParaRPr>
          </a:p>
        </p:txBody>
      </p:sp>
    </p:spTree>
    <p:extLst>
      <p:ext uri="{BB962C8B-B14F-4D97-AF65-F5344CB8AC3E}">
        <p14:creationId xmlns:p14="http://schemas.microsoft.com/office/powerpoint/2010/main" val="31560343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Mashystik\Desktop\bg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16"/>
            <a:ext cx="9144000" cy="5145616"/>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C:\Users\Mashystik\Desktop\Круглий_стіл_11.09.2019_Лісова_політика_України_першочергові_завдання\ЗУ_посилення_охорони_лісів_JPG\Порівняльна_ЗУ_зміни_до_ЛК_посилення_охорони_лісів_page-0008.jpg"/>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l="2140" t="8184" r="2868" b="4320"/>
          <a:stretch/>
        </p:blipFill>
        <p:spPr bwMode="auto">
          <a:xfrm>
            <a:off x="251520" y="44270"/>
            <a:ext cx="8640960" cy="5067881"/>
          </a:xfrm>
          <a:prstGeom prst="rect">
            <a:avLst/>
          </a:prstGeom>
          <a:noFill/>
          <a:extLst>
            <a:ext uri="{909E8E84-426E-40DD-AFC4-6F175D3DCCD1}">
              <a14:hiddenFill xmlns:a14="http://schemas.microsoft.com/office/drawing/2010/main">
                <a:solidFill>
                  <a:srgbClr val="FFFFFF"/>
                </a:solidFill>
              </a14:hiddenFill>
            </a:ext>
          </a:extLst>
        </p:spPr>
      </p:pic>
      <p:sp>
        <p:nvSpPr>
          <p:cNvPr id="5" name="Номер слайда 2"/>
          <p:cNvSpPr>
            <a:spLocks noGrp="1"/>
          </p:cNvSpPr>
          <p:nvPr>
            <p:ph type="sldNum" sz="quarter" idx="12"/>
          </p:nvPr>
        </p:nvSpPr>
        <p:spPr>
          <a:xfrm>
            <a:off x="8604448" y="4894008"/>
            <a:ext cx="539552" cy="242888"/>
          </a:xfrm>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defRPr/>
            </a:pPr>
            <a:fld id="{A087BA6C-DE82-4922-A007-5CB817EE4E20}" type="slidenum">
              <a:rPr lang="ru-RU" sz="1400" b="1" i="1" smtClean="0">
                <a:ln>
                  <a:solidFill>
                    <a:sysClr val="windowText" lastClr="000000"/>
                  </a:solidFill>
                </a:ln>
                <a:solidFill>
                  <a:sysClr val="windowText" lastClr="000000"/>
                </a:solidFill>
                <a:latin typeface="Bookman Old Style" panose="02050604050505020204" pitchFamily="18" charset="0"/>
              </a:rPr>
              <a:pPr>
                <a:defRPr/>
              </a:pPr>
              <a:t>25</a:t>
            </a:fld>
            <a:endParaRPr lang="ru-RU" sz="1400" b="1" i="1" dirty="0">
              <a:ln>
                <a:solidFill>
                  <a:sysClr val="windowText" lastClr="000000"/>
                </a:solidFill>
              </a:ln>
              <a:solidFill>
                <a:sysClr val="windowText" lastClr="000000"/>
              </a:solidFill>
              <a:latin typeface="Bookman Old Style" panose="02050604050505020204" pitchFamily="18" charset="0"/>
            </a:endParaRPr>
          </a:p>
        </p:txBody>
      </p:sp>
    </p:spTree>
    <p:extLst>
      <p:ext uri="{BB962C8B-B14F-4D97-AF65-F5344CB8AC3E}">
        <p14:creationId xmlns:p14="http://schemas.microsoft.com/office/powerpoint/2010/main" val="39131042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Mashystik\Desktop\bg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16"/>
            <a:ext cx="9144000" cy="5145616"/>
          </a:xfrm>
          <a:prstGeom prst="rect">
            <a:avLst/>
          </a:prstGeom>
          <a:noFill/>
          <a:extLst>
            <a:ext uri="{909E8E84-426E-40DD-AFC4-6F175D3DCCD1}">
              <a14:hiddenFill xmlns:a14="http://schemas.microsoft.com/office/drawing/2010/main">
                <a:solidFill>
                  <a:srgbClr val="FFFFFF"/>
                </a:solidFill>
              </a14:hiddenFill>
            </a:ext>
          </a:extLst>
        </p:spPr>
      </p:pic>
      <p:sp>
        <p:nvSpPr>
          <p:cNvPr id="5" name="Номер слайда 2"/>
          <p:cNvSpPr>
            <a:spLocks noGrp="1"/>
          </p:cNvSpPr>
          <p:nvPr>
            <p:ph type="sldNum" sz="quarter" idx="12"/>
          </p:nvPr>
        </p:nvSpPr>
        <p:spPr>
          <a:xfrm>
            <a:off x="8604448" y="4894008"/>
            <a:ext cx="539552" cy="242888"/>
          </a:xfrm>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defRPr/>
            </a:pPr>
            <a:fld id="{A087BA6C-DE82-4922-A007-5CB817EE4E20}" type="slidenum">
              <a:rPr lang="ru-RU" sz="1400" b="1" i="1" smtClean="0">
                <a:ln>
                  <a:solidFill>
                    <a:sysClr val="windowText" lastClr="000000"/>
                  </a:solidFill>
                </a:ln>
                <a:solidFill>
                  <a:sysClr val="windowText" lastClr="000000"/>
                </a:solidFill>
                <a:latin typeface="Bookman Old Style" panose="02050604050505020204" pitchFamily="18" charset="0"/>
              </a:rPr>
              <a:pPr>
                <a:defRPr/>
              </a:pPr>
              <a:t>26</a:t>
            </a:fld>
            <a:endParaRPr lang="ru-RU" sz="1400" b="1" i="1" dirty="0">
              <a:ln>
                <a:solidFill>
                  <a:sysClr val="windowText" lastClr="000000"/>
                </a:solidFill>
              </a:ln>
              <a:solidFill>
                <a:sysClr val="windowText" lastClr="000000"/>
              </a:solidFill>
              <a:latin typeface="Bookman Old Style" panose="02050604050505020204" pitchFamily="18" charset="0"/>
            </a:endParaRPr>
          </a:p>
        </p:txBody>
      </p:sp>
      <p:pic>
        <p:nvPicPr>
          <p:cNvPr id="9218" name="Picture 2" descr="C:\Users\Mashystik\Desktop\Круглий_стіл_11.09.2019_Лісова_політика_України_першочергові_завдання\ЗУ_посилення_охорони_лісів_JPG\Порівняльна_ЗУ_зміни_до_ЛК_посилення_охорони_лісів_page-0009.jpg"/>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l="1936" t="7897" r="2767" b="34109"/>
          <a:stretch/>
        </p:blipFill>
        <p:spPr bwMode="auto">
          <a:xfrm>
            <a:off x="0" y="303499"/>
            <a:ext cx="9144000" cy="3543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396526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Mashystik\Desktop\bg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16"/>
            <a:ext cx="9144000" cy="5145616"/>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251520" y="186421"/>
            <a:ext cx="8640960" cy="4401205"/>
          </a:xfrm>
          <a:prstGeom prst="rect">
            <a:avLst/>
          </a:prstGeom>
        </p:spPr>
        <p:txBody>
          <a:bodyPr wrap="square">
            <a:spAutoFit/>
          </a:bodyPr>
          <a:lstStyle/>
          <a:p>
            <a:pPr algn="r"/>
            <a:r>
              <a:rPr lang="uk-UA" sz="1400" i="1" dirty="0">
                <a:latin typeface="Calibri Light" pitchFamily="34" charset="0"/>
                <a:cs typeface="Calibri Light" pitchFamily="34" charset="0"/>
              </a:rPr>
              <a:t> </a:t>
            </a:r>
            <a:r>
              <a:rPr lang="uk-UA" sz="1400" i="1" dirty="0" smtClean="0">
                <a:latin typeface="Calibri Light" pitchFamily="34" charset="0"/>
                <a:cs typeface="Calibri Light" pitchFamily="34" charset="0"/>
              </a:rPr>
              <a:t>Проект</a:t>
            </a:r>
          </a:p>
          <a:p>
            <a:pPr algn="ctr"/>
            <a:endParaRPr lang="uk-UA" sz="1400" b="1" dirty="0" smtClean="0">
              <a:latin typeface="Calibri Light" pitchFamily="34" charset="0"/>
              <a:cs typeface="Calibri Light" pitchFamily="34" charset="0"/>
            </a:endParaRPr>
          </a:p>
          <a:p>
            <a:pPr algn="ctr"/>
            <a:r>
              <a:rPr lang="uk-UA" sz="1400" b="1" dirty="0" smtClean="0">
                <a:latin typeface="Calibri Light" pitchFamily="34" charset="0"/>
                <a:cs typeface="Calibri Light" pitchFamily="34" charset="0"/>
              </a:rPr>
              <a:t>З А К О Н     У К Р А Ї Н И</a:t>
            </a:r>
          </a:p>
          <a:p>
            <a:pPr algn="ctr" fontAlgn="base"/>
            <a:r>
              <a:rPr lang="uk-UA" sz="1400" b="1" dirty="0" smtClean="0">
                <a:latin typeface="Calibri Light" pitchFamily="34" charset="0"/>
                <a:cs typeface="Calibri Light" pitchFamily="34" charset="0"/>
              </a:rPr>
              <a:t>«</a:t>
            </a:r>
            <a:r>
              <a:rPr lang="uk-UA" sz="1400" b="1" dirty="0">
                <a:latin typeface="Calibri Light" pitchFamily="34" charset="0"/>
                <a:cs typeface="Calibri Light" pitchFamily="34" charset="0"/>
              </a:rPr>
              <a:t>Про </a:t>
            </a:r>
            <a:r>
              <a:rPr lang="uk-UA" sz="1400" b="1" dirty="0" smtClean="0">
                <a:latin typeface="Calibri Light" pitchFamily="34" charset="0"/>
                <a:cs typeface="Calibri Light" pitchFamily="34" charset="0"/>
              </a:rPr>
              <a:t> внесення  змін  до  деяких  законодавчих   актів   України</a:t>
            </a:r>
          </a:p>
          <a:p>
            <a:pPr algn="ctr" fontAlgn="base"/>
            <a:r>
              <a:rPr lang="uk-UA" sz="1400" b="1" dirty="0" smtClean="0">
                <a:latin typeface="Calibri Light" pitchFamily="34" charset="0"/>
                <a:cs typeface="Calibri Light" pitchFamily="34" charset="0"/>
              </a:rPr>
              <a:t>щодо   негайного   </a:t>
            </a:r>
            <a:r>
              <a:rPr lang="uk-UA" sz="1400" b="1" dirty="0">
                <a:latin typeface="Calibri Light" pitchFamily="34" charset="0"/>
                <a:cs typeface="Calibri Light" pitchFamily="34" charset="0"/>
              </a:rPr>
              <a:t>подолання </a:t>
            </a:r>
            <a:r>
              <a:rPr lang="uk-UA" sz="1400" b="1" dirty="0" smtClean="0">
                <a:latin typeface="Calibri Light" pitchFamily="34" charset="0"/>
                <a:cs typeface="Calibri Light" pitchFamily="34" charset="0"/>
              </a:rPr>
              <a:t>  кризової   ситуації</a:t>
            </a:r>
            <a:r>
              <a:rPr lang="uk-UA" sz="1400" b="1" dirty="0">
                <a:latin typeface="Calibri Light" pitchFamily="34" charset="0"/>
                <a:cs typeface="Calibri Light" pitchFamily="34" charset="0"/>
              </a:rPr>
              <a:t>, </a:t>
            </a:r>
            <a:r>
              <a:rPr lang="uk-UA" sz="1400" b="1" dirty="0" smtClean="0">
                <a:latin typeface="Calibri Light" pitchFamily="34" charset="0"/>
                <a:cs typeface="Calibri Light" pitchFamily="34" charset="0"/>
              </a:rPr>
              <a:t>  що   склалася   у   зв'язку   із   лісовими   пожежами»</a:t>
            </a:r>
          </a:p>
          <a:p>
            <a:endParaRPr lang="uk-UA" sz="1400" b="1" dirty="0" smtClean="0">
              <a:latin typeface="Calibri Light" pitchFamily="34" charset="0"/>
              <a:cs typeface="Calibri Light" pitchFamily="34" charset="0"/>
            </a:endParaRPr>
          </a:p>
          <a:p>
            <a:endParaRPr lang="uk-UA" sz="1400" b="1" dirty="0" smtClean="0">
              <a:latin typeface="Calibri Light" pitchFamily="34" charset="0"/>
              <a:cs typeface="Calibri Light" pitchFamily="34" charset="0"/>
            </a:endParaRPr>
          </a:p>
          <a:p>
            <a:pPr indent="355600" algn="just"/>
            <a:r>
              <a:rPr lang="uk-UA" sz="1400" b="1" i="1" spc="300" dirty="0" smtClean="0">
                <a:latin typeface="Calibri Light" pitchFamily="34" charset="0"/>
                <a:cs typeface="Calibri Light" pitchFamily="34" charset="0"/>
              </a:rPr>
              <a:t>ВИРІШУЄ:</a:t>
            </a:r>
          </a:p>
          <a:p>
            <a:pPr indent="355600" algn="just"/>
            <a:endParaRPr lang="uk-UA" sz="1400" b="1" i="1" spc="300" dirty="0" smtClean="0">
              <a:latin typeface="Calibri Light" pitchFamily="34" charset="0"/>
              <a:cs typeface="Calibri Light" pitchFamily="34" charset="0"/>
            </a:endParaRPr>
          </a:p>
          <a:p>
            <a:pPr marL="285750" indent="-285750" algn="just">
              <a:buFont typeface="Wingdings" pitchFamily="2" charset="2"/>
              <a:buChar char="Ø"/>
            </a:pPr>
            <a:r>
              <a:rPr lang="uk-UA" sz="1400" dirty="0" smtClean="0">
                <a:latin typeface="Calibri Light" pitchFamily="34" charset="0"/>
                <a:cs typeface="Calibri Light" pitchFamily="34" charset="0"/>
              </a:rPr>
              <a:t>в 10 разів підняти ставки штрафів за сільгосппали і лісові пожежі;</a:t>
            </a:r>
          </a:p>
          <a:p>
            <a:pPr algn="just"/>
            <a:endParaRPr lang="uk-UA" sz="1400" dirty="0" smtClean="0">
              <a:latin typeface="Calibri Light" pitchFamily="34" charset="0"/>
              <a:cs typeface="Calibri Light" pitchFamily="34" charset="0"/>
            </a:endParaRPr>
          </a:p>
          <a:p>
            <a:pPr marL="285750" indent="-285750" algn="just">
              <a:buFont typeface="Wingdings" pitchFamily="2" charset="2"/>
              <a:buChar char="Ø"/>
            </a:pPr>
            <a:r>
              <a:rPr lang="uk-UA" sz="1400" dirty="0" smtClean="0">
                <a:latin typeface="Calibri Light" pitchFamily="34" charset="0"/>
                <a:cs typeface="Calibri Light" pitchFamily="34" charset="0"/>
              </a:rPr>
              <a:t>сформовано поняття про власність на самосівні ліси на приватних землях;</a:t>
            </a:r>
          </a:p>
          <a:p>
            <a:pPr algn="just"/>
            <a:endParaRPr lang="uk-UA" sz="1400" dirty="0" smtClean="0">
              <a:latin typeface="Calibri Light" pitchFamily="34" charset="0"/>
              <a:cs typeface="Calibri Light" pitchFamily="34" charset="0"/>
            </a:endParaRPr>
          </a:p>
          <a:p>
            <a:pPr marL="285750" indent="-285750" algn="just">
              <a:buFont typeface="Wingdings" pitchFamily="2" charset="2"/>
              <a:buChar char="Ø"/>
            </a:pPr>
            <a:r>
              <a:rPr lang="uk-UA" sz="1400" dirty="0" smtClean="0">
                <a:latin typeface="Calibri Light" pitchFamily="34" charset="0"/>
                <a:cs typeface="Calibri Light" pitchFamily="34" charset="0"/>
              </a:rPr>
              <a:t>внесено зміни в договора оренди паїв щодо відповідальності за дотримання якості ґрунтів і сільгосппали;</a:t>
            </a:r>
          </a:p>
          <a:p>
            <a:pPr algn="just"/>
            <a:endParaRPr lang="uk-UA" sz="1400" dirty="0" smtClean="0">
              <a:latin typeface="Calibri Light" pitchFamily="34" charset="0"/>
              <a:cs typeface="Calibri Light" pitchFamily="34" charset="0"/>
            </a:endParaRPr>
          </a:p>
          <a:p>
            <a:pPr marL="285750" indent="-285750" algn="just">
              <a:buFont typeface="Wingdings" pitchFamily="2" charset="2"/>
              <a:buChar char="Ø"/>
            </a:pPr>
            <a:r>
              <a:rPr lang="uk-UA" sz="1400" dirty="0" smtClean="0">
                <a:latin typeface="Calibri Light" pitchFamily="34" charset="0"/>
                <a:cs typeface="Calibri Light" pitchFamily="34" charset="0"/>
              </a:rPr>
              <a:t>внесено в обов’язок Національної поліції (ст. 222) реагування на пожежі в лісах та в сільському господарстві;</a:t>
            </a:r>
          </a:p>
          <a:p>
            <a:pPr algn="just"/>
            <a:endParaRPr lang="uk-UA" sz="1400" dirty="0" smtClean="0">
              <a:latin typeface="Calibri Light" pitchFamily="34" charset="0"/>
              <a:cs typeface="Calibri Light" pitchFamily="34" charset="0"/>
            </a:endParaRPr>
          </a:p>
          <a:p>
            <a:pPr marL="285750" indent="-285750" algn="just">
              <a:buFont typeface="Wingdings" pitchFamily="2" charset="2"/>
              <a:buChar char="Ø"/>
            </a:pPr>
            <a:r>
              <a:rPr lang="uk-UA" sz="1400" dirty="0" smtClean="0">
                <a:latin typeface="Calibri Light" pitchFamily="34" charset="0"/>
                <a:cs typeface="Calibri Light" pitchFamily="34" charset="0"/>
              </a:rPr>
              <a:t>підвищена відповідальність землекористувачів та органів місцевого самоврядування;</a:t>
            </a:r>
          </a:p>
          <a:p>
            <a:pPr algn="just"/>
            <a:endParaRPr lang="uk-UA" sz="1400" dirty="0" smtClean="0">
              <a:latin typeface="Calibri Light" pitchFamily="34" charset="0"/>
              <a:cs typeface="Calibri Light" pitchFamily="34" charset="0"/>
            </a:endParaRPr>
          </a:p>
          <a:p>
            <a:pPr marL="285750" indent="-285750" algn="just">
              <a:buFont typeface="Wingdings" pitchFamily="2" charset="2"/>
              <a:buChar char="Ø"/>
            </a:pPr>
            <a:r>
              <a:rPr lang="uk-UA" sz="1400" dirty="0" smtClean="0">
                <a:latin typeface="Calibri Light" pitchFamily="34" charset="0"/>
                <a:cs typeface="Calibri Light" pitchFamily="34" charset="0"/>
              </a:rPr>
              <a:t>посилені функції органів цивільного захисту та природоохоронних інституцій.</a:t>
            </a:r>
          </a:p>
        </p:txBody>
      </p:sp>
      <p:sp>
        <p:nvSpPr>
          <p:cNvPr id="5" name="Номер слайда 2"/>
          <p:cNvSpPr>
            <a:spLocks noGrp="1"/>
          </p:cNvSpPr>
          <p:nvPr>
            <p:ph type="sldNum" sz="quarter" idx="12"/>
          </p:nvPr>
        </p:nvSpPr>
        <p:spPr>
          <a:xfrm>
            <a:off x="8604448" y="4894008"/>
            <a:ext cx="539552" cy="242888"/>
          </a:xfrm>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defRPr/>
            </a:pPr>
            <a:fld id="{A087BA6C-DE82-4922-A007-5CB817EE4E20}" type="slidenum">
              <a:rPr lang="ru-RU" sz="1400" b="1" i="1" smtClean="0">
                <a:ln>
                  <a:solidFill>
                    <a:sysClr val="windowText" lastClr="000000"/>
                  </a:solidFill>
                </a:ln>
                <a:solidFill>
                  <a:sysClr val="windowText" lastClr="000000"/>
                </a:solidFill>
                <a:latin typeface="Bookman Old Style" panose="02050604050505020204" pitchFamily="18" charset="0"/>
              </a:rPr>
              <a:pPr>
                <a:defRPr/>
              </a:pPr>
              <a:t>27</a:t>
            </a:fld>
            <a:endParaRPr lang="ru-RU" sz="1400" b="1" i="1" dirty="0">
              <a:ln>
                <a:solidFill>
                  <a:sysClr val="windowText" lastClr="000000"/>
                </a:solidFill>
              </a:ln>
              <a:solidFill>
                <a:sysClr val="windowText" lastClr="000000"/>
              </a:solidFill>
              <a:latin typeface="Bookman Old Style" panose="02050604050505020204" pitchFamily="18" charset="0"/>
            </a:endParaRPr>
          </a:p>
        </p:txBody>
      </p:sp>
    </p:spTree>
    <p:extLst>
      <p:ext uri="{BB962C8B-B14F-4D97-AF65-F5344CB8AC3E}">
        <p14:creationId xmlns:p14="http://schemas.microsoft.com/office/powerpoint/2010/main" val="414340416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Mashystik\Desktop\bg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16"/>
            <a:ext cx="9144000" cy="5145616"/>
          </a:xfrm>
          <a:prstGeom prst="rect">
            <a:avLst/>
          </a:prstGeom>
          <a:noFill/>
          <a:extLst>
            <a:ext uri="{909E8E84-426E-40DD-AFC4-6F175D3DCCD1}">
              <a14:hiddenFill xmlns:a14="http://schemas.microsoft.com/office/drawing/2010/main">
                <a:solidFill>
                  <a:srgbClr val="FFFFFF"/>
                </a:solidFill>
              </a14:hiddenFill>
            </a:ext>
          </a:extLst>
        </p:spPr>
      </p:pic>
      <p:sp>
        <p:nvSpPr>
          <p:cNvPr id="5" name="Номер слайда 2"/>
          <p:cNvSpPr>
            <a:spLocks noGrp="1"/>
          </p:cNvSpPr>
          <p:nvPr>
            <p:ph type="sldNum" sz="quarter" idx="12"/>
          </p:nvPr>
        </p:nvSpPr>
        <p:spPr>
          <a:xfrm>
            <a:off x="8604448" y="4894008"/>
            <a:ext cx="539552" cy="242888"/>
          </a:xfrm>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defRPr/>
            </a:pPr>
            <a:fld id="{A087BA6C-DE82-4922-A007-5CB817EE4E20}" type="slidenum">
              <a:rPr lang="ru-RU" sz="1400" b="1" i="1" smtClean="0">
                <a:ln>
                  <a:solidFill>
                    <a:sysClr val="windowText" lastClr="000000"/>
                  </a:solidFill>
                </a:ln>
                <a:solidFill>
                  <a:sysClr val="windowText" lastClr="000000"/>
                </a:solidFill>
                <a:latin typeface="Bookman Old Style" panose="02050604050505020204" pitchFamily="18" charset="0"/>
              </a:rPr>
              <a:pPr>
                <a:defRPr/>
              </a:pPr>
              <a:t>28</a:t>
            </a:fld>
            <a:endParaRPr lang="ru-RU" sz="1400" b="1" i="1" dirty="0">
              <a:ln>
                <a:solidFill>
                  <a:sysClr val="windowText" lastClr="000000"/>
                </a:solidFill>
              </a:ln>
              <a:solidFill>
                <a:sysClr val="windowText" lastClr="000000"/>
              </a:solidFill>
              <a:latin typeface="Bookman Old Style" panose="02050604050505020204" pitchFamily="18" charset="0"/>
            </a:endParaRPr>
          </a:p>
        </p:txBody>
      </p:sp>
      <p:sp>
        <p:nvSpPr>
          <p:cNvPr id="2" name="Прямоугольник 1"/>
          <p:cNvSpPr/>
          <p:nvPr/>
        </p:nvSpPr>
        <p:spPr>
          <a:xfrm>
            <a:off x="1786794" y="51470"/>
            <a:ext cx="5755102" cy="461665"/>
          </a:xfrm>
          <a:prstGeom prst="rect">
            <a:avLst/>
          </a:prstGeom>
        </p:spPr>
        <p:txBody>
          <a:bodyPr wrap="none">
            <a:spAutoFit/>
          </a:bodyPr>
          <a:lstStyle/>
          <a:p>
            <a:pPr algn="ctr"/>
            <a:r>
              <a:rPr lang="uk-UA" sz="2400" b="1" i="1" spc="300" dirty="0" smtClean="0">
                <a:latin typeface="Courier New" pitchFamily="49" charset="0"/>
                <a:cs typeface="Courier New" pitchFamily="49" charset="0"/>
              </a:rPr>
              <a:t>МИСЛИВСЬКЕ  ЗАКОНОДАВСТВО</a:t>
            </a:r>
            <a:endParaRPr lang="uk-UA" sz="2400" b="1" i="1" spc="300" dirty="0">
              <a:latin typeface="Courier New" pitchFamily="49" charset="0"/>
              <a:cs typeface="Courier New" pitchFamily="49" charset="0"/>
            </a:endParaRPr>
          </a:p>
        </p:txBody>
      </p:sp>
      <p:sp>
        <p:nvSpPr>
          <p:cNvPr id="6" name="Прямоугольник 5"/>
          <p:cNvSpPr/>
          <p:nvPr/>
        </p:nvSpPr>
        <p:spPr>
          <a:xfrm>
            <a:off x="251520" y="464934"/>
            <a:ext cx="8640960" cy="861774"/>
          </a:xfrm>
          <a:prstGeom prst="rect">
            <a:avLst/>
          </a:prstGeom>
        </p:spPr>
        <p:txBody>
          <a:bodyPr wrap="square">
            <a:spAutoFit/>
          </a:bodyPr>
          <a:lstStyle/>
          <a:p>
            <a:pPr indent="432000" algn="just"/>
            <a:r>
              <a:rPr lang="uk-UA" sz="1400" dirty="0" smtClean="0">
                <a:latin typeface="Calibri Light" pitchFamily="34" charset="0"/>
                <a:cs typeface="Calibri Light" pitchFamily="34" charset="0"/>
              </a:rPr>
              <a:t>Нагальним в системі мисливського господарства є необхідність врегулювання термінів, строків і місць полювання та відповідальність за їх порушення. Нами підготовлено декілька законопроектів.</a:t>
            </a:r>
          </a:p>
          <a:p>
            <a:pPr indent="432000" algn="just"/>
            <a:endParaRPr lang="uk-UA" sz="800" dirty="0" smtClean="0">
              <a:latin typeface="Calibri Light" pitchFamily="34" charset="0"/>
              <a:cs typeface="Calibri Light" pitchFamily="34" charset="0"/>
            </a:endParaRPr>
          </a:p>
          <a:p>
            <a:pPr algn="ctr"/>
            <a:r>
              <a:rPr lang="uk-UA" sz="1400" b="1" dirty="0" smtClean="0">
                <a:latin typeface="Calibri Light" pitchFamily="34" charset="0"/>
                <a:cs typeface="Calibri Light" pitchFamily="34" charset="0"/>
              </a:rPr>
              <a:t> Зміни  до  Закону   України   «Про   тваринний   світ»</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178" y="1326707"/>
            <a:ext cx="7986262" cy="3770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069973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Mashystik\Desktop\bg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16"/>
            <a:ext cx="9144000" cy="5145616"/>
          </a:xfrm>
          <a:prstGeom prst="rect">
            <a:avLst/>
          </a:prstGeom>
          <a:noFill/>
          <a:extLst>
            <a:ext uri="{909E8E84-426E-40DD-AFC4-6F175D3DCCD1}">
              <a14:hiddenFill xmlns:a14="http://schemas.microsoft.com/office/drawing/2010/main">
                <a:solidFill>
                  <a:srgbClr val="FFFFFF"/>
                </a:solidFill>
              </a14:hiddenFill>
            </a:ext>
          </a:extLst>
        </p:spPr>
      </p:pic>
      <p:sp>
        <p:nvSpPr>
          <p:cNvPr id="5" name="Номер слайда 2"/>
          <p:cNvSpPr>
            <a:spLocks noGrp="1"/>
          </p:cNvSpPr>
          <p:nvPr>
            <p:ph type="sldNum" sz="quarter" idx="12"/>
          </p:nvPr>
        </p:nvSpPr>
        <p:spPr>
          <a:xfrm>
            <a:off x="8604448" y="4894008"/>
            <a:ext cx="539552" cy="242888"/>
          </a:xfrm>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defRPr/>
            </a:pPr>
            <a:fld id="{A087BA6C-DE82-4922-A007-5CB817EE4E20}" type="slidenum">
              <a:rPr lang="ru-RU" sz="1400" b="1" i="1" smtClean="0">
                <a:ln>
                  <a:solidFill>
                    <a:sysClr val="windowText" lastClr="000000"/>
                  </a:solidFill>
                </a:ln>
                <a:solidFill>
                  <a:sysClr val="windowText" lastClr="000000"/>
                </a:solidFill>
                <a:latin typeface="Bookman Old Style" panose="02050604050505020204" pitchFamily="18" charset="0"/>
              </a:rPr>
              <a:pPr>
                <a:defRPr/>
              </a:pPr>
              <a:t>29</a:t>
            </a:fld>
            <a:endParaRPr lang="ru-RU" sz="1400" b="1" i="1" dirty="0">
              <a:ln>
                <a:solidFill>
                  <a:sysClr val="windowText" lastClr="000000"/>
                </a:solidFill>
              </a:ln>
              <a:solidFill>
                <a:sysClr val="windowText" lastClr="000000"/>
              </a:solidFill>
              <a:latin typeface="Bookman Old Style" panose="02050604050505020204" pitchFamily="18" charset="0"/>
            </a:endParaRPr>
          </a:p>
        </p:txBody>
      </p:sp>
      <p:sp>
        <p:nvSpPr>
          <p:cNvPr id="6" name="Прямоугольник 5"/>
          <p:cNvSpPr/>
          <p:nvPr/>
        </p:nvSpPr>
        <p:spPr>
          <a:xfrm>
            <a:off x="251520" y="195486"/>
            <a:ext cx="8640960" cy="646331"/>
          </a:xfrm>
          <a:prstGeom prst="rect">
            <a:avLst/>
          </a:prstGeom>
        </p:spPr>
        <p:txBody>
          <a:bodyPr wrap="square">
            <a:spAutoFit/>
          </a:bodyPr>
          <a:lstStyle/>
          <a:p>
            <a:pPr algn="ctr"/>
            <a:r>
              <a:rPr lang="uk-UA" sz="1400" b="1" dirty="0" smtClean="0">
                <a:latin typeface="Calibri Light" pitchFamily="34" charset="0"/>
                <a:cs typeface="Calibri Light" pitchFamily="34" charset="0"/>
              </a:rPr>
              <a:t>Зміни   до   Закону   України   «Про   природно-заповідний   фонд»</a:t>
            </a:r>
          </a:p>
          <a:p>
            <a:pPr indent="432000" algn="just"/>
            <a:endParaRPr lang="uk-UA" sz="800" dirty="0">
              <a:latin typeface="Calibri Light" pitchFamily="34" charset="0"/>
              <a:cs typeface="Calibri Light" pitchFamily="34" charset="0"/>
            </a:endParaRPr>
          </a:p>
          <a:p>
            <a:pPr indent="432000" algn="just"/>
            <a:r>
              <a:rPr lang="uk-UA" sz="1400" dirty="0" smtClean="0">
                <a:latin typeface="Calibri Light" pitchFamily="34" charset="0"/>
                <a:cs typeface="Calibri Light" pitchFamily="34" charset="0"/>
              </a:rPr>
              <a:t>Стаття 21. після слів «вимоги та обмеження» замінити на «передбаченими в положенні про парк»</a:t>
            </a:r>
          </a:p>
        </p:txBody>
      </p:sp>
      <p:pic>
        <p:nvPicPr>
          <p:cNvPr id="12290"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l="7708" t="13210" r="6389" b="10370"/>
          <a:stretch/>
        </p:blipFill>
        <p:spPr bwMode="auto">
          <a:xfrm>
            <a:off x="323528" y="841817"/>
            <a:ext cx="8493557" cy="425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92327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Mashystik\Desktop\bg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16"/>
            <a:ext cx="9144000" cy="5145616"/>
          </a:xfrm>
          <a:prstGeom prst="rect">
            <a:avLst/>
          </a:prstGeom>
          <a:noFill/>
          <a:extLst>
            <a:ext uri="{909E8E84-426E-40DD-AFC4-6F175D3DCCD1}">
              <a14:hiddenFill xmlns:a14="http://schemas.microsoft.com/office/drawing/2010/main">
                <a:solidFill>
                  <a:srgbClr val="FFFFFF"/>
                </a:solidFill>
              </a14:hiddenFill>
            </a:ext>
          </a:extLst>
        </p:spPr>
      </p:pic>
      <p:sp>
        <p:nvSpPr>
          <p:cNvPr id="5" name="Номер слайда 2"/>
          <p:cNvSpPr>
            <a:spLocks noGrp="1"/>
          </p:cNvSpPr>
          <p:nvPr>
            <p:ph type="sldNum" sz="quarter" idx="12"/>
          </p:nvPr>
        </p:nvSpPr>
        <p:spPr>
          <a:xfrm>
            <a:off x="8604448" y="4894008"/>
            <a:ext cx="539552" cy="242888"/>
          </a:xfrm>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defRPr/>
            </a:pPr>
            <a:fld id="{A087BA6C-DE82-4922-A007-5CB817EE4E20}" type="slidenum">
              <a:rPr lang="ru-RU" sz="1400" b="1" i="1" smtClean="0">
                <a:ln>
                  <a:solidFill>
                    <a:sysClr val="windowText" lastClr="000000"/>
                  </a:solidFill>
                </a:ln>
                <a:solidFill>
                  <a:sysClr val="windowText" lastClr="000000"/>
                </a:solidFill>
                <a:latin typeface="Bookman Old Style" panose="02050604050505020204" pitchFamily="18" charset="0"/>
              </a:rPr>
              <a:pPr>
                <a:defRPr/>
              </a:pPr>
              <a:t>3</a:t>
            </a:fld>
            <a:endParaRPr lang="ru-RU" sz="1400" b="1" i="1" dirty="0">
              <a:ln>
                <a:solidFill>
                  <a:sysClr val="windowText" lastClr="000000"/>
                </a:solidFill>
              </a:ln>
              <a:solidFill>
                <a:sysClr val="windowText" lastClr="000000"/>
              </a:solidFill>
              <a:latin typeface="Bookman Old Style" panose="02050604050505020204" pitchFamily="18" charset="0"/>
            </a:endParaRPr>
          </a:p>
        </p:txBody>
      </p:sp>
      <p:sp>
        <p:nvSpPr>
          <p:cNvPr id="7" name="Прямоугольник 6"/>
          <p:cNvSpPr/>
          <p:nvPr/>
        </p:nvSpPr>
        <p:spPr>
          <a:xfrm>
            <a:off x="0" y="-12878"/>
            <a:ext cx="9144000" cy="1754326"/>
          </a:xfrm>
          <a:prstGeom prst="rect">
            <a:avLst/>
          </a:prstGeom>
        </p:spPr>
        <p:txBody>
          <a:bodyPr wrap="square">
            <a:spAutoFit/>
          </a:bodyPr>
          <a:lstStyle/>
          <a:p>
            <a:pPr algn="ctr"/>
            <a:r>
              <a:rPr lang="uk-UA" sz="2000" b="1" i="1" spc="300" dirty="0">
                <a:latin typeface="Calibri Light" pitchFamily="34" charset="0"/>
                <a:cs typeface="Calibri Light" pitchFamily="34" charset="0"/>
              </a:rPr>
              <a:t>КОНСТИТУЦІЯ    УКРАЇНИ </a:t>
            </a:r>
          </a:p>
          <a:p>
            <a:pPr algn="ctr"/>
            <a:r>
              <a:rPr lang="uk-UA" sz="1600" b="1" spc="300" dirty="0" smtClean="0">
                <a:latin typeface="Calibri Light" pitchFamily="34" charset="0"/>
                <a:cs typeface="Calibri Light" pitchFamily="34" charset="0"/>
              </a:rPr>
              <a:t>Розділ IV</a:t>
            </a:r>
            <a:r>
              <a:rPr lang="ru-RU" sz="1600" b="1" i="1" spc="300" dirty="0">
                <a:latin typeface="Calibri Light" pitchFamily="34" charset="0"/>
                <a:cs typeface="Calibri Light" pitchFamily="34" charset="0"/>
              </a:rPr>
              <a:t/>
            </a:r>
            <a:br>
              <a:rPr lang="ru-RU" sz="1600" b="1" i="1" spc="300" dirty="0">
                <a:latin typeface="Calibri Light" pitchFamily="34" charset="0"/>
                <a:cs typeface="Calibri Light" pitchFamily="34" charset="0"/>
              </a:rPr>
            </a:br>
            <a:r>
              <a:rPr lang="ru-RU" sz="1600" b="1" spc="300" dirty="0">
                <a:latin typeface="Calibri Light" pitchFamily="34" charset="0"/>
                <a:cs typeface="Calibri Light" pitchFamily="34" charset="0"/>
              </a:rPr>
              <a:t>ВЕРХОВНА РАДА УКРАЇНИ</a:t>
            </a:r>
            <a:endParaRPr lang="uk-UA" sz="1600" b="1" spc="300" dirty="0">
              <a:latin typeface="Calibri Light" pitchFamily="34" charset="0"/>
              <a:cs typeface="Calibri Light" pitchFamily="34" charset="0"/>
            </a:endParaRPr>
          </a:p>
          <a:p>
            <a:pPr algn="just"/>
            <a:r>
              <a:rPr lang="uk-UA" sz="1400" b="1" dirty="0">
                <a:latin typeface="Calibri Light" pitchFamily="34" charset="0"/>
                <a:cs typeface="Calibri Light" pitchFamily="34" charset="0"/>
              </a:rPr>
              <a:t>Стаття 93.</a:t>
            </a:r>
            <a:r>
              <a:rPr lang="uk-UA" sz="1400" dirty="0">
                <a:latin typeface="Calibri Light" pitchFamily="34" charset="0"/>
                <a:cs typeface="Calibri Light" pitchFamily="34" charset="0"/>
              </a:rPr>
              <a:t> Право законодавчої ініціативи у Верховній Раді України належить Президентові України, народним депутатам України та Кабінету Міністрів України.</a:t>
            </a:r>
          </a:p>
          <a:p>
            <a:pPr algn="just"/>
            <a:r>
              <a:rPr lang="uk-UA" sz="1400" dirty="0">
                <a:latin typeface="Calibri Light" pitchFamily="34" charset="0"/>
                <a:cs typeface="Calibri Light" pitchFamily="34" charset="0"/>
              </a:rPr>
              <a:t>Законопроекти, визначені Президентом України як невідкладні, розглядаються Верховною Радою України позачергово</a:t>
            </a:r>
            <a:r>
              <a:rPr lang="uk-UA" sz="1400" dirty="0" smtClean="0">
                <a:latin typeface="Calibri Light" pitchFamily="34" charset="0"/>
                <a:cs typeface="Calibri Light" pitchFamily="34" charset="0"/>
              </a:rPr>
              <a:t>.</a:t>
            </a:r>
            <a:endParaRPr lang="uk-UA" sz="1400" dirty="0">
              <a:latin typeface="Calibri Light" pitchFamily="34" charset="0"/>
              <a:cs typeface="Calibri Light" pitchFamily="34" charset="0"/>
            </a:endParaRPr>
          </a:p>
        </p:txBody>
      </p:sp>
      <p:sp>
        <p:nvSpPr>
          <p:cNvPr id="2" name="Прямоугольник 1"/>
          <p:cNvSpPr/>
          <p:nvPr/>
        </p:nvSpPr>
        <p:spPr>
          <a:xfrm>
            <a:off x="0" y="1635646"/>
            <a:ext cx="9144000" cy="3508653"/>
          </a:xfrm>
          <a:prstGeom prst="rect">
            <a:avLst/>
          </a:prstGeom>
        </p:spPr>
        <p:txBody>
          <a:bodyPr wrap="square">
            <a:spAutoFit/>
          </a:bodyPr>
          <a:lstStyle/>
          <a:p>
            <a:pPr algn="ctr"/>
            <a:r>
              <a:rPr lang="uk-UA" sz="1600" b="1" i="1" spc="300" dirty="0" smtClean="0">
                <a:latin typeface="Calibri Light" pitchFamily="34" charset="0"/>
                <a:cs typeface="Calibri Light" pitchFamily="34" charset="0"/>
              </a:rPr>
              <a:t>ПРОЕКТИ   ЗАКОНІВ   УКРАЇНИ</a:t>
            </a:r>
          </a:p>
          <a:p>
            <a:pPr marL="285750" indent="-285750">
              <a:buFont typeface="Wingdings" pitchFamily="2" charset="2"/>
              <a:buChar char="Ø"/>
            </a:pPr>
            <a:r>
              <a:rPr lang="uk-UA" sz="1400" dirty="0" smtClean="0">
                <a:latin typeface="Calibri Light" pitchFamily="34" charset="0"/>
                <a:cs typeface="Calibri Light" pitchFamily="34" charset="0"/>
              </a:rPr>
              <a:t>«Про </a:t>
            </a:r>
            <a:r>
              <a:rPr lang="uk-UA" sz="1400" dirty="0">
                <a:latin typeface="Calibri Light" pitchFamily="34" charset="0"/>
                <a:cs typeface="Calibri Light" pitchFamily="34" charset="0"/>
              </a:rPr>
              <a:t>внесення змін до деяких законів України (щодо введення заборони на суцільну вирубку ялицево-букових лісів на гірських схилах Карпатського регіону</a:t>
            </a:r>
            <a:r>
              <a:rPr lang="uk-UA" sz="1400" dirty="0" smtClean="0">
                <a:latin typeface="Calibri Light" pitchFamily="34" charset="0"/>
                <a:cs typeface="Calibri Light" pitchFamily="34" charset="0"/>
              </a:rPr>
              <a:t>)» №</a:t>
            </a:r>
            <a:r>
              <a:rPr lang="uk-UA" sz="1400" dirty="0">
                <a:latin typeface="Calibri Light" pitchFamily="34" charset="0"/>
                <a:cs typeface="Calibri Light" pitchFamily="34" charset="0"/>
              </a:rPr>
              <a:t>0873 від 29.08.2019 р</a:t>
            </a:r>
            <a:r>
              <a:rPr lang="uk-UA" sz="1400" dirty="0" smtClean="0">
                <a:latin typeface="Calibri Light" pitchFamily="34" charset="0"/>
                <a:cs typeface="Calibri Light" pitchFamily="34" charset="0"/>
              </a:rPr>
              <a:t>.</a:t>
            </a:r>
          </a:p>
          <a:p>
            <a:pPr marL="285750" indent="-285750">
              <a:buFont typeface="Wingdings" pitchFamily="2" charset="2"/>
              <a:buChar char="Ø"/>
            </a:pPr>
            <a:r>
              <a:rPr lang="uk-UA" sz="1400" dirty="0" smtClean="0">
                <a:latin typeface="Calibri Light" pitchFamily="34" charset="0"/>
                <a:cs typeface="Calibri Light" pitchFamily="34" charset="0"/>
              </a:rPr>
              <a:t>«</a:t>
            </a:r>
            <a:r>
              <a:rPr lang="uk-UA" sz="1400" dirty="0">
                <a:latin typeface="Calibri Light" pitchFamily="34" charset="0"/>
                <a:cs typeface="Calibri Light" pitchFamily="34" charset="0"/>
              </a:rPr>
              <a:t>Про внесення змін до Лісового кодексу </a:t>
            </a:r>
            <a:r>
              <a:rPr lang="uk-UA" sz="1400" dirty="0" smtClean="0">
                <a:latin typeface="Calibri Light" pitchFamily="34" charset="0"/>
                <a:cs typeface="Calibri Light" pitchFamily="34" charset="0"/>
              </a:rPr>
              <a:t>України щодо </a:t>
            </a:r>
            <a:r>
              <a:rPr lang="uk-UA" sz="1400" dirty="0">
                <a:latin typeface="Calibri Light" pitchFamily="34" charset="0"/>
                <a:cs typeface="Calibri Light" pitchFamily="34" charset="0"/>
              </a:rPr>
              <a:t>встановлення мораторію на суцільну вирубку лісів та зелених насаджень</a:t>
            </a:r>
            <a:r>
              <a:rPr lang="uk-UA" sz="1400" dirty="0" smtClean="0">
                <a:latin typeface="Calibri Light" pitchFamily="34" charset="0"/>
                <a:cs typeface="Calibri Light" pitchFamily="34" charset="0"/>
              </a:rPr>
              <a:t>»  №</a:t>
            </a:r>
            <a:r>
              <a:rPr lang="uk-UA" sz="1400" dirty="0">
                <a:latin typeface="Calibri Light" pitchFamily="34" charset="0"/>
                <a:cs typeface="Calibri Light" pitchFamily="34" charset="0"/>
              </a:rPr>
              <a:t>1155 від 29.08.2019 </a:t>
            </a:r>
            <a:r>
              <a:rPr lang="uk-UA" sz="1400" dirty="0" smtClean="0">
                <a:latin typeface="Calibri Light" pitchFamily="34" charset="0"/>
                <a:cs typeface="Calibri Light" pitchFamily="34" charset="0"/>
              </a:rPr>
              <a:t>р.</a:t>
            </a:r>
          </a:p>
          <a:p>
            <a:endParaRPr lang="uk-UA" sz="600" dirty="0">
              <a:latin typeface="Calibri Light" pitchFamily="34" charset="0"/>
              <a:cs typeface="Calibri Light" pitchFamily="34" charset="0"/>
            </a:endParaRPr>
          </a:p>
          <a:p>
            <a:pPr marL="285750" indent="-285750">
              <a:buFont typeface="Wingdings" pitchFamily="2" charset="2"/>
              <a:buChar char="Ø"/>
            </a:pPr>
            <a:r>
              <a:rPr lang="uk-UA" sz="1400" dirty="0" smtClean="0">
                <a:latin typeface="Calibri Light" pitchFamily="34" charset="0"/>
                <a:cs typeface="Calibri Light" pitchFamily="34" charset="0"/>
              </a:rPr>
              <a:t>«Про концесію» №1046 від 29.08.2019 р.</a:t>
            </a:r>
          </a:p>
          <a:p>
            <a:pPr algn="ctr"/>
            <a:r>
              <a:rPr lang="uk-UA" sz="1300" dirty="0">
                <a:latin typeface="Calibri Light" pitchFamily="34" charset="0"/>
                <a:cs typeface="Calibri Light" pitchFamily="34" charset="0"/>
              </a:rPr>
              <a:t>РОЗДІЛ XII</a:t>
            </a:r>
          </a:p>
          <a:p>
            <a:pPr algn="ctr"/>
            <a:r>
              <a:rPr lang="uk-UA" sz="1300" dirty="0">
                <a:latin typeface="Calibri Light" pitchFamily="34" charset="0"/>
                <a:cs typeface="Calibri Light" pitchFamily="34" charset="0"/>
              </a:rPr>
              <a:t>ПРИКІНЦЕВІ ТА ПЕРЕХІДНІ </a:t>
            </a:r>
            <a:r>
              <a:rPr lang="uk-UA" sz="1300" dirty="0" smtClean="0">
                <a:latin typeface="Calibri Light" pitchFamily="34" charset="0"/>
                <a:cs typeface="Calibri Light" pitchFamily="34" charset="0"/>
              </a:rPr>
              <a:t>ПОЛОЖЕННЯ</a:t>
            </a:r>
          </a:p>
          <a:p>
            <a:pPr algn="just"/>
            <a:r>
              <a:rPr lang="uk-UA" sz="1300" b="1" dirty="0" smtClean="0">
                <a:latin typeface="Calibri Light" pitchFamily="34" charset="0"/>
                <a:cs typeface="Calibri Light" pitchFamily="34" charset="0"/>
              </a:rPr>
              <a:t>…</a:t>
            </a:r>
          </a:p>
          <a:p>
            <a:pPr algn="just"/>
            <a:r>
              <a:rPr lang="uk-UA" sz="1300" dirty="0">
                <a:latin typeface="Calibri Light" pitchFamily="34" charset="0"/>
                <a:cs typeface="Calibri Light" pitchFamily="34" charset="0"/>
              </a:rPr>
              <a:t>6. Внести зміни до таких законодавчих актів України: </a:t>
            </a:r>
          </a:p>
          <a:p>
            <a:pPr algn="just"/>
            <a:r>
              <a:rPr lang="uk-UA" sz="1300" dirty="0">
                <a:latin typeface="Calibri Light" pitchFamily="34" charset="0"/>
                <a:cs typeface="Calibri Light" pitchFamily="34" charset="0"/>
              </a:rPr>
              <a:t>1) статтю 16 Лісового кодексу України (Відомості Верховної Ради України, 2006 р., № 21, ст. 170) доповнити частиною такого змісту: </a:t>
            </a:r>
          </a:p>
          <a:p>
            <a:pPr algn="just"/>
            <a:r>
              <a:rPr lang="uk-UA" sz="1300" dirty="0">
                <a:latin typeface="Calibri Light" pitchFamily="34" charset="0"/>
                <a:cs typeface="Calibri Light" pitchFamily="34" charset="0"/>
              </a:rPr>
              <a:t>«Ліси на землях державної та комунальної власності, спеціалізовані лісогосподарські підприємства не є об’єктами державно-приватного партнерства згідно із Законом України «Про державно-приватне партнерство», зокрема об’єктами  концесії згідно із Законом України «Про концесії</a:t>
            </a:r>
            <a:r>
              <a:rPr lang="uk-UA" sz="1300" dirty="0" smtClean="0">
                <a:latin typeface="Calibri Light" pitchFamily="34" charset="0"/>
                <a:cs typeface="Calibri Light" pitchFamily="34" charset="0"/>
              </a:rPr>
              <a:t>»;</a:t>
            </a:r>
          </a:p>
          <a:p>
            <a:pPr algn="just"/>
            <a:r>
              <a:rPr lang="uk-UA" sz="1300" dirty="0" smtClean="0">
                <a:latin typeface="Calibri Light" pitchFamily="34" charset="0"/>
                <a:cs typeface="Calibri Light" pitchFamily="34" charset="0"/>
              </a:rPr>
              <a:t>…</a:t>
            </a:r>
            <a:endParaRPr lang="uk-UA" sz="1300" dirty="0">
              <a:latin typeface="Calibri Light" pitchFamily="34" charset="0"/>
              <a:cs typeface="Calibri Light" pitchFamily="34" charset="0"/>
            </a:endParaRPr>
          </a:p>
        </p:txBody>
      </p:sp>
    </p:spTree>
    <p:extLst>
      <p:ext uri="{BB962C8B-B14F-4D97-AF65-F5344CB8AC3E}">
        <p14:creationId xmlns:p14="http://schemas.microsoft.com/office/powerpoint/2010/main" val="191951225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Mashystik\Desktop\bg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16"/>
            <a:ext cx="9144000" cy="5145616"/>
          </a:xfrm>
          <a:prstGeom prst="rect">
            <a:avLst/>
          </a:prstGeom>
          <a:noFill/>
          <a:extLst>
            <a:ext uri="{909E8E84-426E-40DD-AFC4-6F175D3DCCD1}">
              <a14:hiddenFill xmlns:a14="http://schemas.microsoft.com/office/drawing/2010/main">
                <a:solidFill>
                  <a:srgbClr val="FFFFFF"/>
                </a:solidFill>
              </a14:hiddenFill>
            </a:ext>
          </a:extLst>
        </p:spPr>
      </p:pic>
      <p:sp>
        <p:nvSpPr>
          <p:cNvPr id="5" name="Номер слайда 2"/>
          <p:cNvSpPr>
            <a:spLocks noGrp="1"/>
          </p:cNvSpPr>
          <p:nvPr>
            <p:ph type="sldNum" sz="quarter" idx="12"/>
          </p:nvPr>
        </p:nvSpPr>
        <p:spPr>
          <a:xfrm>
            <a:off x="8604448" y="4894008"/>
            <a:ext cx="539552" cy="242888"/>
          </a:xfrm>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defRPr/>
            </a:pPr>
            <a:fld id="{A087BA6C-DE82-4922-A007-5CB817EE4E20}" type="slidenum">
              <a:rPr lang="ru-RU" sz="1400" b="1" i="1" smtClean="0">
                <a:ln>
                  <a:solidFill>
                    <a:sysClr val="windowText" lastClr="000000"/>
                  </a:solidFill>
                </a:ln>
                <a:solidFill>
                  <a:sysClr val="windowText" lastClr="000000"/>
                </a:solidFill>
                <a:latin typeface="Bookman Old Style" panose="02050604050505020204" pitchFamily="18" charset="0"/>
              </a:rPr>
              <a:pPr>
                <a:defRPr/>
              </a:pPr>
              <a:t>30</a:t>
            </a:fld>
            <a:endParaRPr lang="ru-RU" sz="1400" b="1" i="1" dirty="0">
              <a:ln>
                <a:solidFill>
                  <a:sysClr val="windowText" lastClr="000000"/>
                </a:solidFill>
              </a:ln>
              <a:solidFill>
                <a:sysClr val="windowText" lastClr="000000"/>
              </a:solidFill>
              <a:latin typeface="Bookman Old Style" panose="02050604050505020204" pitchFamily="18" charset="0"/>
            </a:endParaRPr>
          </a:p>
        </p:txBody>
      </p:sp>
      <p:sp>
        <p:nvSpPr>
          <p:cNvPr id="7" name="Прямоугольник 6"/>
          <p:cNvSpPr/>
          <p:nvPr/>
        </p:nvSpPr>
        <p:spPr>
          <a:xfrm>
            <a:off x="251520" y="411510"/>
            <a:ext cx="8640960" cy="3970318"/>
          </a:xfrm>
          <a:prstGeom prst="rect">
            <a:avLst/>
          </a:prstGeom>
        </p:spPr>
        <p:txBody>
          <a:bodyPr wrap="square">
            <a:spAutoFit/>
          </a:bodyPr>
          <a:lstStyle/>
          <a:p>
            <a:pPr algn="r"/>
            <a:r>
              <a:rPr lang="uk-UA" sz="1400" i="1" dirty="0">
                <a:latin typeface="Calibri Light" pitchFamily="34" charset="0"/>
                <a:cs typeface="Calibri Light" pitchFamily="34" charset="0"/>
              </a:rPr>
              <a:t> </a:t>
            </a:r>
            <a:r>
              <a:rPr lang="uk-UA" sz="1400" i="1" dirty="0" smtClean="0">
                <a:latin typeface="Calibri Light" pitchFamily="34" charset="0"/>
                <a:cs typeface="Calibri Light" pitchFamily="34" charset="0"/>
              </a:rPr>
              <a:t>Проект</a:t>
            </a:r>
            <a:endParaRPr lang="uk-UA" sz="1400" i="1" dirty="0">
              <a:latin typeface="Calibri Light" pitchFamily="34" charset="0"/>
              <a:cs typeface="Calibri Light" pitchFamily="34" charset="0"/>
            </a:endParaRPr>
          </a:p>
          <a:p>
            <a:pPr algn="ctr"/>
            <a:endParaRPr lang="uk-UA" sz="1400" b="1" dirty="0" smtClean="0">
              <a:latin typeface="Calibri Light" pitchFamily="34" charset="0"/>
              <a:cs typeface="Calibri Light" pitchFamily="34" charset="0"/>
            </a:endParaRPr>
          </a:p>
          <a:p>
            <a:pPr algn="ctr"/>
            <a:r>
              <a:rPr lang="uk-UA" sz="1400" b="1" dirty="0" smtClean="0">
                <a:latin typeface="Calibri Light" pitchFamily="34" charset="0"/>
                <a:cs typeface="Calibri Light" pitchFamily="34" charset="0"/>
              </a:rPr>
              <a:t>З </a:t>
            </a:r>
            <a:r>
              <a:rPr lang="uk-UA" sz="1400" b="1" dirty="0">
                <a:latin typeface="Calibri Light" pitchFamily="34" charset="0"/>
                <a:cs typeface="Calibri Light" pitchFamily="34" charset="0"/>
              </a:rPr>
              <a:t>А К О Н    У К Р А Ї Н И</a:t>
            </a:r>
          </a:p>
          <a:p>
            <a:pPr algn="ctr"/>
            <a:r>
              <a:rPr lang="uk-UA" sz="1400" b="1" dirty="0" smtClean="0">
                <a:latin typeface="Calibri Light" pitchFamily="34" charset="0"/>
                <a:cs typeface="Calibri Light" pitchFamily="34" charset="0"/>
              </a:rPr>
              <a:t>«</a:t>
            </a:r>
            <a:r>
              <a:rPr lang="uk-UA" sz="1400" b="1" dirty="0">
                <a:latin typeface="Calibri Light" pitchFamily="34" charset="0"/>
                <a:cs typeface="Calibri Light" pitchFamily="34" charset="0"/>
              </a:rPr>
              <a:t>Про </a:t>
            </a:r>
            <a:r>
              <a:rPr lang="uk-UA" sz="1400" b="1" dirty="0" smtClean="0">
                <a:latin typeface="Calibri Light" pitchFamily="34" charset="0"/>
                <a:cs typeface="Calibri Light" pitchFamily="34" charset="0"/>
              </a:rPr>
              <a:t> внесення  змін   до   </a:t>
            </a:r>
            <a:r>
              <a:rPr lang="uk-UA" sz="1400" b="1" dirty="0">
                <a:latin typeface="Calibri Light" pitchFamily="34" charset="0"/>
                <a:cs typeface="Calibri Light" pitchFamily="34" charset="0"/>
              </a:rPr>
              <a:t>деяких </a:t>
            </a:r>
            <a:r>
              <a:rPr lang="uk-UA" sz="1400" b="1" dirty="0" smtClean="0">
                <a:latin typeface="Calibri Light" pitchFamily="34" charset="0"/>
                <a:cs typeface="Calibri Light" pitchFamily="34" charset="0"/>
              </a:rPr>
              <a:t>  законодавчих   </a:t>
            </a:r>
            <a:r>
              <a:rPr lang="uk-UA" sz="1400" b="1" dirty="0">
                <a:latin typeface="Calibri Light" pitchFamily="34" charset="0"/>
                <a:cs typeface="Calibri Light" pitchFamily="34" charset="0"/>
              </a:rPr>
              <a:t>актів </a:t>
            </a:r>
            <a:r>
              <a:rPr lang="uk-UA" sz="1400" b="1" dirty="0" smtClean="0">
                <a:latin typeface="Calibri Light" pitchFamily="34" charset="0"/>
                <a:cs typeface="Calibri Light" pitchFamily="34" charset="0"/>
              </a:rPr>
              <a:t>  України   щодо   негайного   подолання   кризової   ситуації,   що   склалася   у   </a:t>
            </a:r>
            <a:r>
              <a:rPr lang="uk-UA" sz="1400" b="1" dirty="0">
                <a:latin typeface="Calibri Light" pitchFamily="34" charset="0"/>
                <a:cs typeface="Calibri Light" pitchFamily="34" charset="0"/>
              </a:rPr>
              <a:t>зв'язку </a:t>
            </a:r>
            <a:r>
              <a:rPr lang="uk-UA" sz="1400" b="1" dirty="0" smtClean="0">
                <a:latin typeface="Calibri Light" pitchFamily="34" charset="0"/>
                <a:cs typeface="Calibri Light" pitchFamily="34" charset="0"/>
              </a:rPr>
              <a:t>  із   незаконним   полюванням»</a:t>
            </a:r>
          </a:p>
          <a:p>
            <a:endParaRPr lang="uk-UA" sz="1400" b="1" dirty="0" smtClean="0">
              <a:latin typeface="Calibri Light" pitchFamily="34" charset="0"/>
              <a:cs typeface="Calibri Light" pitchFamily="34" charset="0"/>
            </a:endParaRPr>
          </a:p>
          <a:p>
            <a:endParaRPr lang="uk-UA" sz="1400" b="1" dirty="0" smtClean="0">
              <a:latin typeface="Calibri Light" pitchFamily="34" charset="0"/>
              <a:cs typeface="Calibri Light" pitchFamily="34" charset="0"/>
            </a:endParaRPr>
          </a:p>
          <a:p>
            <a:pPr marL="285750" indent="-285750" algn="just">
              <a:buFont typeface="Wingdings" pitchFamily="2" charset="2"/>
              <a:buChar char="Ø"/>
            </a:pPr>
            <a:r>
              <a:rPr lang="uk-UA" sz="1400" dirty="0" smtClean="0">
                <a:latin typeface="Calibri Light" pitchFamily="34" charset="0"/>
                <a:cs typeface="Calibri Light" pitchFamily="34" charset="0"/>
              </a:rPr>
              <a:t>передбачається значно підняти штрафні санкції;</a:t>
            </a:r>
          </a:p>
          <a:p>
            <a:pPr algn="just"/>
            <a:endParaRPr lang="uk-UA" sz="1400" dirty="0" smtClean="0">
              <a:latin typeface="Calibri Light" pitchFamily="34" charset="0"/>
              <a:cs typeface="Calibri Light" pitchFamily="34" charset="0"/>
            </a:endParaRPr>
          </a:p>
          <a:p>
            <a:pPr marL="285750" indent="-285750" algn="just">
              <a:buFont typeface="Wingdings" pitchFamily="2" charset="2"/>
              <a:buChar char="Ø"/>
            </a:pPr>
            <a:r>
              <a:rPr lang="uk-UA" sz="1400" dirty="0" smtClean="0">
                <a:latin typeface="Calibri Light" pitchFamily="34" charset="0"/>
                <a:cs typeface="Calibri Light" pitchFamily="34" charset="0"/>
              </a:rPr>
              <a:t>заборона реалізації трофеїв м’яса диких тварин без підтверджуючих документів;</a:t>
            </a:r>
          </a:p>
          <a:p>
            <a:pPr algn="just"/>
            <a:endParaRPr lang="uk-UA" sz="1400" dirty="0" smtClean="0">
              <a:latin typeface="Calibri Light" pitchFamily="34" charset="0"/>
              <a:cs typeface="Calibri Light" pitchFamily="34" charset="0"/>
            </a:endParaRPr>
          </a:p>
          <a:p>
            <a:pPr marL="285750" indent="-285750" algn="just">
              <a:buFont typeface="Wingdings" pitchFamily="2" charset="2"/>
              <a:buChar char="Ø"/>
            </a:pPr>
            <a:r>
              <a:rPr lang="uk-UA" sz="1400" dirty="0" smtClean="0">
                <a:latin typeface="Calibri Light" pitchFamily="34" charset="0"/>
                <a:cs typeface="Calibri Light" pitchFamily="34" charset="0"/>
              </a:rPr>
              <a:t>розширюються повноваження </a:t>
            </a:r>
            <a:r>
              <a:rPr lang="uk-UA" sz="1400" dirty="0" err="1" smtClean="0">
                <a:latin typeface="Calibri Light" pitchFamily="34" charset="0"/>
                <a:cs typeface="Calibri Light" pitchFamily="34" charset="0"/>
              </a:rPr>
              <a:t>Держпродслужби</a:t>
            </a:r>
            <a:r>
              <a:rPr lang="uk-UA" sz="1400" dirty="0" smtClean="0">
                <a:latin typeface="Calibri Light" pitchFamily="34" charset="0"/>
                <a:cs typeface="Calibri Light" pitchFamily="34" charset="0"/>
              </a:rPr>
              <a:t>;</a:t>
            </a:r>
          </a:p>
          <a:p>
            <a:pPr algn="just"/>
            <a:endParaRPr lang="uk-UA" sz="1400" dirty="0" smtClean="0">
              <a:latin typeface="Calibri Light" pitchFamily="34" charset="0"/>
              <a:cs typeface="Calibri Light" pitchFamily="34" charset="0"/>
            </a:endParaRPr>
          </a:p>
          <a:p>
            <a:pPr marL="285750" indent="-285750" algn="just">
              <a:buFont typeface="Wingdings" pitchFamily="2" charset="2"/>
              <a:buChar char="Ø"/>
            </a:pPr>
            <a:r>
              <a:rPr lang="uk-UA" sz="1400" dirty="0" smtClean="0">
                <a:latin typeface="Calibri Light" pitchFamily="34" charset="0"/>
                <a:cs typeface="Calibri Light" pitchFamily="34" charset="0"/>
              </a:rPr>
              <a:t>посилюються функції мисливської охорони;</a:t>
            </a:r>
          </a:p>
          <a:p>
            <a:pPr algn="just"/>
            <a:endParaRPr lang="uk-UA" sz="1400" dirty="0" smtClean="0">
              <a:latin typeface="Calibri Light" pitchFamily="34" charset="0"/>
              <a:cs typeface="Calibri Light" pitchFamily="34" charset="0"/>
            </a:endParaRPr>
          </a:p>
          <a:p>
            <a:pPr marL="285750" indent="-285750" algn="just">
              <a:buFont typeface="Wingdings" pitchFamily="2" charset="2"/>
              <a:buChar char="Ø"/>
            </a:pPr>
            <a:r>
              <a:rPr lang="uk-UA" sz="1400" dirty="0" smtClean="0">
                <a:latin typeface="Calibri Light" pitchFamily="34" charset="0"/>
                <a:cs typeface="Calibri Light" pitchFamily="34" charset="0"/>
              </a:rPr>
              <a:t>вводяться такси для обрахування збитків;</a:t>
            </a:r>
          </a:p>
          <a:p>
            <a:pPr algn="just"/>
            <a:endParaRPr lang="uk-UA" sz="1400" dirty="0" smtClean="0">
              <a:latin typeface="Calibri Light" pitchFamily="34" charset="0"/>
              <a:cs typeface="Calibri Light" pitchFamily="34" charset="0"/>
            </a:endParaRPr>
          </a:p>
          <a:p>
            <a:pPr marL="285750" indent="-285750" algn="just">
              <a:buFont typeface="Wingdings" pitchFamily="2" charset="2"/>
              <a:buChar char="Ø"/>
            </a:pPr>
            <a:r>
              <a:rPr lang="uk-UA" sz="1400" dirty="0" smtClean="0">
                <a:latin typeface="Calibri Light" pitchFamily="34" charset="0"/>
                <a:cs typeface="Calibri Light" pitchFamily="34" charset="0"/>
              </a:rPr>
              <a:t>вводиться кримінальна відповідальність за добуті мисливські тварини.</a:t>
            </a:r>
          </a:p>
        </p:txBody>
      </p:sp>
    </p:spTree>
    <p:extLst>
      <p:ext uri="{BB962C8B-B14F-4D97-AF65-F5344CB8AC3E}">
        <p14:creationId xmlns:p14="http://schemas.microsoft.com/office/powerpoint/2010/main" val="397057128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Mashystik\Desktop\bg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16"/>
            <a:ext cx="9144000" cy="5145616"/>
          </a:xfrm>
          <a:prstGeom prst="rect">
            <a:avLst/>
          </a:prstGeom>
          <a:noFill/>
          <a:extLst>
            <a:ext uri="{909E8E84-426E-40DD-AFC4-6F175D3DCCD1}">
              <a14:hiddenFill xmlns:a14="http://schemas.microsoft.com/office/drawing/2010/main">
                <a:solidFill>
                  <a:srgbClr val="FFFFFF"/>
                </a:solidFill>
              </a14:hiddenFill>
            </a:ext>
          </a:extLst>
        </p:spPr>
      </p:pic>
      <p:sp>
        <p:nvSpPr>
          <p:cNvPr id="5" name="Номер слайда 2"/>
          <p:cNvSpPr>
            <a:spLocks noGrp="1"/>
          </p:cNvSpPr>
          <p:nvPr>
            <p:ph type="sldNum" sz="quarter" idx="12"/>
          </p:nvPr>
        </p:nvSpPr>
        <p:spPr>
          <a:xfrm>
            <a:off x="8604448" y="4894008"/>
            <a:ext cx="539552" cy="242888"/>
          </a:xfrm>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defRPr/>
            </a:pPr>
            <a:fld id="{A087BA6C-DE82-4922-A007-5CB817EE4E20}" type="slidenum">
              <a:rPr lang="ru-RU" sz="1400" b="1" i="1" smtClean="0">
                <a:ln>
                  <a:solidFill>
                    <a:sysClr val="windowText" lastClr="000000"/>
                  </a:solidFill>
                </a:ln>
                <a:solidFill>
                  <a:sysClr val="windowText" lastClr="000000"/>
                </a:solidFill>
                <a:latin typeface="Bookman Old Style" panose="02050604050505020204" pitchFamily="18" charset="0"/>
              </a:rPr>
              <a:pPr>
                <a:defRPr/>
              </a:pPr>
              <a:t>31</a:t>
            </a:fld>
            <a:endParaRPr lang="ru-RU" sz="1400" b="1" i="1" dirty="0">
              <a:ln>
                <a:solidFill>
                  <a:sysClr val="windowText" lastClr="000000"/>
                </a:solidFill>
              </a:ln>
              <a:solidFill>
                <a:sysClr val="windowText" lastClr="000000"/>
              </a:solidFill>
              <a:latin typeface="Bookman Old Style" panose="02050604050505020204" pitchFamily="18" charset="0"/>
            </a:endParaRPr>
          </a:p>
        </p:txBody>
      </p:sp>
      <p:sp>
        <p:nvSpPr>
          <p:cNvPr id="7" name="Прямоугольник 6"/>
          <p:cNvSpPr/>
          <p:nvPr/>
        </p:nvSpPr>
        <p:spPr>
          <a:xfrm>
            <a:off x="251520" y="552038"/>
            <a:ext cx="8640960" cy="2739211"/>
          </a:xfrm>
          <a:prstGeom prst="rect">
            <a:avLst/>
          </a:prstGeom>
        </p:spPr>
        <p:txBody>
          <a:bodyPr wrap="square">
            <a:spAutoFit/>
          </a:bodyPr>
          <a:lstStyle/>
          <a:p>
            <a:pPr algn="ctr">
              <a:lnSpc>
                <a:spcPct val="150000"/>
              </a:lnSpc>
            </a:pPr>
            <a:r>
              <a:rPr lang="uk-UA" sz="2400" b="1" i="1" dirty="0" smtClean="0">
                <a:latin typeface="Courier New" pitchFamily="49" charset="0"/>
                <a:cs typeface="Courier New" pitchFamily="49" charset="0"/>
              </a:rPr>
              <a:t>Товариство  лісівників  України</a:t>
            </a:r>
          </a:p>
          <a:p>
            <a:pPr algn="ctr">
              <a:lnSpc>
                <a:spcPct val="150000"/>
              </a:lnSpc>
            </a:pPr>
            <a:r>
              <a:rPr lang="uk-UA" b="1" i="1" spc="300" dirty="0" smtClean="0">
                <a:latin typeface="Calibri Light" pitchFamily="34" charset="0"/>
                <a:cs typeface="Calibri Light" pitchFamily="34" charset="0"/>
              </a:rPr>
              <a:t>виступило  з  ініціативою  розробки  державних  стандартів:</a:t>
            </a:r>
          </a:p>
          <a:p>
            <a:pPr algn="ctr"/>
            <a:endParaRPr lang="uk-UA" sz="1400" b="1" i="1" spc="300" dirty="0" smtClean="0">
              <a:latin typeface="Calibri Light" pitchFamily="34" charset="0"/>
              <a:cs typeface="Calibri Light" pitchFamily="34" charset="0"/>
            </a:endParaRPr>
          </a:p>
          <a:p>
            <a:pPr algn="ctr"/>
            <a:endParaRPr lang="uk-UA" sz="1400" b="1" i="1" spc="300" dirty="0" smtClean="0">
              <a:latin typeface="Calibri Light" pitchFamily="34" charset="0"/>
              <a:cs typeface="Calibri Light" pitchFamily="34" charset="0"/>
            </a:endParaRPr>
          </a:p>
          <a:p>
            <a:pPr marL="285750" indent="-285750" algn="just">
              <a:lnSpc>
                <a:spcPct val="150000"/>
              </a:lnSpc>
              <a:buFont typeface="Wingdings" pitchFamily="2" charset="2"/>
              <a:buChar char="Ø"/>
            </a:pPr>
            <a:r>
              <a:rPr lang="uk-UA" dirty="0" smtClean="0">
                <a:latin typeface="Calibri Light" pitchFamily="34" charset="0"/>
                <a:cs typeface="Calibri Light" pitchFamily="34" charset="0"/>
              </a:rPr>
              <a:t>«Стале управління і лісокористування в лісовому господарстві»</a:t>
            </a:r>
          </a:p>
          <a:p>
            <a:pPr algn="just">
              <a:lnSpc>
                <a:spcPct val="150000"/>
              </a:lnSpc>
            </a:pPr>
            <a:endParaRPr lang="uk-UA" dirty="0" smtClean="0">
              <a:latin typeface="Calibri Light" pitchFamily="34" charset="0"/>
              <a:cs typeface="Calibri Light" pitchFamily="34" charset="0"/>
            </a:endParaRPr>
          </a:p>
          <a:p>
            <a:pPr marL="285750" indent="-285750" algn="just">
              <a:lnSpc>
                <a:spcPct val="150000"/>
              </a:lnSpc>
              <a:buFont typeface="Wingdings" pitchFamily="2" charset="2"/>
              <a:buChar char="Ø"/>
            </a:pPr>
            <a:r>
              <a:rPr lang="uk-UA" dirty="0" smtClean="0">
                <a:latin typeface="Calibri Light" pitchFamily="34" charset="0"/>
                <a:cs typeface="Calibri Light" pitchFamily="34" charset="0"/>
              </a:rPr>
              <a:t>«Відслідковування ланцюга легальності походження деревини»</a:t>
            </a:r>
          </a:p>
        </p:txBody>
      </p:sp>
    </p:spTree>
    <p:extLst>
      <p:ext uri="{BB962C8B-B14F-4D97-AF65-F5344CB8AC3E}">
        <p14:creationId xmlns:p14="http://schemas.microsoft.com/office/powerpoint/2010/main" val="28490900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Mashystik\Desktop\bg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16"/>
            <a:ext cx="9144000" cy="5145616"/>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2195736" y="3219822"/>
            <a:ext cx="6563072" cy="1469318"/>
          </a:xfrm>
        </p:spPr>
        <p:txBody>
          <a:bodyPr>
            <a:noAutofit/>
          </a:bodyPr>
          <a:lstStyle/>
          <a:p>
            <a:pPr algn="r"/>
            <a:r>
              <a:rPr lang="uk-UA" sz="6600" b="1" i="1" dirty="0" smtClean="0">
                <a:latin typeface="Courier New" pitchFamily="49" charset="0"/>
                <a:cs typeface="Courier New" pitchFamily="49" charset="0"/>
              </a:rPr>
              <a:t>Дякую</a:t>
            </a:r>
            <a:br>
              <a:rPr lang="uk-UA" sz="6600" b="1" i="1" dirty="0" smtClean="0">
                <a:latin typeface="Courier New" pitchFamily="49" charset="0"/>
                <a:cs typeface="Courier New" pitchFamily="49" charset="0"/>
              </a:rPr>
            </a:br>
            <a:r>
              <a:rPr lang="uk-UA" sz="6600" b="1" i="1" dirty="0" smtClean="0">
                <a:latin typeface="Courier New" pitchFamily="49" charset="0"/>
                <a:cs typeface="Courier New" pitchFamily="49" charset="0"/>
              </a:rPr>
              <a:t>за увагу !</a:t>
            </a:r>
            <a:endParaRPr lang="uk-UA" sz="6600" b="1" i="1" dirty="0">
              <a:latin typeface="Courier New" pitchFamily="49" charset="0"/>
              <a:cs typeface="Courier New" pitchFamily="49" charset="0"/>
            </a:endParaRPr>
          </a:p>
        </p:txBody>
      </p:sp>
      <p:sp>
        <p:nvSpPr>
          <p:cNvPr id="4" name="Номер слайда 2"/>
          <p:cNvSpPr>
            <a:spLocks noGrp="1"/>
          </p:cNvSpPr>
          <p:nvPr>
            <p:ph type="sldNum" sz="quarter" idx="12"/>
          </p:nvPr>
        </p:nvSpPr>
        <p:spPr>
          <a:xfrm>
            <a:off x="8604448" y="4894008"/>
            <a:ext cx="539552" cy="242888"/>
          </a:xfrm>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defRPr/>
            </a:pPr>
            <a:fld id="{A087BA6C-DE82-4922-A007-5CB817EE4E20}" type="slidenum">
              <a:rPr lang="ru-RU" sz="1400" b="1" i="1" smtClean="0">
                <a:ln>
                  <a:solidFill>
                    <a:sysClr val="windowText" lastClr="000000"/>
                  </a:solidFill>
                </a:ln>
                <a:solidFill>
                  <a:sysClr val="windowText" lastClr="000000"/>
                </a:solidFill>
                <a:latin typeface="Bookman Old Style" panose="02050604050505020204" pitchFamily="18" charset="0"/>
              </a:rPr>
              <a:pPr>
                <a:defRPr/>
              </a:pPr>
              <a:t>32</a:t>
            </a:fld>
            <a:endParaRPr lang="ru-RU" sz="1400" b="1" i="1" dirty="0">
              <a:ln>
                <a:solidFill>
                  <a:sysClr val="windowText" lastClr="000000"/>
                </a:solidFill>
              </a:ln>
              <a:solidFill>
                <a:sysClr val="windowText" lastClr="000000"/>
              </a:solidFill>
              <a:latin typeface="Bookman Old Style" panose="02050604050505020204" pitchFamily="18" charset="0"/>
            </a:endParaRPr>
          </a:p>
        </p:txBody>
      </p:sp>
    </p:spTree>
    <p:extLst>
      <p:ext uri="{BB962C8B-B14F-4D97-AF65-F5344CB8AC3E}">
        <p14:creationId xmlns:p14="http://schemas.microsoft.com/office/powerpoint/2010/main" val="25560390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Mashystik\Desktop\bg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16"/>
            <a:ext cx="9144000" cy="514561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Mashystik\Desktop\Круглий_стіл_11.09.2019_Лісова_політика_України_першочергові_завдання\Рисунок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321905"/>
            <a:ext cx="9040316" cy="4453290"/>
          </a:xfrm>
          <a:prstGeom prst="rect">
            <a:avLst/>
          </a:prstGeom>
          <a:noFill/>
          <a:extLst>
            <a:ext uri="{909E8E84-426E-40DD-AFC4-6F175D3DCCD1}">
              <a14:hiddenFill xmlns:a14="http://schemas.microsoft.com/office/drawing/2010/main">
                <a:solidFill>
                  <a:srgbClr val="FFFFFF"/>
                </a:solidFill>
              </a14:hiddenFill>
            </a:ext>
          </a:extLst>
        </p:spPr>
      </p:pic>
      <p:sp>
        <p:nvSpPr>
          <p:cNvPr id="6" name="Номер слайда 2"/>
          <p:cNvSpPr>
            <a:spLocks noGrp="1"/>
          </p:cNvSpPr>
          <p:nvPr>
            <p:ph type="sldNum" sz="quarter" idx="12"/>
          </p:nvPr>
        </p:nvSpPr>
        <p:spPr>
          <a:xfrm>
            <a:off x="8748464" y="4894008"/>
            <a:ext cx="395536" cy="242888"/>
          </a:xfrm>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defRPr/>
            </a:pPr>
            <a:fld id="{A087BA6C-DE82-4922-A007-5CB817EE4E20}" type="slidenum">
              <a:rPr lang="ru-RU" sz="1400" b="1" i="1" smtClean="0">
                <a:ln>
                  <a:solidFill>
                    <a:sysClr val="windowText" lastClr="000000"/>
                  </a:solidFill>
                </a:ln>
                <a:solidFill>
                  <a:sysClr val="windowText" lastClr="000000"/>
                </a:solidFill>
                <a:latin typeface="Bookman Old Style" panose="02050604050505020204" pitchFamily="18" charset="0"/>
              </a:rPr>
              <a:pPr>
                <a:defRPr/>
              </a:pPr>
              <a:t>4</a:t>
            </a:fld>
            <a:endParaRPr lang="ru-RU" sz="1400" b="1" i="1" dirty="0">
              <a:ln>
                <a:solidFill>
                  <a:sysClr val="windowText" lastClr="000000"/>
                </a:solidFill>
              </a:ln>
              <a:solidFill>
                <a:sysClr val="windowText" lastClr="000000"/>
              </a:solidFill>
              <a:latin typeface="Bookman Old Style" panose="02050604050505020204" pitchFamily="18" charset="0"/>
            </a:endParaRPr>
          </a:p>
        </p:txBody>
      </p:sp>
    </p:spTree>
    <p:extLst>
      <p:ext uri="{BB962C8B-B14F-4D97-AF65-F5344CB8AC3E}">
        <p14:creationId xmlns:p14="http://schemas.microsoft.com/office/powerpoint/2010/main" val="3382573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Mashystik\Desktop\bg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16"/>
            <a:ext cx="9144000" cy="5145616"/>
          </a:xfrm>
          <a:prstGeom prst="rect">
            <a:avLst/>
          </a:prstGeom>
          <a:noFill/>
          <a:extLst>
            <a:ext uri="{909E8E84-426E-40DD-AFC4-6F175D3DCCD1}">
              <a14:hiddenFill xmlns:a14="http://schemas.microsoft.com/office/drawing/2010/main">
                <a:solidFill>
                  <a:srgbClr val="FFFFFF"/>
                </a:solidFill>
              </a14:hiddenFill>
            </a:ext>
          </a:extLst>
        </p:spPr>
      </p:pic>
      <p:sp>
        <p:nvSpPr>
          <p:cNvPr id="5" name="Номер слайда 2"/>
          <p:cNvSpPr>
            <a:spLocks noGrp="1"/>
          </p:cNvSpPr>
          <p:nvPr>
            <p:ph type="sldNum" sz="quarter" idx="12"/>
          </p:nvPr>
        </p:nvSpPr>
        <p:spPr>
          <a:xfrm>
            <a:off x="8748464" y="4894008"/>
            <a:ext cx="395536" cy="242888"/>
          </a:xfrm>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defRPr/>
            </a:pPr>
            <a:fld id="{A087BA6C-DE82-4922-A007-5CB817EE4E20}" type="slidenum">
              <a:rPr lang="ru-RU" sz="1400" b="1" i="1" smtClean="0">
                <a:ln>
                  <a:solidFill>
                    <a:sysClr val="windowText" lastClr="000000"/>
                  </a:solidFill>
                </a:ln>
                <a:solidFill>
                  <a:sysClr val="windowText" lastClr="000000"/>
                </a:solidFill>
                <a:latin typeface="Bookman Old Style" panose="02050604050505020204" pitchFamily="18" charset="0"/>
              </a:rPr>
              <a:pPr>
                <a:defRPr/>
              </a:pPr>
              <a:t>5</a:t>
            </a:fld>
            <a:endParaRPr lang="ru-RU" sz="1400" b="1" i="1" dirty="0">
              <a:ln>
                <a:solidFill>
                  <a:sysClr val="windowText" lastClr="000000"/>
                </a:solidFill>
              </a:ln>
              <a:solidFill>
                <a:sysClr val="windowText" lastClr="000000"/>
              </a:solidFill>
              <a:latin typeface="Bookman Old Style" panose="02050604050505020204" pitchFamily="18" charset="0"/>
            </a:endParaRPr>
          </a:p>
        </p:txBody>
      </p:sp>
      <p:pic>
        <p:nvPicPr>
          <p:cNvPr id="1026" name="Picture 2" descr="C:\Users\Mashystik\Desktop\Круглий_стіл_11.09.2019_Лісова_політика_України_першочергові_завдання\Національна лісова політика.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51470"/>
            <a:ext cx="7992888" cy="5078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30878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Mashystik\Desktop\bg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16"/>
            <a:ext cx="9144000" cy="5145616"/>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2267744" y="115213"/>
            <a:ext cx="4754488" cy="368305"/>
          </a:xfrm>
        </p:spPr>
        <p:txBody>
          <a:bodyPr>
            <a:noAutofit/>
          </a:bodyPr>
          <a:lstStyle/>
          <a:p>
            <a:pPr algn="ctr"/>
            <a:r>
              <a:rPr lang="uk-UA" sz="2400" b="1" i="1" cap="none" spc="300" dirty="0" smtClean="0">
                <a:latin typeface="Courier New" pitchFamily="49" charset="0"/>
                <a:cs typeface="Courier New" pitchFamily="49" charset="0"/>
              </a:rPr>
              <a:t>КЛЮЧОВІ  ПРОБЛЕМИ</a:t>
            </a:r>
            <a:endParaRPr lang="uk-UA" sz="2400" b="1" i="1" cap="none" spc="300" dirty="0">
              <a:latin typeface="Courier New" pitchFamily="49" charset="0"/>
              <a:cs typeface="Courier New" pitchFamily="49" charset="0"/>
            </a:endParaRPr>
          </a:p>
        </p:txBody>
      </p:sp>
      <p:sp>
        <p:nvSpPr>
          <p:cNvPr id="3" name="Прямоугольник 2"/>
          <p:cNvSpPr/>
          <p:nvPr/>
        </p:nvSpPr>
        <p:spPr>
          <a:xfrm>
            <a:off x="35496" y="455057"/>
            <a:ext cx="9073008" cy="4708981"/>
          </a:xfrm>
          <a:prstGeom prst="rect">
            <a:avLst/>
          </a:prstGeom>
        </p:spPr>
        <p:txBody>
          <a:bodyPr wrap="square">
            <a:spAutoFit/>
          </a:bodyPr>
          <a:lstStyle/>
          <a:p>
            <a:pPr marL="342900" indent="-342900" algn="just">
              <a:buFont typeface="+mj-lt"/>
              <a:buAutoNum type="arabicPeriod"/>
            </a:pPr>
            <a:r>
              <a:rPr lang="uk-UA" sz="1500" dirty="0" smtClean="0">
                <a:latin typeface="Calibri Light" pitchFamily="34" charset="0"/>
                <a:cs typeface="Calibri Light" pitchFamily="34" charset="0"/>
              </a:rPr>
              <a:t>Недостатня якість нормативно-правових актів у сфері лісового господарства (ОВД, санітарні правила).</a:t>
            </a:r>
          </a:p>
          <a:p>
            <a:pPr marL="342900" indent="-342900" algn="just">
              <a:buFont typeface="+mj-lt"/>
              <a:buAutoNum type="arabicPeriod"/>
            </a:pPr>
            <a:r>
              <a:rPr lang="uk-UA" sz="1500" dirty="0" smtClean="0">
                <a:latin typeface="Calibri Light" pitchFamily="34" charset="0"/>
                <a:cs typeface="Calibri Light" pitchFamily="34" charset="0"/>
              </a:rPr>
              <a:t>Необхідність </a:t>
            </a:r>
            <a:r>
              <a:rPr lang="uk-UA" sz="1500" dirty="0">
                <a:latin typeface="Calibri Light" pitchFamily="34" charset="0"/>
                <a:cs typeface="Calibri Light" pitchFamily="34" charset="0"/>
              </a:rPr>
              <a:t>забезпечення балансу між екологічними, економічними та соціальними функціями сталого ведення лісового </a:t>
            </a:r>
            <a:r>
              <a:rPr lang="uk-UA" sz="1500" dirty="0" smtClean="0">
                <a:latin typeface="Calibri Light" pitchFamily="34" charset="0"/>
                <a:cs typeface="Calibri Light" pitchFamily="34" charset="0"/>
              </a:rPr>
              <a:t>господарства.</a:t>
            </a:r>
          </a:p>
          <a:p>
            <a:pPr marL="342900" indent="-342900" algn="just">
              <a:buFont typeface="+mj-lt"/>
              <a:buAutoNum type="arabicPeriod"/>
            </a:pPr>
            <a:r>
              <a:rPr lang="uk-UA" sz="1500" dirty="0" smtClean="0">
                <a:latin typeface="Calibri Light" pitchFamily="34" charset="0"/>
                <a:cs typeface="Calibri Light" pitchFamily="34" charset="0"/>
              </a:rPr>
              <a:t>Недосконалість </a:t>
            </a:r>
            <a:r>
              <a:rPr lang="uk-UA" sz="1500" dirty="0">
                <a:latin typeface="Calibri Light" pitchFamily="34" charset="0"/>
                <a:cs typeface="Calibri Light" pitchFamily="34" charset="0"/>
              </a:rPr>
              <a:t>розподілу функцій </a:t>
            </a:r>
            <a:r>
              <a:rPr lang="uk-UA" sz="1500" dirty="0" smtClean="0">
                <a:latin typeface="Calibri Light" pitchFamily="34" charset="0"/>
                <a:cs typeface="Calibri Light" pitchFamily="34" charset="0"/>
              </a:rPr>
              <a:t>управління в </a:t>
            </a:r>
            <a:r>
              <a:rPr lang="uk-UA" sz="1500" dirty="0">
                <a:latin typeface="Calibri Light" pitchFamily="34" charset="0"/>
                <a:cs typeface="Calibri Light" pitchFamily="34" charset="0"/>
              </a:rPr>
              <a:t>лісах різних відомств та форм </a:t>
            </a:r>
            <a:r>
              <a:rPr lang="uk-UA" sz="1500" dirty="0" smtClean="0">
                <a:latin typeface="Calibri Light" pitchFamily="34" charset="0"/>
                <a:cs typeface="Calibri Light" pitchFamily="34" charset="0"/>
              </a:rPr>
              <a:t>власності.</a:t>
            </a:r>
            <a:endParaRPr lang="uk-UA" sz="1500" dirty="0">
              <a:latin typeface="Calibri Light" pitchFamily="34" charset="0"/>
              <a:cs typeface="Calibri Light" pitchFamily="34" charset="0"/>
            </a:endParaRPr>
          </a:p>
          <a:p>
            <a:pPr marL="342900" indent="-342900" algn="just">
              <a:buFont typeface="+mj-lt"/>
              <a:buAutoNum type="arabicPeriod"/>
            </a:pPr>
            <a:r>
              <a:rPr lang="uk-UA" sz="1500" dirty="0" smtClean="0">
                <a:latin typeface="Calibri Light" pitchFamily="34" charset="0"/>
                <a:cs typeface="Calibri Light" pitchFamily="34" charset="0"/>
              </a:rPr>
              <a:t>Відсутність </a:t>
            </a:r>
            <a:r>
              <a:rPr lang="uk-UA" sz="1500" dirty="0">
                <a:latin typeface="Calibri Light" pitchFamily="34" charset="0"/>
                <a:cs typeface="Calibri Light" pitchFamily="34" charset="0"/>
              </a:rPr>
              <a:t>фінансування заходів з ведення лісового господарства Півдня і Сходу </a:t>
            </a:r>
            <a:r>
              <a:rPr lang="uk-UA" sz="1500" dirty="0" smtClean="0">
                <a:latin typeface="Calibri Light" pitchFamily="34" charset="0"/>
                <a:cs typeface="Calibri Light" pitchFamily="34" charset="0"/>
              </a:rPr>
              <a:t>країни.</a:t>
            </a:r>
          </a:p>
          <a:p>
            <a:pPr marL="342900" indent="-342900" algn="just">
              <a:buFont typeface="+mj-lt"/>
              <a:buAutoNum type="arabicPeriod"/>
            </a:pPr>
            <a:r>
              <a:rPr lang="uk-UA" sz="1500" dirty="0" smtClean="0">
                <a:latin typeface="Calibri Light" pitchFamily="34" charset="0"/>
                <a:cs typeface="Calibri Light" pitchFamily="34" charset="0"/>
              </a:rPr>
              <a:t>Наявність </a:t>
            </a:r>
            <a:r>
              <a:rPr lang="uk-UA" sz="1500" dirty="0">
                <a:latin typeface="Calibri Light" pitchFamily="34" charset="0"/>
                <a:cs typeface="Calibri Light" pitchFamily="34" charset="0"/>
              </a:rPr>
              <a:t>незаконних рубок та обігу незаконно добутої </a:t>
            </a:r>
            <a:r>
              <a:rPr lang="uk-UA" sz="1500" dirty="0" smtClean="0">
                <a:latin typeface="Calibri Light" pitchFamily="34" charset="0"/>
                <a:cs typeface="Calibri Light" pitchFamily="34" charset="0"/>
              </a:rPr>
              <a:t>деревини, високий рівень браконьєрства.</a:t>
            </a:r>
            <a:endParaRPr lang="uk-UA" sz="1500" dirty="0">
              <a:latin typeface="Calibri Light" pitchFamily="34" charset="0"/>
              <a:cs typeface="Calibri Light" pitchFamily="34" charset="0"/>
            </a:endParaRPr>
          </a:p>
          <a:p>
            <a:pPr marL="342900" indent="-342900" algn="just">
              <a:buFont typeface="+mj-lt"/>
              <a:buAutoNum type="arabicPeriod"/>
            </a:pPr>
            <a:r>
              <a:rPr lang="uk-UA" sz="1500" dirty="0" smtClean="0">
                <a:latin typeface="Calibri Light" pitchFamily="34" charset="0"/>
                <a:cs typeface="Calibri Light" pitchFamily="34" charset="0"/>
              </a:rPr>
              <a:t>Відсутність </a:t>
            </a:r>
            <a:r>
              <a:rPr lang="uk-UA" sz="1500" dirty="0">
                <a:latin typeface="Calibri Light" pitchFamily="34" charset="0"/>
                <a:cs typeface="Calibri Light" pitchFamily="34" charset="0"/>
              </a:rPr>
              <a:t>законодавчого підґрунтя та механізмів управління і контролю за лісами комунальної </a:t>
            </a:r>
            <a:r>
              <a:rPr lang="uk-UA" sz="1500" dirty="0" smtClean="0">
                <a:latin typeface="Calibri Light" pitchFamily="34" charset="0"/>
                <a:cs typeface="Calibri Light" pitchFamily="34" charset="0"/>
              </a:rPr>
              <a:t>власності.</a:t>
            </a:r>
          </a:p>
          <a:p>
            <a:pPr marL="342900" indent="-342900" algn="just">
              <a:buFont typeface="+mj-lt"/>
              <a:buAutoNum type="arabicPeriod"/>
            </a:pPr>
            <a:r>
              <a:rPr lang="uk-UA" sz="1500" dirty="0" smtClean="0">
                <a:latin typeface="Calibri Light" pitchFamily="34" charset="0"/>
                <a:cs typeface="Calibri Light" pitchFamily="34" charset="0"/>
              </a:rPr>
              <a:t>Потреба </a:t>
            </a:r>
            <a:r>
              <a:rPr lang="uk-UA" sz="1500" dirty="0">
                <a:latin typeface="Calibri Light" pitchFamily="34" charset="0"/>
                <a:cs typeface="Calibri Light" pitchFamily="34" charset="0"/>
              </a:rPr>
              <a:t>нормативного </a:t>
            </a:r>
            <a:r>
              <a:rPr lang="uk-UA" sz="1500" dirty="0" smtClean="0">
                <a:latin typeface="Calibri Light" pitchFamily="34" charset="0"/>
                <a:cs typeface="Calibri Light" pitchFamily="34" charset="0"/>
              </a:rPr>
              <a:t>врегулювання сільськогосподарських земель на </a:t>
            </a:r>
            <a:r>
              <a:rPr lang="uk-UA" sz="1500" dirty="0">
                <a:latin typeface="Calibri Light" pitchFamily="34" charset="0"/>
                <a:cs typeface="Calibri Light" pitchFamily="34" charset="0"/>
              </a:rPr>
              <a:t>яких відбулося природне </a:t>
            </a:r>
            <a:r>
              <a:rPr lang="uk-UA" sz="1500" dirty="0" smtClean="0">
                <a:latin typeface="Calibri Light" pitchFamily="34" charset="0"/>
                <a:cs typeface="Calibri Light" pitchFamily="34" charset="0"/>
              </a:rPr>
              <a:t>поновлення.</a:t>
            </a:r>
            <a:endParaRPr lang="uk-UA" sz="1500" dirty="0">
              <a:latin typeface="Calibri Light" pitchFamily="34" charset="0"/>
              <a:cs typeface="Calibri Light" pitchFamily="34" charset="0"/>
            </a:endParaRPr>
          </a:p>
          <a:p>
            <a:pPr marL="342900" indent="-342900" algn="just">
              <a:buFont typeface="+mj-lt"/>
              <a:buAutoNum type="arabicPeriod"/>
            </a:pPr>
            <a:r>
              <a:rPr lang="uk-UA" sz="1500" dirty="0" smtClean="0">
                <a:latin typeface="Calibri Light" pitchFamily="34" charset="0"/>
                <a:cs typeface="Calibri Light" pitchFamily="34" charset="0"/>
              </a:rPr>
              <a:t>Необхідність </a:t>
            </a:r>
            <a:r>
              <a:rPr lang="uk-UA" sz="1500" dirty="0">
                <a:latin typeface="Calibri Light" pitchFamily="34" charset="0"/>
                <a:cs typeface="Calibri Light" pitchFamily="34" charset="0"/>
              </a:rPr>
              <a:t>удосконалення системи </a:t>
            </a:r>
            <a:r>
              <a:rPr lang="uk-UA" sz="1500" dirty="0" smtClean="0">
                <a:latin typeface="Calibri Light" pitchFamily="34" charset="0"/>
                <a:cs typeface="Calibri Light" pitchFamily="34" charset="0"/>
              </a:rPr>
              <a:t>розвитку </a:t>
            </a:r>
            <a:r>
              <a:rPr lang="uk-UA" sz="1500" dirty="0">
                <a:latin typeface="Calibri Light" pitchFamily="34" charset="0"/>
                <a:cs typeface="Calibri Light" pitchFamily="34" charset="0"/>
              </a:rPr>
              <a:t>захисного лісорозведення та </a:t>
            </a:r>
            <a:r>
              <a:rPr lang="uk-UA" sz="1500" dirty="0" smtClean="0">
                <a:latin typeface="Calibri Light" pitchFamily="34" charset="0"/>
                <a:cs typeface="Calibri Light" pitchFamily="34" charset="0"/>
              </a:rPr>
              <a:t>агролісомеліорації, удосконалення </a:t>
            </a:r>
            <a:r>
              <a:rPr lang="uk-UA" sz="1500" dirty="0">
                <a:latin typeface="Calibri Light" pitchFamily="34" charset="0"/>
                <a:cs typeface="Calibri Light" pitchFamily="34" charset="0"/>
              </a:rPr>
              <a:t>системи протидії лісовим </a:t>
            </a:r>
            <a:r>
              <a:rPr lang="uk-UA" sz="1500" dirty="0" smtClean="0">
                <a:latin typeface="Calibri Light" pitchFamily="34" charset="0"/>
                <a:cs typeface="Calibri Light" pitchFamily="34" charset="0"/>
              </a:rPr>
              <a:t>пожежам.</a:t>
            </a:r>
            <a:endParaRPr lang="uk-UA" sz="1500" dirty="0">
              <a:latin typeface="Calibri Light" pitchFamily="34" charset="0"/>
              <a:cs typeface="Calibri Light" pitchFamily="34" charset="0"/>
            </a:endParaRPr>
          </a:p>
          <a:p>
            <a:pPr marL="342900" indent="-342900" algn="just">
              <a:buFont typeface="+mj-lt"/>
              <a:buAutoNum type="arabicPeriod"/>
            </a:pPr>
            <a:r>
              <a:rPr lang="uk-UA" sz="1500" dirty="0" smtClean="0">
                <a:latin typeface="Calibri Light" pitchFamily="34" charset="0"/>
                <a:cs typeface="Calibri Light" pitchFamily="34" charset="0"/>
              </a:rPr>
              <a:t>Низький рівень </a:t>
            </a:r>
            <a:r>
              <a:rPr lang="uk-UA" sz="1500" dirty="0">
                <a:latin typeface="Calibri Light" pitchFamily="34" charset="0"/>
                <a:cs typeface="Calibri Light" pitchFamily="34" charset="0"/>
              </a:rPr>
              <a:t>інформування </a:t>
            </a:r>
            <a:r>
              <a:rPr lang="uk-UA" sz="1500" dirty="0" smtClean="0">
                <a:latin typeface="Calibri Light" pitchFamily="34" charset="0"/>
                <a:cs typeface="Calibri Light" pitchFamily="34" charset="0"/>
              </a:rPr>
              <a:t>громадськості.</a:t>
            </a:r>
          </a:p>
          <a:p>
            <a:pPr marL="342900" indent="-342900" algn="just">
              <a:buFont typeface="+mj-lt"/>
              <a:buAutoNum type="arabicPeriod"/>
            </a:pPr>
            <a:r>
              <a:rPr lang="uk-UA" sz="1500" dirty="0" smtClean="0">
                <a:latin typeface="Calibri Light" pitchFamily="34" charset="0"/>
                <a:cs typeface="Calibri Light" pitchFamily="34" charset="0"/>
              </a:rPr>
              <a:t>Відсутність </a:t>
            </a:r>
            <a:r>
              <a:rPr lang="uk-UA" sz="1500" dirty="0">
                <a:latin typeface="Calibri Light" pitchFamily="34" charset="0"/>
                <a:cs typeface="Calibri Light" pitchFamily="34" charset="0"/>
              </a:rPr>
              <a:t>правових та економічних механізмів стимулювання запровадження природозберігаючих </a:t>
            </a:r>
            <a:r>
              <a:rPr lang="uk-UA" sz="1500" dirty="0" smtClean="0">
                <a:latin typeface="Calibri Light" pitchFamily="34" charset="0"/>
                <a:cs typeface="Calibri Light" pitchFamily="34" charset="0"/>
              </a:rPr>
              <a:t>технологій.</a:t>
            </a:r>
            <a:endParaRPr lang="uk-UA" sz="1500" dirty="0">
              <a:latin typeface="Calibri Light" pitchFamily="34" charset="0"/>
              <a:cs typeface="Calibri Light" pitchFamily="34" charset="0"/>
            </a:endParaRPr>
          </a:p>
          <a:p>
            <a:pPr marL="342900" indent="-342900" algn="just">
              <a:buFont typeface="+mj-lt"/>
              <a:buAutoNum type="arabicPeriod"/>
            </a:pPr>
            <a:r>
              <a:rPr lang="uk-UA" sz="1500" dirty="0" smtClean="0">
                <a:latin typeface="Calibri Light" pitchFamily="34" charset="0"/>
                <a:cs typeface="Calibri Light" pitchFamily="34" charset="0"/>
              </a:rPr>
              <a:t>Погіршення </a:t>
            </a:r>
            <a:r>
              <a:rPr lang="uk-UA" sz="1500" dirty="0">
                <a:latin typeface="Calibri Light" pitchFamily="34" charset="0"/>
                <a:cs typeface="Calibri Light" pitchFamily="34" charset="0"/>
              </a:rPr>
              <a:t>санітарного стану </a:t>
            </a:r>
            <a:r>
              <a:rPr lang="uk-UA" sz="1500" dirty="0" smtClean="0">
                <a:latin typeface="Calibri Light" pitchFamily="34" charset="0"/>
                <a:cs typeface="Calibri Light" pitchFamily="34" charset="0"/>
              </a:rPr>
              <a:t>лісів.</a:t>
            </a:r>
            <a:endParaRPr lang="uk-UA" sz="1500" dirty="0">
              <a:latin typeface="Calibri Light" pitchFamily="34" charset="0"/>
              <a:cs typeface="Calibri Light" pitchFamily="34" charset="0"/>
            </a:endParaRPr>
          </a:p>
          <a:p>
            <a:pPr marL="342900" indent="-342900" algn="just">
              <a:buFont typeface="+mj-lt"/>
              <a:buAutoNum type="arabicPeriod"/>
            </a:pPr>
            <a:r>
              <a:rPr lang="uk-UA" sz="1500" dirty="0" smtClean="0">
                <a:latin typeface="Calibri Light" pitchFamily="34" charset="0"/>
                <a:cs typeface="Calibri Light" pitchFamily="34" charset="0"/>
              </a:rPr>
              <a:t>Розбалансованість </a:t>
            </a:r>
            <a:r>
              <a:rPr lang="uk-UA" sz="1500" dirty="0">
                <a:latin typeface="Calibri Light" pitchFamily="34" charset="0"/>
                <a:cs typeface="Calibri Light" pitchFamily="34" charset="0"/>
              </a:rPr>
              <a:t>структури лісового </a:t>
            </a:r>
            <a:r>
              <a:rPr lang="uk-UA" sz="1500" dirty="0" smtClean="0">
                <a:latin typeface="Calibri Light" pitchFamily="34" charset="0"/>
                <a:cs typeface="Calibri Light" pitchFamily="34" charset="0"/>
              </a:rPr>
              <a:t>фонду.</a:t>
            </a:r>
          </a:p>
          <a:p>
            <a:pPr marL="342900" indent="-342900" algn="just">
              <a:buFont typeface="+mj-lt"/>
              <a:buAutoNum type="arabicPeriod"/>
            </a:pPr>
            <a:r>
              <a:rPr lang="uk-UA" sz="1500" dirty="0" smtClean="0">
                <a:latin typeface="Calibri Light" pitchFamily="34" charset="0"/>
                <a:cs typeface="Calibri Light" pitchFamily="34" charset="0"/>
              </a:rPr>
              <a:t>Збитковість мисливської галузі.</a:t>
            </a:r>
          </a:p>
          <a:p>
            <a:pPr marL="342900" indent="-342900" algn="just">
              <a:buFont typeface="+mj-lt"/>
              <a:buAutoNum type="arabicPeriod"/>
            </a:pPr>
            <a:r>
              <a:rPr lang="uk-UA" sz="1500" dirty="0" smtClean="0">
                <a:latin typeface="Calibri Light" pitchFamily="34" charset="0"/>
                <a:cs typeface="Calibri Light" pitchFamily="34" charset="0"/>
              </a:rPr>
              <a:t>Недостатня наукова підтримка </a:t>
            </a:r>
            <a:r>
              <a:rPr lang="uk-UA" sz="1500" dirty="0">
                <a:latin typeface="Calibri Light" pitchFamily="34" charset="0"/>
                <a:cs typeface="Calibri Light" pitchFamily="34" charset="0"/>
              </a:rPr>
              <a:t>розвитку лісового та мисливського </a:t>
            </a:r>
            <a:r>
              <a:rPr lang="uk-UA" sz="1500" dirty="0" smtClean="0">
                <a:latin typeface="Calibri Light" pitchFamily="34" charset="0"/>
                <a:cs typeface="Calibri Light" pitchFamily="34" charset="0"/>
              </a:rPr>
              <a:t>господарства.</a:t>
            </a:r>
          </a:p>
          <a:p>
            <a:pPr marL="342900" indent="-342900" algn="just">
              <a:buFont typeface="+mj-lt"/>
              <a:buAutoNum type="arabicPeriod"/>
            </a:pPr>
            <a:r>
              <a:rPr lang="uk-UA" sz="1500" dirty="0" smtClean="0">
                <a:latin typeface="Calibri Light" pitchFamily="34" charset="0"/>
                <a:cs typeface="Calibri Light" pitchFamily="34" charset="0"/>
              </a:rPr>
              <a:t>Необхідність </a:t>
            </a:r>
            <a:r>
              <a:rPr lang="uk-UA" sz="1500" dirty="0">
                <a:latin typeface="Calibri Light" pitchFamily="34" charset="0"/>
                <a:cs typeface="Calibri Light" pitchFamily="34" charset="0"/>
              </a:rPr>
              <a:t>подолання в лісах наслідків військових дій на Сході </a:t>
            </a:r>
            <a:r>
              <a:rPr lang="uk-UA" sz="1500" dirty="0" smtClean="0">
                <a:latin typeface="Calibri Light" pitchFamily="34" charset="0"/>
                <a:cs typeface="Calibri Light" pitchFamily="34" charset="0"/>
              </a:rPr>
              <a:t>України.</a:t>
            </a:r>
          </a:p>
          <a:p>
            <a:pPr marL="342900" indent="-342900" algn="just">
              <a:buFont typeface="+mj-lt"/>
              <a:buAutoNum type="arabicPeriod"/>
            </a:pPr>
            <a:r>
              <a:rPr lang="uk-UA" sz="1500" dirty="0" smtClean="0">
                <a:latin typeface="Calibri Light" pitchFamily="34" charset="0"/>
                <a:cs typeface="Calibri Light" pitchFamily="34" charset="0"/>
              </a:rPr>
              <a:t>Розбалансованість </a:t>
            </a:r>
            <a:r>
              <a:rPr lang="uk-UA" sz="1500" dirty="0">
                <a:latin typeface="Calibri Light" pitchFamily="34" charset="0"/>
                <a:cs typeface="Calibri Light" pitchFamily="34" charset="0"/>
              </a:rPr>
              <a:t>загальнодержавного ринку деревини.</a:t>
            </a:r>
          </a:p>
        </p:txBody>
      </p:sp>
      <p:sp>
        <p:nvSpPr>
          <p:cNvPr id="6" name="Номер слайда 2"/>
          <p:cNvSpPr>
            <a:spLocks noGrp="1"/>
          </p:cNvSpPr>
          <p:nvPr>
            <p:ph type="sldNum" sz="quarter" idx="12"/>
          </p:nvPr>
        </p:nvSpPr>
        <p:spPr>
          <a:xfrm>
            <a:off x="8748464" y="4894008"/>
            <a:ext cx="395536" cy="242888"/>
          </a:xfrm>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defRPr/>
            </a:pPr>
            <a:fld id="{A087BA6C-DE82-4922-A007-5CB817EE4E20}" type="slidenum">
              <a:rPr lang="ru-RU" sz="1400" b="1" i="1" smtClean="0">
                <a:ln>
                  <a:solidFill>
                    <a:sysClr val="windowText" lastClr="000000"/>
                  </a:solidFill>
                </a:ln>
                <a:solidFill>
                  <a:sysClr val="windowText" lastClr="000000"/>
                </a:solidFill>
                <a:latin typeface="Bookman Old Style" panose="02050604050505020204" pitchFamily="18" charset="0"/>
              </a:rPr>
              <a:pPr>
                <a:defRPr/>
              </a:pPr>
              <a:t>6</a:t>
            </a:fld>
            <a:endParaRPr lang="ru-RU" sz="1400" b="1" i="1" dirty="0">
              <a:ln>
                <a:solidFill>
                  <a:sysClr val="windowText" lastClr="000000"/>
                </a:solidFill>
              </a:ln>
              <a:solidFill>
                <a:sysClr val="windowText" lastClr="000000"/>
              </a:solidFill>
              <a:latin typeface="Bookman Old Style" panose="02050604050505020204" pitchFamily="18" charset="0"/>
            </a:endParaRPr>
          </a:p>
        </p:txBody>
      </p:sp>
    </p:spTree>
    <p:extLst>
      <p:ext uri="{BB962C8B-B14F-4D97-AF65-F5344CB8AC3E}">
        <p14:creationId xmlns:p14="http://schemas.microsoft.com/office/powerpoint/2010/main" val="8288105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Mashystik\Desktop\bg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16"/>
            <a:ext cx="9144000" cy="5145616"/>
          </a:xfrm>
          <a:prstGeom prst="rect">
            <a:avLst/>
          </a:prstGeom>
          <a:noFill/>
          <a:extLst>
            <a:ext uri="{909E8E84-426E-40DD-AFC4-6F175D3DCCD1}">
              <a14:hiddenFill xmlns:a14="http://schemas.microsoft.com/office/drawing/2010/main">
                <a:solidFill>
                  <a:srgbClr val="FFFFFF"/>
                </a:solidFill>
              </a14:hiddenFill>
            </a:ext>
          </a:extLst>
        </p:spPr>
      </p:pic>
      <p:sp>
        <p:nvSpPr>
          <p:cNvPr id="4" name="Номер слайда 2"/>
          <p:cNvSpPr>
            <a:spLocks noGrp="1"/>
          </p:cNvSpPr>
          <p:nvPr>
            <p:ph type="sldNum" sz="quarter" idx="12"/>
          </p:nvPr>
        </p:nvSpPr>
        <p:spPr>
          <a:xfrm>
            <a:off x="8748464" y="4894008"/>
            <a:ext cx="395536" cy="242888"/>
          </a:xfrm>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defRPr/>
            </a:pPr>
            <a:fld id="{A087BA6C-DE82-4922-A007-5CB817EE4E20}" type="slidenum">
              <a:rPr lang="ru-RU" sz="1400" b="1" i="1" smtClean="0">
                <a:ln>
                  <a:solidFill>
                    <a:sysClr val="windowText" lastClr="000000"/>
                  </a:solidFill>
                </a:ln>
                <a:solidFill>
                  <a:sysClr val="windowText" lastClr="000000"/>
                </a:solidFill>
                <a:latin typeface="Bookman Old Style" panose="02050604050505020204" pitchFamily="18" charset="0"/>
              </a:rPr>
              <a:pPr>
                <a:defRPr/>
              </a:pPr>
              <a:t>7</a:t>
            </a:fld>
            <a:endParaRPr lang="ru-RU" sz="1400" b="1" i="1" dirty="0">
              <a:ln>
                <a:solidFill>
                  <a:sysClr val="windowText" lastClr="000000"/>
                </a:solidFill>
              </a:ln>
              <a:solidFill>
                <a:sysClr val="windowText" lastClr="000000"/>
              </a:solidFill>
              <a:latin typeface="Bookman Old Style" panose="02050604050505020204" pitchFamily="18" charset="0"/>
            </a:endParaRPr>
          </a:p>
        </p:txBody>
      </p:sp>
      <p:sp>
        <p:nvSpPr>
          <p:cNvPr id="5" name="Заголовок 1"/>
          <p:cNvSpPr>
            <a:spLocks noGrp="1"/>
          </p:cNvSpPr>
          <p:nvPr>
            <p:ph type="title"/>
          </p:nvPr>
        </p:nvSpPr>
        <p:spPr>
          <a:xfrm>
            <a:off x="472480" y="51966"/>
            <a:ext cx="8050419" cy="719584"/>
          </a:xfrm>
        </p:spPr>
        <p:txBody>
          <a:bodyPr>
            <a:noAutofit/>
          </a:bodyPr>
          <a:lstStyle/>
          <a:p>
            <a:pPr algn="ctr"/>
            <a:r>
              <a:rPr lang="uk-UA" sz="2400" b="1" i="1" cap="none" spc="300" dirty="0" smtClean="0">
                <a:latin typeface="Courier New" pitchFamily="49" charset="0"/>
                <a:cs typeface="Courier New" pitchFamily="49" charset="0"/>
              </a:rPr>
              <a:t>ІНСТИТУЦІЙНЕ УПРАВЛІННЯ ЛІСОВИМ ГОСПОДАРСТВОМ:</a:t>
            </a:r>
            <a:endParaRPr lang="uk-UA" sz="2400" b="1" i="1" cap="none" spc="300" dirty="0">
              <a:latin typeface="Courier New" pitchFamily="49" charset="0"/>
              <a:cs typeface="Courier New" pitchFamily="49" charset="0"/>
            </a:endParaRPr>
          </a:p>
        </p:txBody>
      </p:sp>
      <p:pic>
        <p:nvPicPr>
          <p:cNvPr id="2050" name="Picture 2" descr="C:\Users\Mashystik\Desktop\Круглий_стіл_11.09.2019_Лісова_політика_України_першочергові_завдання\Було-Стало_Каблін.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3608" y="771550"/>
            <a:ext cx="6912768" cy="4374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5377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Mashystik\Desktop\bg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16"/>
            <a:ext cx="9144000" cy="514561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195486"/>
            <a:ext cx="9143999" cy="439791"/>
          </a:xfrm>
          <a:prstGeom prst="rect">
            <a:avLst/>
          </a:prstGeom>
          <a:noFill/>
        </p:spPr>
        <p:txBody>
          <a:bodyPr wrap="square" lIns="69778" tIns="34889" rIns="69778" bIns="34889" rtlCol="0">
            <a:spAutoFit/>
          </a:bodyPr>
          <a:lstStyle/>
          <a:p>
            <a:pPr algn="ctr"/>
            <a:r>
              <a:rPr lang="uk-UA" sz="2400" b="1" i="1" dirty="0" smtClean="0">
                <a:latin typeface="Courier New" pitchFamily="49" charset="0"/>
                <a:cs typeface="Courier New" panose="02070309020205020404" pitchFamily="49" charset="0"/>
              </a:rPr>
              <a:t>ФІНАНСУВАННЯ  ЛІСОВОГО  ГОСПОДАРСТВА  УКРАЇНИ</a:t>
            </a:r>
            <a:endParaRPr lang="uk-UA" sz="2400" b="1" i="1" dirty="0">
              <a:latin typeface="Courier New" panose="02070309020205020404" pitchFamily="49" charset="0"/>
              <a:cs typeface="Courier New" panose="02070309020205020404" pitchFamily="49" charset="0"/>
            </a:endParaRPr>
          </a:p>
        </p:txBody>
      </p:sp>
      <p:sp>
        <p:nvSpPr>
          <p:cNvPr id="7" name="Номер слайда 2"/>
          <p:cNvSpPr>
            <a:spLocks noGrp="1"/>
          </p:cNvSpPr>
          <p:nvPr>
            <p:ph type="sldNum" sz="quarter" idx="12"/>
          </p:nvPr>
        </p:nvSpPr>
        <p:spPr>
          <a:xfrm>
            <a:off x="8748464" y="4894008"/>
            <a:ext cx="395536" cy="242888"/>
          </a:xfrm>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defRPr/>
            </a:pPr>
            <a:fld id="{A087BA6C-DE82-4922-A007-5CB817EE4E20}" type="slidenum">
              <a:rPr lang="ru-RU" sz="1400" b="1" i="1" smtClean="0">
                <a:ln>
                  <a:solidFill>
                    <a:sysClr val="windowText" lastClr="000000"/>
                  </a:solidFill>
                </a:ln>
                <a:solidFill>
                  <a:sysClr val="windowText" lastClr="000000"/>
                </a:solidFill>
                <a:latin typeface="Bookman Old Style" panose="02050604050505020204" pitchFamily="18" charset="0"/>
              </a:rPr>
              <a:pPr>
                <a:defRPr/>
              </a:pPr>
              <a:t>8</a:t>
            </a:fld>
            <a:endParaRPr lang="ru-RU" sz="1400" b="1" i="1" dirty="0">
              <a:ln>
                <a:solidFill>
                  <a:sysClr val="windowText" lastClr="000000"/>
                </a:solidFill>
              </a:ln>
              <a:solidFill>
                <a:sysClr val="windowText" lastClr="000000"/>
              </a:solidFill>
              <a:latin typeface="Bookman Old Style" panose="02050604050505020204" pitchFamily="18" charset="0"/>
            </a:endParaRPr>
          </a:p>
        </p:txBody>
      </p:sp>
      <p:pic>
        <p:nvPicPr>
          <p:cNvPr id="10242" name="Picture 2" descr="C:\Users\Mashystik\Desktop\Круглий_стіл_11.09.2019_Лісова_політика_України_першочергові_завдання\СХЕМА_201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747" y="943710"/>
            <a:ext cx="9049757" cy="3787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67776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Mashystik\Desktop\bg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16"/>
            <a:ext cx="9144000" cy="5145616"/>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0" y="72008"/>
            <a:ext cx="9144000" cy="555526"/>
          </a:xfrm>
        </p:spPr>
        <p:txBody>
          <a:bodyPr>
            <a:noAutofit/>
          </a:bodyPr>
          <a:lstStyle/>
          <a:p>
            <a:r>
              <a:rPr lang="uk-UA" sz="2400" b="1" i="1" dirty="0" smtClean="0">
                <a:latin typeface="Courier New" pitchFamily="49" charset="0"/>
                <a:cs typeface="Courier New" pitchFamily="49" charset="0"/>
              </a:rPr>
              <a:t>ПРОЕКТИ ЗАКОНІВ ЩОДО ФІНАНСОВОГО ЗАБЕЗПЕЧЕННЯ</a:t>
            </a:r>
            <a:br>
              <a:rPr lang="uk-UA" sz="2400" b="1" i="1" dirty="0" smtClean="0">
                <a:latin typeface="Courier New" pitchFamily="49" charset="0"/>
                <a:cs typeface="Courier New" pitchFamily="49" charset="0"/>
              </a:rPr>
            </a:br>
            <a:r>
              <a:rPr lang="uk-UA" sz="2400" b="1" i="1" dirty="0" smtClean="0">
                <a:latin typeface="Courier New" pitchFamily="49" charset="0"/>
                <a:cs typeface="Courier New" pitchFamily="49" charset="0"/>
              </a:rPr>
              <a:t>ЛІСОВОГО  ГОСПОДАРСТВА</a:t>
            </a:r>
            <a:endParaRPr lang="uk-UA" sz="2400" b="1" i="1" dirty="0">
              <a:latin typeface="Courier New" pitchFamily="49" charset="0"/>
              <a:cs typeface="Courier New" pitchFamily="49" charset="0"/>
            </a:endParaRPr>
          </a:p>
        </p:txBody>
      </p:sp>
      <p:sp>
        <p:nvSpPr>
          <p:cNvPr id="4" name="Прямоугольник 3"/>
          <p:cNvSpPr/>
          <p:nvPr/>
        </p:nvSpPr>
        <p:spPr>
          <a:xfrm>
            <a:off x="0" y="555526"/>
            <a:ext cx="9144000" cy="4555093"/>
          </a:xfrm>
          <a:prstGeom prst="rect">
            <a:avLst/>
          </a:prstGeom>
        </p:spPr>
        <p:txBody>
          <a:bodyPr wrap="square">
            <a:spAutoFit/>
          </a:bodyPr>
          <a:lstStyle/>
          <a:p>
            <a:pPr algn="r"/>
            <a:r>
              <a:rPr lang="uk-UA" sz="1400" i="1" dirty="0">
                <a:latin typeface="Calibri Light" pitchFamily="34" charset="0"/>
                <a:cs typeface="Calibri Light" pitchFamily="34" charset="0"/>
              </a:rPr>
              <a:t> </a:t>
            </a:r>
            <a:r>
              <a:rPr lang="uk-UA" sz="1400" i="1" dirty="0" smtClean="0">
                <a:latin typeface="Calibri Light" pitchFamily="34" charset="0"/>
                <a:cs typeface="Calibri Light" pitchFamily="34" charset="0"/>
              </a:rPr>
              <a:t>Проект</a:t>
            </a:r>
            <a:endParaRPr lang="uk-UA" sz="1400" i="1" dirty="0">
              <a:latin typeface="Calibri Light" pitchFamily="34" charset="0"/>
              <a:cs typeface="Calibri Light" pitchFamily="34" charset="0"/>
            </a:endParaRPr>
          </a:p>
          <a:p>
            <a:pPr algn="ctr"/>
            <a:r>
              <a:rPr lang="uk-UA" sz="1400" b="1" dirty="0" smtClean="0">
                <a:latin typeface="Calibri Light" pitchFamily="34" charset="0"/>
                <a:cs typeface="Calibri Light" pitchFamily="34" charset="0"/>
              </a:rPr>
              <a:t>З </a:t>
            </a:r>
            <a:r>
              <a:rPr lang="uk-UA" sz="1400" b="1" dirty="0">
                <a:latin typeface="Calibri Light" pitchFamily="34" charset="0"/>
                <a:cs typeface="Calibri Light" pitchFamily="34" charset="0"/>
              </a:rPr>
              <a:t>А К О Н    У К Р А Ї Н И</a:t>
            </a:r>
            <a:endParaRPr lang="uk-UA" sz="1400" dirty="0">
              <a:latin typeface="Calibri Light" pitchFamily="34" charset="0"/>
              <a:cs typeface="Calibri Light" pitchFamily="34" charset="0"/>
            </a:endParaRPr>
          </a:p>
          <a:p>
            <a:pPr algn="ctr"/>
            <a:r>
              <a:rPr lang="uk-UA" sz="1400" b="1" dirty="0">
                <a:latin typeface="Calibri Light" pitchFamily="34" charset="0"/>
                <a:cs typeface="Calibri Light" pitchFamily="34" charset="0"/>
              </a:rPr>
              <a:t>«Про внесення змін до Бюджетного кодексу </a:t>
            </a:r>
            <a:r>
              <a:rPr lang="uk-UA" sz="1400" b="1" dirty="0" smtClean="0">
                <a:latin typeface="Calibri Light" pitchFamily="34" charset="0"/>
                <a:cs typeface="Calibri Light" pitchFamily="34" charset="0"/>
              </a:rPr>
              <a:t>України</a:t>
            </a:r>
          </a:p>
          <a:p>
            <a:pPr algn="ctr"/>
            <a:r>
              <a:rPr lang="uk-UA" sz="1400" b="1" dirty="0" smtClean="0">
                <a:latin typeface="Calibri Light" pitchFamily="34" charset="0"/>
                <a:cs typeface="Calibri Light" pitchFamily="34" charset="0"/>
              </a:rPr>
              <a:t>(щодо </a:t>
            </a:r>
            <a:r>
              <a:rPr lang="uk-UA" sz="1400" b="1" dirty="0">
                <a:latin typeface="Calibri Light" pitchFamily="34" charset="0"/>
                <a:cs typeface="Calibri Light" pitchFamily="34" charset="0"/>
              </a:rPr>
              <a:t>удосконалення механізму фінансового забезпечення лісової галузі)»</a:t>
            </a:r>
            <a:endParaRPr lang="uk-UA" sz="1400" dirty="0">
              <a:latin typeface="Calibri Light" pitchFamily="34" charset="0"/>
              <a:cs typeface="Calibri Light" pitchFamily="34" charset="0"/>
            </a:endParaRPr>
          </a:p>
          <a:p>
            <a:pPr indent="355600" algn="just"/>
            <a:endParaRPr lang="uk-UA" sz="800" dirty="0" smtClean="0">
              <a:latin typeface="Calibri Light" pitchFamily="34" charset="0"/>
              <a:cs typeface="Calibri Light" pitchFamily="34" charset="0"/>
            </a:endParaRPr>
          </a:p>
          <a:p>
            <a:pPr indent="355600" algn="just"/>
            <a:r>
              <a:rPr lang="uk-UA" sz="1300" dirty="0" smtClean="0">
                <a:latin typeface="Calibri Light" pitchFamily="34" charset="0"/>
                <a:cs typeface="Calibri Light" pitchFamily="34" charset="0"/>
              </a:rPr>
              <a:t>Верховна </a:t>
            </a:r>
            <a:r>
              <a:rPr lang="uk-UA" sz="1300" dirty="0">
                <a:latin typeface="Calibri Light" pitchFamily="34" charset="0"/>
                <a:cs typeface="Calibri Light" pitchFamily="34" charset="0"/>
              </a:rPr>
              <a:t>Рада України   </a:t>
            </a:r>
            <a:r>
              <a:rPr lang="uk-UA" sz="1300" b="1" dirty="0">
                <a:latin typeface="Calibri Light" pitchFamily="34" charset="0"/>
                <a:cs typeface="Calibri Light" pitchFamily="34" charset="0"/>
              </a:rPr>
              <a:t>п о с т а н о в л я є </a:t>
            </a:r>
            <a:r>
              <a:rPr lang="uk-UA" sz="1300" b="1" dirty="0" smtClean="0">
                <a:latin typeface="Calibri Light" pitchFamily="34" charset="0"/>
                <a:cs typeface="Calibri Light" pitchFamily="34" charset="0"/>
              </a:rPr>
              <a:t>:</a:t>
            </a:r>
            <a:endParaRPr lang="uk-UA" sz="1300" dirty="0">
              <a:latin typeface="Calibri Light" pitchFamily="34" charset="0"/>
              <a:cs typeface="Calibri Light" pitchFamily="34" charset="0"/>
            </a:endParaRPr>
          </a:p>
          <a:p>
            <a:pPr indent="355600" algn="just" fontAlgn="base"/>
            <a:endParaRPr lang="uk-UA" sz="400" dirty="0" smtClean="0">
              <a:latin typeface="Calibri Light" pitchFamily="34" charset="0"/>
              <a:cs typeface="Calibri Light" pitchFamily="34" charset="0"/>
            </a:endParaRPr>
          </a:p>
          <a:p>
            <a:pPr indent="355600" algn="just" fontAlgn="base"/>
            <a:r>
              <a:rPr lang="uk-UA" sz="1300" dirty="0" smtClean="0">
                <a:latin typeface="Calibri Light" pitchFamily="34" charset="0"/>
                <a:cs typeface="Calibri Light" pitchFamily="34" charset="0"/>
              </a:rPr>
              <a:t>I. Внести </a:t>
            </a:r>
            <a:r>
              <a:rPr lang="uk-UA" sz="1300" dirty="0">
                <a:latin typeface="Calibri Light" pitchFamily="34" charset="0"/>
                <a:cs typeface="Calibri Light" pitchFamily="34" charset="0"/>
              </a:rPr>
              <a:t>до Бюджетного кодексу України (Відомості Верховної Ради України, 2010 р., № 50-51, ст. 572) такі зміни</a:t>
            </a:r>
            <a:r>
              <a:rPr lang="uk-UA" sz="1300" dirty="0" smtClean="0">
                <a:latin typeface="Calibri Light" pitchFamily="34" charset="0"/>
                <a:cs typeface="Calibri Light" pitchFamily="34" charset="0"/>
              </a:rPr>
              <a:t>:</a:t>
            </a:r>
          </a:p>
          <a:p>
            <a:pPr algn="just" fontAlgn="base"/>
            <a:endParaRPr lang="uk-UA" sz="400" dirty="0" smtClean="0">
              <a:latin typeface="Calibri Light" pitchFamily="34" charset="0"/>
              <a:cs typeface="Calibri Light" pitchFamily="34" charset="0"/>
            </a:endParaRPr>
          </a:p>
          <a:p>
            <a:pPr algn="just" fontAlgn="base"/>
            <a:r>
              <a:rPr lang="uk-UA" sz="1200" dirty="0" smtClean="0">
                <a:latin typeface="Calibri Light" pitchFamily="34" charset="0"/>
                <a:cs typeface="Calibri Light" pitchFamily="34" charset="0"/>
              </a:rPr>
              <a:t>1</a:t>
            </a:r>
            <a:r>
              <a:rPr lang="uk-UA" sz="1200" dirty="0">
                <a:latin typeface="Calibri Light" pitchFamily="34" charset="0"/>
                <a:cs typeface="Calibri Light" pitchFamily="34" charset="0"/>
              </a:rPr>
              <a:t>. Доповнити статтею 24</a:t>
            </a:r>
            <a:r>
              <a:rPr lang="ru-RU" sz="1200" baseline="30000" dirty="0">
                <a:latin typeface="Calibri Light" pitchFamily="34" charset="0"/>
                <a:cs typeface="Calibri Light" pitchFamily="34" charset="0"/>
              </a:rPr>
              <a:t>5</a:t>
            </a:r>
            <a:r>
              <a:rPr lang="ru-RU" sz="1200" dirty="0">
                <a:latin typeface="Calibri Light" pitchFamily="34" charset="0"/>
                <a:cs typeface="Calibri Light" pitchFamily="34" charset="0"/>
              </a:rPr>
              <a:t> </a:t>
            </a:r>
            <a:r>
              <a:rPr lang="uk-UA" sz="1200" dirty="0">
                <a:latin typeface="Calibri Light" pitchFamily="34" charset="0"/>
                <a:cs typeface="Calibri Light" pitchFamily="34" charset="0"/>
              </a:rPr>
              <a:t>такого змісту:</a:t>
            </a:r>
          </a:p>
          <a:p>
            <a:pPr algn="just" fontAlgn="base"/>
            <a:r>
              <a:rPr lang="uk-UA" sz="1200" dirty="0">
                <a:latin typeface="Calibri Light" pitchFamily="34" charset="0"/>
                <a:cs typeface="Calibri Light" pitchFamily="34" charset="0"/>
              </a:rPr>
              <a:t>"Стаття 24</a:t>
            </a:r>
            <a:r>
              <a:rPr lang="ru-RU" sz="1200" baseline="30000" dirty="0">
                <a:latin typeface="Calibri Light" pitchFamily="34" charset="0"/>
                <a:cs typeface="Calibri Light" pitchFamily="34" charset="0"/>
              </a:rPr>
              <a:t>5</a:t>
            </a:r>
            <a:r>
              <a:rPr lang="uk-UA" sz="1200" dirty="0">
                <a:latin typeface="Calibri Light" pitchFamily="34" charset="0"/>
                <a:cs typeface="Calibri Light" pitchFamily="34" charset="0"/>
              </a:rPr>
              <a:t>. Державний фонд розвитку лісового господарства</a:t>
            </a:r>
          </a:p>
          <a:p>
            <a:pPr algn="just"/>
            <a:r>
              <a:rPr lang="uk-UA" sz="1200" dirty="0">
                <a:latin typeface="Calibri Light" pitchFamily="34" charset="0"/>
                <a:cs typeface="Calibri Light" pitchFamily="34" charset="0"/>
              </a:rPr>
              <a:t>1. Державний фонд розвитку лісового господарства утворюється у складі спеціального фонду Державного бюджету України</a:t>
            </a:r>
          </a:p>
          <a:p>
            <a:pPr algn="just" fontAlgn="base"/>
            <a:r>
              <a:rPr lang="uk-UA" sz="1200" dirty="0">
                <a:latin typeface="Calibri Light" pitchFamily="34" charset="0"/>
                <a:cs typeface="Calibri Light" pitchFamily="34" charset="0"/>
              </a:rPr>
              <a:t>2. Джерелами формування Державного фонду розвитку лісового господарства є:</a:t>
            </a:r>
          </a:p>
          <a:p>
            <a:pPr marL="93663" algn="just"/>
            <a:r>
              <a:rPr lang="uk-UA" sz="1200" dirty="0">
                <a:latin typeface="Calibri Light" pitchFamily="34" charset="0"/>
                <a:cs typeface="Calibri Light" pitchFamily="34" charset="0"/>
              </a:rPr>
              <a:t>1) доходи державного бюджету, визначені пунктом 13</a:t>
            </a:r>
            <a:r>
              <a:rPr lang="uk-UA" sz="1200" baseline="30000" dirty="0">
                <a:latin typeface="Calibri Light" pitchFamily="34" charset="0"/>
                <a:cs typeface="Calibri Light" pitchFamily="34" charset="0"/>
              </a:rPr>
              <a:t>4</a:t>
            </a:r>
            <a:r>
              <a:rPr lang="uk-UA" sz="1200" dirty="0">
                <a:latin typeface="Calibri Light" pitchFamily="34" charset="0"/>
                <a:cs typeface="Calibri Light" pitchFamily="34" charset="0"/>
              </a:rPr>
              <a:t> частини третьої статті 29 цього Кодексу;</a:t>
            </a:r>
          </a:p>
          <a:p>
            <a:pPr marL="93663" algn="just"/>
            <a:r>
              <a:rPr lang="uk-UA" sz="1200" dirty="0">
                <a:latin typeface="Calibri Light" pitchFamily="34" charset="0"/>
                <a:cs typeface="Calibri Light" pitchFamily="34" charset="0"/>
              </a:rPr>
              <a:t>2) інші надходження, визначені законом про Державний бюджет України (дивіденди від прибутку державних лісогосподарських підприємств, штрафи за порушення лісового законодавства, кошти за зміну цільового призначення земель лісового фонду, кошти отримані від збору за використання мисливських тварин).</a:t>
            </a:r>
          </a:p>
          <a:p>
            <a:pPr algn="just" fontAlgn="base"/>
            <a:r>
              <a:rPr lang="uk-UA" sz="1200" dirty="0">
                <a:latin typeface="Calibri Light" pitchFamily="34" charset="0"/>
                <a:cs typeface="Calibri Light" pitchFamily="34" charset="0"/>
              </a:rPr>
              <a:t>3. Кошти Державного фонду розвитку лісового господарства спрямовуються на фінансове забезпечення заходів з:</a:t>
            </a:r>
          </a:p>
          <a:p>
            <a:pPr marL="93663" algn="just" fontAlgn="base"/>
            <a:r>
              <a:rPr lang="uk-UA" sz="1200" dirty="0">
                <a:latin typeface="Calibri Light" pitchFamily="34" charset="0"/>
                <a:cs typeface="Calibri Light" pitchFamily="34" charset="0"/>
              </a:rPr>
              <a:t>1) відтворення лісів, створення полезахисних лісових смуг та інших захисних насаджень, у тому числі південно-східному регіоні України;</a:t>
            </a:r>
          </a:p>
          <a:p>
            <a:pPr marL="93663" algn="just" fontAlgn="base"/>
            <a:r>
              <a:rPr lang="uk-UA" sz="1200" dirty="0">
                <a:latin typeface="Calibri Light" pitchFamily="34" charset="0"/>
                <a:cs typeface="Calibri Light" pitchFamily="34" charset="0"/>
              </a:rPr>
              <a:t>2) охорони (у тому числі від пожеж) і захисту лісів, придбання протипожежної техніки і обладнання для санітарно-оздоровчих заходів</a:t>
            </a:r>
            <a:r>
              <a:rPr lang="uk-UA" sz="1200" dirty="0" smtClean="0">
                <a:latin typeface="Calibri Light" pitchFamily="34" charset="0"/>
                <a:cs typeface="Calibri Light" pitchFamily="34" charset="0"/>
              </a:rPr>
              <a:t>;</a:t>
            </a:r>
          </a:p>
          <a:p>
            <a:pPr marL="93663" algn="just" fontAlgn="base"/>
            <a:r>
              <a:rPr lang="uk-UA" sz="1200" dirty="0">
                <a:latin typeface="Calibri Light" pitchFamily="34" charset="0"/>
                <a:cs typeface="Calibri Light" pitchFamily="34" charset="0"/>
              </a:rPr>
              <a:t>3) поліпшення якісного складу лісів, проведення рубок пов’язаних з веденням лісового господарства, збереження біорізноманіття в лісах та закупівля відповідної техніки;</a:t>
            </a:r>
          </a:p>
          <a:p>
            <a:pPr marL="93663" algn="just" fontAlgn="base"/>
            <a:r>
              <a:rPr lang="uk-UA" sz="1200" dirty="0">
                <a:latin typeface="Calibri Light" pitchFamily="34" charset="0"/>
                <a:cs typeface="Calibri Light" pitchFamily="34" charset="0"/>
              </a:rPr>
              <a:t>4) охорона та відтворення державного мисливського фонду;</a:t>
            </a:r>
          </a:p>
          <a:p>
            <a:pPr marL="93663" algn="just" fontAlgn="base"/>
            <a:r>
              <a:rPr lang="uk-UA" sz="1200" dirty="0">
                <a:latin typeface="Calibri Light" pitchFamily="34" charset="0"/>
                <a:cs typeface="Calibri Light" pitchFamily="34" charset="0"/>
              </a:rPr>
              <a:t>5) лісовпорядкування (базове, безперервне) та інші проектно-вишукувальні роботи, ведення державного лісового кадастру, обліку та моніторингу лісів та їх інвентаризації</a:t>
            </a:r>
            <a:r>
              <a:rPr lang="uk-UA" sz="1200" dirty="0" smtClean="0">
                <a:latin typeface="Calibri Light" pitchFamily="34" charset="0"/>
                <a:cs typeface="Calibri Light" pitchFamily="34" charset="0"/>
              </a:rPr>
              <a:t>;</a:t>
            </a:r>
            <a:endParaRPr lang="uk-UA" sz="1200" dirty="0">
              <a:latin typeface="Calibri Light" pitchFamily="34" charset="0"/>
              <a:cs typeface="Calibri Light" pitchFamily="34" charset="0"/>
            </a:endParaRPr>
          </a:p>
        </p:txBody>
      </p:sp>
      <p:sp>
        <p:nvSpPr>
          <p:cNvPr id="5" name="Номер слайда 2"/>
          <p:cNvSpPr>
            <a:spLocks noGrp="1"/>
          </p:cNvSpPr>
          <p:nvPr>
            <p:ph type="sldNum" sz="quarter" idx="12"/>
          </p:nvPr>
        </p:nvSpPr>
        <p:spPr>
          <a:xfrm>
            <a:off x="8748464" y="4894008"/>
            <a:ext cx="395536" cy="242888"/>
          </a:xfrm>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defRPr/>
            </a:pPr>
            <a:fld id="{A087BA6C-DE82-4922-A007-5CB817EE4E20}" type="slidenum">
              <a:rPr lang="ru-RU" sz="1400" b="1" i="1" smtClean="0">
                <a:ln>
                  <a:solidFill>
                    <a:sysClr val="windowText" lastClr="000000"/>
                  </a:solidFill>
                </a:ln>
                <a:solidFill>
                  <a:sysClr val="windowText" lastClr="000000"/>
                </a:solidFill>
                <a:latin typeface="Bookman Old Style" panose="02050604050505020204" pitchFamily="18" charset="0"/>
              </a:rPr>
              <a:pPr>
                <a:defRPr/>
              </a:pPr>
              <a:t>9</a:t>
            </a:fld>
            <a:endParaRPr lang="ru-RU" sz="1400" b="1" i="1" dirty="0">
              <a:ln>
                <a:solidFill>
                  <a:sysClr val="windowText" lastClr="000000"/>
                </a:solidFill>
              </a:ln>
              <a:solidFill>
                <a:sysClr val="windowText" lastClr="000000"/>
              </a:solidFill>
              <a:latin typeface="Bookman Old Style" panose="02050604050505020204" pitchFamily="18" charset="0"/>
            </a:endParaRPr>
          </a:p>
        </p:txBody>
      </p:sp>
    </p:spTree>
    <p:extLst>
      <p:ext uri="{BB962C8B-B14F-4D97-AF65-F5344CB8AC3E}">
        <p14:creationId xmlns:p14="http://schemas.microsoft.com/office/powerpoint/2010/main" val="1581349384"/>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487</TotalTime>
  <Words>963</Words>
  <Application>Microsoft Office PowerPoint</Application>
  <PresentationFormat>Экран (16:9)</PresentationFormat>
  <Paragraphs>267</Paragraphs>
  <Slides>32</Slides>
  <Notes>1</Notes>
  <HiddenSlides>0</HiddenSlides>
  <MMClips>0</MMClips>
  <ScaleCrop>false</ScaleCrop>
  <HeadingPairs>
    <vt:vector size="4" baseType="variant">
      <vt:variant>
        <vt:lpstr>Тема</vt:lpstr>
      </vt:variant>
      <vt:variant>
        <vt:i4>2</vt:i4>
      </vt:variant>
      <vt:variant>
        <vt:lpstr>Заголовки слайдов</vt:lpstr>
      </vt:variant>
      <vt:variant>
        <vt:i4>32</vt:i4>
      </vt:variant>
    </vt:vector>
  </HeadingPairs>
  <TitlesOfParts>
    <vt:vector size="34" baseType="lpstr">
      <vt:lpstr>Тема Office</vt:lpstr>
      <vt:lpstr>1_Тема Office</vt:lpstr>
      <vt:lpstr>ДЕРЖАВА, НАРОД, ЛІС – ПРАВО  І  ОБОВ’ЯЗОК</vt:lpstr>
      <vt:lpstr>Презентация PowerPoint</vt:lpstr>
      <vt:lpstr>Презентация PowerPoint</vt:lpstr>
      <vt:lpstr>Презентация PowerPoint</vt:lpstr>
      <vt:lpstr>Презентация PowerPoint</vt:lpstr>
      <vt:lpstr>КЛЮЧОВІ  ПРОБЛЕМИ</vt:lpstr>
      <vt:lpstr>ІНСТИТУЦІЙНЕ УПРАВЛІННЯ ЛІСОВИМ ГОСПОДАРСТВОМ:</vt:lpstr>
      <vt:lpstr>Презентация PowerPoint</vt:lpstr>
      <vt:lpstr>ПРОЕКТИ ЗАКОНІВ ЩОДО ФІНАНСОВОГО ЗАБЕЗПЕЧЕННЯ ЛІСОВОГО  ГОСПОДАРСТВА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Дякую за увагу !</vt:lpstr>
    </vt:vector>
  </TitlesOfParts>
  <Company>SPecialiST RePack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Mashystik</dc:creator>
  <cp:lastModifiedBy>Mashystik</cp:lastModifiedBy>
  <cp:revision>42</cp:revision>
  <cp:lastPrinted>2019-09-09T10:11:14Z</cp:lastPrinted>
  <dcterms:created xsi:type="dcterms:W3CDTF">2019-09-04T06:05:07Z</dcterms:created>
  <dcterms:modified xsi:type="dcterms:W3CDTF">2019-09-10T16:49:44Z</dcterms:modified>
</cp:coreProperties>
</file>