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90" r:id="rId4"/>
    <p:sldId id="267" r:id="rId5"/>
    <p:sldId id="269" r:id="rId6"/>
    <p:sldId id="270" r:id="rId7"/>
    <p:sldId id="263" r:id="rId8"/>
    <p:sldId id="266" r:id="rId9"/>
    <p:sldId id="278" r:id="rId10"/>
    <p:sldId id="279" r:id="rId11"/>
    <p:sldId id="287" r:id="rId12"/>
    <p:sldId id="288" r:id="rId13"/>
    <p:sldId id="289" r:id="rId14"/>
    <p:sldId id="281" r:id="rId15"/>
    <p:sldId id="280" r:id="rId16"/>
    <p:sldId id="282" r:id="rId17"/>
    <p:sldId id="294" r:id="rId18"/>
    <p:sldId id="283" r:id="rId19"/>
    <p:sldId id="284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94660"/>
  </p:normalViewPr>
  <p:slideViewPr>
    <p:cSldViewPr>
      <p:cViewPr varScale="1">
        <p:scale>
          <a:sx n="69" d="100"/>
          <a:sy n="69" d="100"/>
        </p:scale>
        <p:origin x="7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314382647870377E-2"/>
          <c:y val="2.9966314939377518E-2"/>
          <c:w val="0.93768561735212963"/>
          <c:h val="0.83224244742686515"/>
        </c:manualLayout>
      </c:layout>
      <c:bar3DChart>
        <c:barDir val="col"/>
        <c:grouping val="clustered"/>
        <c:varyColors val="0"/>
        <c:ser>
          <c:idx val="0"/>
          <c:order val="0"/>
          <c:tx>
            <c:v>Шкідники і хвороби разом тис.га</c:v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Лист1!$A$1:$A$7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Лист1!$B$1:$B$7</c:f>
              <c:numCache>
                <c:formatCode>General</c:formatCode>
                <c:ptCount val="7"/>
                <c:pt idx="0">
                  <c:v>671.8</c:v>
                </c:pt>
                <c:pt idx="1">
                  <c:v>660.1</c:v>
                </c:pt>
                <c:pt idx="2">
                  <c:v>630.6</c:v>
                </c:pt>
                <c:pt idx="3">
                  <c:v>594.79999999999995</c:v>
                </c:pt>
                <c:pt idx="4">
                  <c:v>586.1</c:v>
                </c:pt>
                <c:pt idx="5">
                  <c:v>618.4</c:v>
                </c:pt>
                <c:pt idx="6">
                  <c:v>686.3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4-464A-9C34-19A0ACDFB678}"/>
            </c:ext>
          </c:extLst>
        </c:ser>
        <c:ser>
          <c:idx val="1"/>
          <c:order val="1"/>
          <c:tx>
            <c:v>Шкідники тис.га</c:v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Лист1!$A$1:$A$7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Лист1!$C$1:$C$7</c:f>
              <c:numCache>
                <c:formatCode>General</c:formatCode>
                <c:ptCount val="7"/>
                <c:pt idx="0">
                  <c:v>415.8</c:v>
                </c:pt>
                <c:pt idx="1">
                  <c:v>372.6</c:v>
                </c:pt>
                <c:pt idx="2">
                  <c:v>328.8</c:v>
                </c:pt>
                <c:pt idx="3">
                  <c:v>280.89999999999998</c:v>
                </c:pt>
                <c:pt idx="4">
                  <c:v>257</c:v>
                </c:pt>
                <c:pt idx="5">
                  <c:v>255.6</c:v>
                </c:pt>
                <c:pt idx="6">
                  <c:v>302.3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4-464A-9C34-19A0ACDFB678}"/>
            </c:ext>
          </c:extLst>
        </c:ser>
        <c:ser>
          <c:idx val="2"/>
          <c:order val="2"/>
          <c:tx>
            <c:v>Хвороби тис.га</c:v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Лист1!$A$1:$A$7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Лист1!$D$1:$D$7</c:f>
              <c:numCache>
                <c:formatCode>General</c:formatCode>
                <c:ptCount val="7"/>
                <c:pt idx="0">
                  <c:v>256</c:v>
                </c:pt>
                <c:pt idx="1">
                  <c:v>287.5</c:v>
                </c:pt>
                <c:pt idx="2">
                  <c:v>301.8</c:v>
                </c:pt>
                <c:pt idx="3">
                  <c:v>313.89999999999998</c:v>
                </c:pt>
                <c:pt idx="4">
                  <c:v>329.1</c:v>
                </c:pt>
                <c:pt idx="5">
                  <c:v>362.8</c:v>
                </c:pt>
                <c:pt idx="6">
                  <c:v>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04-464A-9C34-19A0ACDFB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6942272"/>
        <c:axId val="1"/>
        <c:axId val="0"/>
      </c:bar3DChart>
      <c:catAx>
        <c:axId val="48694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6942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1815932510698607E-2"/>
          <c:y val="0.90182345627849159"/>
          <c:w val="0.8738854249553647"/>
          <c:h val="9.7837355350824051E-2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</a:t>
            </a:r>
          </a:p>
        </c:rich>
      </c:tx>
      <c:layout>
        <c:manualLayout>
          <c:xMode val="edge"/>
          <c:yMode val="edge"/>
          <c:x val="0.20916273853169753"/>
          <c:y val="9.02675900970056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'причини призначення'!$A$50</c:f>
              <c:strCache>
                <c:ptCount val="1"/>
                <c:pt idx="0">
                  <c:v>Суцільні санітарні рубки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'причини призначення'!$B$49:$E$49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 formatCode="m/d/yyyy">
                  <c:v>42917</c:v>
                </c:pt>
                <c:pt idx="3" formatCode="m/d/yyyy">
                  <c:v>43282</c:v>
                </c:pt>
              </c:numCache>
            </c:numRef>
          </c:cat>
          <c:val>
            <c:numRef>
              <c:f>'причини призначення'!$B$50:$E$50</c:f>
              <c:numCache>
                <c:formatCode>General</c:formatCode>
                <c:ptCount val="4"/>
                <c:pt idx="0">
                  <c:v>15000</c:v>
                </c:pt>
                <c:pt idx="1">
                  <c:v>12000</c:v>
                </c:pt>
                <c:pt idx="2">
                  <c:v>3474</c:v>
                </c:pt>
                <c:pt idx="3">
                  <c:v>6455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A-422F-AE27-4570D1A50181}"/>
            </c:ext>
          </c:extLst>
        </c:ser>
        <c:ser>
          <c:idx val="1"/>
          <c:order val="1"/>
          <c:tx>
            <c:strRef>
              <c:f>'причини призначення'!$A$51</c:f>
              <c:strCache>
                <c:ptCount val="1"/>
                <c:pt idx="0">
                  <c:v>Вибірково санітарні рубки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'причини призначення'!$B$49:$E$49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 formatCode="m/d/yyyy">
                  <c:v>42917</c:v>
                </c:pt>
                <c:pt idx="3" formatCode="m/d/yyyy">
                  <c:v>43282</c:v>
                </c:pt>
              </c:numCache>
            </c:numRef>
          </c:cat>
          <c:val>
            <c:numRef>
              <c:f>'причини призначення'!$B$51:$E$51</c:f>
              <c:numCache>
                <c:formatCode>General</c:formatCode>
                <c:ptCount val="4"/>
                <c:pt idx="0">
                  <c:v>63000</c:v>
                </c:pt>
                <c:pt idx="1">
                  <c:v>58000</c:v>
                </c:pt>
                <c:pt idx="2">
                  <c:v>49740</c:v>
                </c:pt>
                <c:pt idx="3">
                  <c:v>70677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A-422F-AE27-4570D1A50181}"/>
            </c:ext>
          </c:extLst>
        </c:ser>
        <c:ser>
          <c:idx val="2"/>
          <c:order val="2"/>
          <c:tx>
            <c:strRef>
              <c:f>'причини призначення'!$A$52</c:f>
              <c:strCache>
                <c:ptCount val="1"/>
                <c:pt idx="0">
                  <c:v>Ліквідація захаращення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'причини призначення'!$B$49:$E$49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 formatCode="m/d/yyyy">
                  <c:v>42917</c:v>
                </c:pt>
                <c:pt idx="3" formatCode="m/d/yyyy">
                  <c:v>43282</c:v>
                </c:pt>
              </c:numCache>
            </c:numRef>
          </c:cat>
          <c:val>
            <c:numRef>
              <c:f>'причини призначення'!$B$52:$E$52</c:f>
              <c:numCache>
                <c:formatCode>General</c:formatCode>
                <c:ptCount val="4"/>
                <c:pt idx="0">
                  <c:v>14800</c:v>
                </c:pt>
                <c:pt idx="1">
                  <c:v>8300</c:v>
                </c:pt>
                <c:pt idx="2">
                  <c:v>1871</c:v>
                </c:pt>
                <c:pt idx="3">
                  <c:v>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AA-422F-AE27-4570D1A50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8363064"/>
        <c:axId val="488358800"/>
      </c:barChart>
      <c:catAx>
        <c:axId val="488363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358800"/>
        <c:crosses val="autoZero"/>
        <c:auto val="1"/>
        <c:lblAlgn val="ctr"/>
        <c:lblOffset val="100"/>
        <c:noMultiLvlLbl val="0"/>
      </c:catAx>
      <c:valAx>
        <c:axId val="48835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363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'причини призначення'!$A$19</c:f>
              <c:strCache>
                <c:ptCount val="1"/>
                <c:pt idx="0">
                  <c:v>Стовбурові гнилі</c:v>
                </c:pt>
              </c:strCache>
            </c:strRef>
          </c:tx>
          <c:invertIfNegative val="0"/>
          <c:cat>
            <c:numRef>
              <c:f>'причини призначення'!$B$18:$F$18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'причини призначення'!$B$19:$F$19</c:f>
              <c:numCache>
                <c:formatCode>General</c:formatCode>
                <c:ptCount val="5"/>
                <c:pt idx="0">
                  <c:v>168.8</c:v>
                </c:pt>
                <c:pt idx="1">
                  <c:v>87.2</c:v>
                </c:pt>
                <c:pt idx="2">
                  <c:v>94.6</c:v>
                </c:pt>
                <c:pt idx="3">
                  <c:v>48.4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39-4495-985A-466E16293280}"/>
            </c:ext>
          </c:extLst>
        </c:ser>
        <c:ser>
          <c:idx val="1"/>
          <c:order val="1"/>
          <c:tx>
            <c:strRef>
              <c:f>'причини призначення'!$A$20</c:f>
              <c:strCache>
                <c:ptCount val="1"/>
                <c:pt idx="0">
                  <c:v>Кореневі гнилі</c:v>
                </c:pt>
              </c:strCache>
            </c:strRef>
          </c:tx>
          <c:invertIfNegative val="0"/>
          <c:cat>
            <c:numRef>
              <c:f>'причини призначення'!$B$18:$F$18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'причини призначення'!$B$20:$F$20</c:f>
              <c:numCache>
                <c:formatCode>General</c:formatCode>
                <c:ptCount val="5"/>
                <c:pt idx="0">
                  <c:v>362</c:v>
                </c:pt>
                <c:pt idx="1">
                  <c:v>565.1</c:v>
                </c:pt>
                <c:pt idx="2">
                  <c:v>356.3</c:v>
                </c:pt>
                <c:pt idx="3">
                  <c:v>216.10000000000002</c:v>
                </c:pt>
                <c:pt idx="4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39-4495-985A-466E16293280}"/>
            </c:ext>
          </c:extLst>
        </c:ser>
        <c:ser>
          <c:idx val="2"/>
          <c:order val="2"/>
          <c:tx>
            <c:strRef>
              <c:f>'причини призначення'!$A$21</c:f>
              <c:strCache>
                <c:ptCount val="1"/>
                <c:pt idx="0">
                  <c:v>Комплекс вторинних шкідників та офіостомоз</c:v>
                </c:pt>
              </c:strCache>
            </c:strRef>
          </c:tx>
          <c:invertIfNegative val="0"/>
          <c:cat>
            <c:numRef>
              <c:f>'причини призначення'!$B$18:$F$18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'причини призначення'!$B$21:$F$21</c:f>
              <c:numCache>
                <c:formatCode>General</c:formatCode>
                <c:ptCount val="5"/>
                <c:pt idx="0">
                  <c:v>35.1</c:v>
                </c:pt>
                <c:pt idx="2">
                  <c:v>3.8</c:v>
                </c:pt>
                <c:pt idx="3">
                  <c:v>323.2</c:v>
                </c:pt>
                <c:pt idx="4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39-4495-985A-466E16293280}"/>
            </c:ext>
          </c:extLst>
        </c:ser>
        <c:ser>
          <c:idx val="3"/>
          <c:order val="3"/>
          <c:tx>
            <c:strRef>
              <c:f>'причини призначення'!$A$22</c:f>
              <c:strCache>
                <c:ptCount val="1"/>
                <c:pt idx="0">
                  <c:v>Стихійні явища (пожежі, буреломи) </c:v>
                </c:pt>
              </c:strCache>
            </c:strRef>
          </c:tx>
          <c:invertIfNegative val="0"/>
          <c:cat>
            <c:numRef>
              <c:f>'причини призначення'!$B$18:$F$18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'причини призначення'!$B$22:$F$22</c:f>
              <c:numCache>
                <c:formatCode>General</c:formatCode>
                <c:ptCount val="5"/>
                <c:pt idx="0">
                  <c:v>173.9</c:v>
                </c:pt>
                <c:pt idx="1">
                  <c:v>267.8</c:v>
                </c:pt>
                <c:pt idx="2">
                  <c:v>898.00000000000011</c:v>
                </c:pt>
                <c:pt idx="3">
                  <c:v>779.69999999999993</c:v>
                </c:pt>
                <c:pt idx="4">
                  <c:v>1115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39-4495-985A-466E16293280}"/>
            </c:ext>
          </c:extLst>
        </c:ser>
        <c:ser>
          <c:idx val="4"/>
          <c:order val="4"/>
          <c:tx>
            <c:strRef>
              <c:f>'причини призначення'!$A$23</c:f>
              <c:strCache>
                <c:ptCount val="1"/>
                <c:pt idx="0">
                  <c:v>Коливання рівня грунтових вод</c:v>
                </c:pt>
              </c:strCache>
            </c:strRef>
          </c:tx>
          <c:invertIfNegative val="0"/>
          <c:cat>
            <c:numRef>
              <c:f>'причини призначення'!$B$18:$F$18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'причини призначення'!$B$23:$F$23</c:f>
              <c:numCache>
                <c:formatCode>General</c:formatCode>
                <c:ptCount val="5"/>
                <c:pt idx="0">
                  <c:v>470.1</c:v>
                </c:pt>
                <c:pt idx="1">
                  <c:v>451.4</c:v>
                </c:pt>
                <c:pt idx="2">
                  <c:v>494.5</c:v>
                </c:pt>
                <c:pt idx="3">
                  <c:v>858.6</c:v>
                </c:pt>
                <c:pt idx="4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39-4495-985A-466E16293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8477232"/>
        <c:axId val="1"/>
      </c:barChart>
      <c:catAx>
        <c:axId val="33847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8477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E15AF-861F-4757-B2AE-A70D656183F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73336-CB3C-436D-8797-A7BCEEED7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6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3059C7-31BB-4C13-B819-BD3E1AA6C776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uk-UA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ABA7545-CA00-445C-9D44-FD59843360FB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1201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uk-UA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8639371-AC8C-4A0C-A090-7FFA4A1FC453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8490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02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70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998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05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85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1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71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60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1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380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64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672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298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69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95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1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16CFB-9BD0-448D-A5B5-3404334628A9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16899C8-0C62-4261-B9E1-52C5EEF1E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62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86963"/>
            <a:ext cx="8928992" cy="655245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9718" y="6135259"/>
            <a:ext cx="8564563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 anchorCtr="1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Доповідає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директор  ДСЛП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Херсон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лісозахист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»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Касіч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Тетяна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484784"/>
            <a:ext cx="7772400" cy="26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solidFill>
                  <a:srgbClr val="FFFF00"/>
                </a:solidFill>
              </a:rPr>
              <a:t>Інформація про санітарний стан лісових насаджень України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65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ROBOTA\Барановка н Волынский АПК 2011\Фото Барановка 17 мая 2011\IMG_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5427"/>
            <a:ext cx="9144000" cy="6857999"/>
          </a:xfrm>
          <a:prstGeom prst="rect">
            <a:avLst/>
          </a:prstGeom>
          <a:noFill/>
        </p:spPr>
      </p:pic>
      <p:pic>
        <p:nvPicPr>
          <p:cNvPr id="4099" name="Picture 3" descr="G:\ROBOTA\Барановка н Волынский АПК 2011\Фото Барановка 17 мая 2011\IMG_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13555" y="3227555"/>
            <a:ext cx="4149080" cy="31118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1560" y="188640"/>
            <a:ext cx="7776864" cy="830997"/>
          </a:xfrm>
          <a:prstGeom prst="rect">
            <a:avLst/>
          </a:prstGeom>
          <a:solidFill>
            <a:srgbClr val="FFFF00">
              <a:alpha val="7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Вітровал в ясеневому насадженні та поширення </a:t>
            </a:r>
            <a:r>
              <a:rPr lang="uk-UA" sz="2400" b="1" dirty="0" err="1" smtClean="0"/>
              <a:t>ризоморф</a:t>
            </a:r>
            <a:r>
              <a:rPr lang="uk-UA" sz="2400" b="1" dirty="0" smtClean="0"/>
              <a:t> опенька осіннього під корою вражених дерев 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6237312"/>
            <a:ext cx="302433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Фото ДСЛП «Вінницялісозахист»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509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332656"/>
            <a:ext cx="7992888" cy="5151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Всихання соснових насаджень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8507287" cy="49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60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6672"/>
            <a:ext cx="82296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67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4887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Пошкодження соснових насаджень </a:t>
            </a:r>
            <a:r>
              <a:rPr lang="uk-UA" b="1" dirty="0" err="1" smtClean="0">
                <a:solidFill>
                  <a:schemeClr val="tx1"/>
                </a:solidFill>
              </a:rPr>
              <a:t>хвоєлистогизучими</a:t>
            </a:r>
            <a:r>
              <a:rPr lang="uk-UA" b="1" dirty="0" smtClean="0">
                <a:solidFill>
                  <a:schemeClr val="tx1"/>
                </a:solidFill>
              </a:rPr>
              <a:t> шкідниками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795" name="Picture 3" descr="E:\МД\Колегия\фото на колег\Остерський ВЛГ сер 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8856984" cy="531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6482879" y="6039573"/>
            <a:ext cx="2664296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 ДСЛП «Херсонлісозахист»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5612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956306"/>
              </p:ext>
            </p:extLst>
          </p:nvPr>
        </p:nvGraphicFramePr>
        <p:xfrm>
          <a:off x="467544" y="438415"/>
          <a:ext cx="7560840" cy="562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1048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27988"/>
              </p:ext>
            </p:extLst>
          </p:nvPr>
        </p:nvGraphicFramePr>
        <p:xfrm>
          <a:off x="611560" y="1340768"/>
          <a:ext cx="820891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34771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призначення заходів з поліпшення санітарного стану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27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фото Славута ЛГ\DJI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rgbClr val="FFFF00">
              <a:alpha val="7097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sz="2400" b="1" dirty="0"/>
              <a:t>Такий </a:t>
            </a:r>
            <a:r>
              <a:rPr lang="uk-UA" altLang="uk-UA" sz="2400" b="1" dirty="0" smtClean="0"/>
              <a:t>«ліс» </a:t>
            </a:r>
            <a:r>
              <a:rPr lang="uk-UA" altLang="uk-UA" sz="2400" b="1" dirty="0"/>
              <a:t>залишається після проведення</a:t>
            </a:r>
          </a:p>
          <a:p>
            <a:pPr algn="ctr"/>
            <a:r>
              <a:rPr lang="en-US" altLang="uk-UA" sz="2400" b="1" dirty="0"/>
              <a:t> </a:t>
            </a:r>
            <a:r>
              <a:rPr lang="uk-UA" altLang="uk-UA" sz="2400" b="1" dirty="0"/>
              <a:t>інтенсивних вибіркових санітарних рубань</a:t>
            </a:r>
          </a:p>
          <a:p>
            <a:pPr algn="ctr"/>
            <a:r>
              <a:rPr lang="uk-UA" altLang="uk-UA" sz="2400" b="1" dirty="0"/>
              <a:t> відповідно до діючих санітарних правил</a:t>
            </a:r>
            <a:endParaRPr lang="ru-RU" altLang="uk-UA" b="1" dirty="0"/>
          </a:p>
        </p:txBody>
      </p:sp>
    </p:spTree>
    <p:extLst>
      <p:ext uri="{BB962C8B-B14F-4D97-AF65-F5344CB8AC3E}">
        <p14:creationId xmlns:p14="http://schemas.microsoft.com/office/powerpoint/2010/main" val="2699633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615" y="16202"/>
            <a:ext cx="7994849" cy="676494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Верхівковий короїд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980728"/>
            <a:ext cx="813886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781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E:\Поточна інформація\кількість короїда верхівоквого на дер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2"/>
          <a:stretch>
            <a:fillRect/>
          </a:stretch>
        </p:blipFill>
        <p:spPr bwMode="auto">
          <a:xfrm>
            <a:off x="0" y="646113"/>
            <a:ext cx="9144000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b="1"/>
              <a:t>Розрахунок  ймовірної кількості особин в  популяції  верхівкового короїда  на протязі   одного покоління (за ідеальних умов)</a:t>
            </a: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26805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ROBOTA\Житомир ЛГ вересень 2015\IMG_67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2" r="22849" b="8652"/>
          <a:stretch>
            <a:fillRect/>
          </a:stretch>
        </p:blipFill>
        <p:spPr bwMode="auto">
          <a:xfrm>
            <a:off x="0" y="404813"/>
            <a:ext cx="2305050" cy="6453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ROBOTA\ОЛЕВСЬК серпень 2017\IMG_93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4400" b="5901"/>
          <a:stretch>
            <a:fillRect/>
          </a:stretch>
        </p:blipFill>
        <p:spPr bwMode="auto">
          <a:xfrm>
            <a:off x="4367213" y="404813"/>
            <a:ext cx="2376487" cy="6453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:\ROBOTA\Словечно 2014\IMG_42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r="28082" b="6902"/>
          <a:stretch>
            <a:fillRect/>
          </a:stretch>
        </p:blipFill>
        <p:spPr bwMode="auto">
          <a:xfrm>
            <a:off x="2268538" y="404813"/>
            <a:ext cx="2087562" cy="6453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4356100" y="692150"/>
            <a:ext cx="431800" cy="27368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268538" y="765175"/>
            <a:ext cx="431800" cy="9350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5" name="Picture 5" descr="E:\Поточна інформація\На житомир презентації по виханню\IMG_25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4813"/>
            <a:ext cx="2411412" cy="6453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низ 11"/>
          <p:cNvSpPr/>
          <p:nvPr/>
        </p:nvSpPr>
        <p:spPr>
          <a:xfrm>
            <a:off x="6804025" y="620713"/>
            <a:ext cx="431800" cy="5184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3999" cy="369332"/>
          </a:xfrm>
          <a:prstGeom prst="rect">
            <a:avLst/>
          </a:prstGeom>
          <a:solidFill>
            <a:srgbClr val="FAFEB4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/>
              <a:t>Процес всихання дерев сосни в результаті заселення крони короїдом верхівковим</a:t>
            </a:r>
            <a:endParaRPr lang="ru-RU" b="1" dirty="0"/>
          </a:p>
        </p:txBody>
      </p:sp>
      <p:pic>
        <p:nvPicPr>
          <p:cNvPr id="17418" name="Picture 6" descr="E:\Поточна інформація\На житомир презентації по виханню\IMG_75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430588"/>
            <a:ext cx="2482850" cy="266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9" name="TextBox 14"/>
          <p:cNvSpPr txBox="1">
            <a:spLocks noChangeArrowheads="1"/>
          </p:cNvSpPr>
          <p:nvPr/>
        </p:nvSpPr>
        <p:spPr bwMode="auto">
          <a:xfrm>
            <a:off x="250825" y="6027738"/>
            <a:ext cx="864235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sz="1400" b="1"/>
              <a:t>Поширення  офіостоми (синяви) - розповсюдження </a:t>
            </a:r>
            <a:r>
              <a:rPr lang="uk-UA" altLang="uk-UA" sz="2000" b="1"/>
              <a:t>зверху донизу </a:t>
            </a:r>
            <a:r>
              <a:rPr lang="uk-UA" altLang="uk-UA" sz="1400" b="1"/>
              <a:t>!!!</a:t>
            </a:r>
          </a:p>
          <a:p>
            <a:pPr algn="ctr"/>
            <a:r>
              <a:rPr lang="uk-UA" altLang="uk-UA" sz="1400" b="1"/>
              <a:t>Тому при умові своєчасної вибірки заселених дерев, крім знищення шкідника, є можливість ще отримати частину ділової деревини, а не ДРОВ. І сплатити  максимальні податки!</a:t>
            </a:r>
            <a:endParaRPr lang="ru-RU" altLang="uk-UA" sz="1400" b="1"/>
          </a:p>
        </p:txBody>
      </p:sp>
      <p:sp>
        <p:nvSpPr>
          <p:cNvPr id="17420" name="TextBox 13"/>
          <p:cNvSpPr txBox="1">
            <a:spLocks noChangeArrowheads="1"/>
          </p:cNvSpPr>
          <p:nvPr/>
        </p:nvSpPr>
        <p:spPr bwMode="auto">
          <a:xfrm>
            <a:off x="4537075" y="441325"/>
            <a:ext cx="2195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b="1">
                <a:solidFill>
                  <a:schemeClr val="bg1"/>
                </a:solidFill>
              </a:rPr>
              <a:t>всихаюче дерево</a:t>
            </a:r>
          </a:p>
          <a:p>
            <a:pPr algn="ctr"/>
            <a:r>
              <a:rPr lang="uk-UA" altLang="uk-UA" b="1">
                <a:solidFill>
                  <a:srgbClr val="FFFF00"/>
                </a:solidFill>
              </a:rPr>
              <a:t>жовтень</a:t>
            </a:r>
            <a:endParaRPr lang="ru-RU" altLang="uk-UA" b="1">
              <a:solidFill>
                <a:srgbClr val="FFFF00"/>
              </a:solidFill>
            </a:endParaRPr>
          </a:p>
        </p:txBody>
      </p:sp>
      <p:sp>
        <p:nvSpPr>
          <p:cNvPr id="17421" name="TextBox 13"/>
          <p:cNvSpPr txBox="1">
            <a:spLocks noChangeArrowheads="1"/>
          </p:cNvSpPr>
          <p:nvPr/>
        </p:nvSpPr>
        <p:spPr bwMode="auto">
          <a:xfrm>
            <a:off x="6840538" y="442913"/>
            <a:ext cx="2195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b="1">
                <a:solidFill>
                  <a:schemeClr val="bg1"/>
                </a:solidFill>
              </a:rPr>
              <a:t>Всохше дерево</a:t>
            </a:r>
          </a:p>
          <a:p>
            <a:pPr algn="ctr"/>
            <a:r>
              <a:rPr lang="uk-UA" altLang="uk-UA" b="1">
                <a:solidFill>
                  <a:srgbClr val="FFFF00"/>
                </a:solidFill>
              </a:rPr>
              <a:t>листопад</a:t>
            </a:r>
            <a:endParaRPr lang="ru-RU" altLang="uk-UA" b="1">
              <a:solidFill>
                <a:srgbClr val="FFFF00"/>
              </a:solidFill>
            </a:endParaRPr>
          </a:p>
        </p:txBody>
      </p:sp>
      <p:sp>
        <p:nvSpPr>
          <p:cNvPr id="17422" name="TextBox 13"/>
          <p:cNvSpPr txBox="1">
            <a:spLocks noChangeArrowheads="1"/>
          </p:cNvSpPr>
          <p:nvPr/>
        </p:nvSpPr>
        <p:spPr bwMode="auto">
          <a:xfrm>
            <a:off x="2268538" y="441325"/>
            <a:ext cx="2195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b="1">
                <a:solidFill>
                  <a:schemeClr val="bg1"/>
                </a:solidFill>
              </a:rPr>
              <a:t> Заселене дерево</a:t>
            </a:r>
          </a:p>
          <a:p>
            <a:pPr algn="ctr"/>
            <a:r>
              <a:rPr lang="uk-UA" altLang="uk-UA" b="1">
                <a:solidFill>
                  <a:srgbClr val="FFFF00"/>
                </a:solidFill>
              </a:rPr>
              <a:t>вересень</a:t>
            </a:r>
            <a:endParaRPr lang="ru-RU" altLang="uk-UA" b="1">
              <a:solidFill>
                <a:srgbClr val="FFFF00"/>
              </a:solidFill>
            </a:endParaRPr>
          </a:p>
        </p:txBody>
      </p:sp>
      <p:sp>
        <p:nvSpPr>
          <p:cNvPr id="17423" name="TextBox 13"/>
          <p:cNvSpPr txBox="1">
            <a:spLocks noChangeArrowheads="1"/>
          </p:cNvSpPr>
          <p:nvPr/>
        </p:nvSpPr>
        <p:spPr bwMode="auto">
          <a:xfrm>
            <a:off x="0" y="441325"/>
            <a:ext cx="2195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uk-UA" b="1">
                <a:solidFill>
                  <a:schemeClr val="bg1"/>
                </a:solidFill>
              </a:rPr>
              <a:t>Здорове дерево</a:t>
            </a:r>
          </a:p>
          <a:p>
            <a:pPr algn="ctr"/>
            <a:r>
              <a:rPr lang="uk-UA" altLang="uk-UA" b="1">
                <a:solidFill>
                  <a:srgbClr val="FFFF00"/>
                </a:solidFill>
              </a:rPr>
              <a:t>серпень</a:t>
            </a:r>
            <a:endParaRPr lang="ru-RU" altLang="uk-UA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09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4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rgbClr val="FFFF00">
              <a:alpha val="68000"/>
            </a:srgbClr>
          </a:solidFill>
          <a:ln w="9525">
            <a:solidFill>
              <a:prstClr val="blac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03648" y="197777"/>
            <a:ext cx="6840760" cy="56464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ЛІСОЗАХИСНІ    ПІДПРИЄМСТВА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41638"/>
              </p:ext>
            </p:extLst>
          </p:nvPr>
        </p:nvGraphicFramePr>
        <p:xfrm>
          <a:off x="611561" y="1124743"/>
          <a:ext cx="8075239" cy="5567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8985">
                  <a:extLst>
                    <a:ext uri="{9D8B030D-6E8A-4147-A177-3AD203B41FA5}">
                      <a16:colId xmlns:a16="http://schemas.microsoft.com/office/drawing/2014/main" val="445489691"/>
                    </a:ext>
                  </a:extLst>
                </a:gridCol>
                <a:gridCol w="2317141">
                  <a:extLst>
                    <a:ext uri="{9D8B030D-6E8A-4147-A177-3AD203B41FA5}">
                      <a16:colId xmlns:a16="http://schemas.microsoft.com/office/drawing/2014/main" val="2704495510"/>
                    </a:ext>
                  </a:extLst>
                </a:gridCol>
                <a:gridCol w="1540899">
                  <a:extLst>
                    <a:ext uri="{9D8B030D-6E8A-4147-A177-3AD203B41FA5}">
                      <a16:colId xmlns:a16="http://schemas.microsoft.com/office/drawing/2014/main" val="3473299823"/>
                    </a:ext>
                  </a:extLst>
                </a:gridCol>
                <a:gridCol w="1448214">
                  <a:extLst>
                    <a:ext uri="{9D8B030D-6E8A-4147-A177-3AD203B41FA5}">
                      <a16:colId xmlns:a16="http://schemas.microsoft.com/office/drawing/2014/main" val="1832148755"/>
                    </a:ext>
                  </a:extLst>
                </a:gridCol>
              </a:tblGrid>
              <a:tr h="12524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 smtClean="0">
                          <a:effectLst/>
                        </a:rPr>
                        <a:t>Зони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обслуговування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державних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спеціалізованих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лісозахисних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підприємств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43372"/>
                  </a:ext>
                </a:extLst>
              </a:tr>
              <a:tr h="2239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Державне спеціалізоване лісозахисне підприємство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Зона діяльності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Площа лісів, тис.га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641488"/>
                  </a:ext>
                </a:extLst>
              </a:tr>
              <a:tr h="223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всього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у т. ч. ДАЛРУ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3379616507"/>
                  </a:ext>
                </a:extLst>
              </a:tr>
              <a:tr h="977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"Харківлісозахист"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Харківська, Донецька, Луганська, Дніпропетровська, Сумська, Полтавська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1862,5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1201,7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2502215630"/>
                  </a:ext>
                </a:extLst>
              </a:tr>
              <a:tr h="1115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"Херсонлісозахист"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</a:rPr>
                        <a:t>Херсонська</a:t>
                      </a:r>
                      <a:r>
                        <a:rPr lang="ru-RU" sz="1400" b="1" u="none" strike="noStrike" dirty="0">
                          <a:effectLst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</a:rPr>
                        <a:t>Миколаївська</a:t>
                      </a:r>
                      <a:r>
                        <a:rPr lang="ru-RU" sz="1400" b="1" u="none" strike="noStrike" dirty="0">
                          <a:effectLst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</a:rPr>
                        <a:t>Запорізька</a:t>
                      </a:r>
                      <a:r>
                        <a:rPr lang="ru-RU" sz="1400" b="1" u="none" strike="noStrike" dirty="0">
                          <a:effectLst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</a:rPr>
                        <a:t>Кіровоградська</a:t>
                      </a:r>
                      <a:r>
                        <a:rPr lang="ru-RU" sz="1400" b="1" u="none" strike="noStrike" dirty="0">
                          <a:effectLst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</a:rPr>
                        <a:t>Волинська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1232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925,6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1448023016"/>
                  </a:ext>
                </a:extLst>
              </a:tr>
              <a:tr h="446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"Вінницялісозахист"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Одеська, Хмельницька, Вінницька, Житомирська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1950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1256,5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3675137435"/>
                  </a:ext>
                </a:extLst>
              </a:tr>
              <a:tr h="66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"Львівлісозахист"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Львівська, Тернопільська, Закарпатська (1/2)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1209,8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955,2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861913183"/>
                  </a:ext>
                </a:extLst>
              </a:tr>
              <a:tr h="66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"Івано-Франківськлісозахист"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Закарпатська (1/2), Чернівецька, Івано-Франківська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1205,4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1004,7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2124243342"/>
                  </a:ext>
                </a:extLst>
              </a:tr>
              <a:tr h="446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"Київлісозахист"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Черкаська, Чернігівська, Київська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1796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1119,8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564582283"/>
                  </a:ext>
                </a:extLst>
              </a:tr>
              <a:tr h="350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"Рівнелісозахист"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Рівненська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797,4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771,9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3389464544"/>
                  </a:ext>
                </a:extLst>
              </a:tr>
              <a:tr h="223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10053,1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7235,4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31" marR="6831" marT="6831" marB="0" anchor="ctr"/>
                </a:tc>
                <a:extLst>
                  <a:ext uri="{0D108BD9-81ED-4DB2-BD59-A6C34878D82A}">
                    <a16:rowId xmlns:a16="http://schemas.microsoft.com/office/drawing/2014/main" val="30602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273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5527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00867"/>
            <a:ext cx="6347715" cy="1826581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ДЯКУЮ  ЗА  УВАГУ</a:t>
            </a:r>
            <a:br>
              <a:rPr lang="uk-UA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626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71841"/>
              </p:ext>
            </p:extLst>
          </p:nvPr>
        </p:nvGraphicFramePr>
        <p:xfrm>
          <a:off x="611560" y="1124744"/>
          <a:ext cx="806489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056784" cy="72008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Площа уражених насаджень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00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Всихання ялинників в </a:t>
            </a:r>
            <a:r>
              <a:rPr lang="uk-UA" b="1" dirty="0" err="1" smtClean="0">
                <a:solidFill>
                  <a:schemeClr val="tx1"/>
                </a:solidFill>
              </a:rPr>
              <a:t>карпатах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912768" cy="5544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24128" y="5445224"/>
            <a:ext cx="296267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«</a:t>
            </a:r>
            <a:r>
              <a:rPr lang="uk-UA" dirty="0" err="1" smtClean="0"/>
              <a:t>Львівлісозахист</a:t>
            </a:r>
            <a:r>
              <a:rPr lang="uk-UA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58270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363272" cy="63947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92080" y="5589240"/>
            <a:ext cx="30243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Фото «Львівлісозахист»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965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61066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20072" y="5301208"/>
            <a:ext cx="30243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Фото «Львівлісозахист»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90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ROBOTA\ЛУГИНИ 2009\Заказник Дивлинський 2009\IMG_8532.JPG"/>
          <p:cNvPicPr>
            <a:picLocks noChangeAspect="1" noChangeArrowheads="1"/>
          </p:cNvPicPr>
          <p:nvPr/>
        </p:nvPicPr>
        <p:blipFill>
          <a:blip r:embed="rId2" cstate="print"/>
          <a:srcRect l="9426" t="3785" b="5641"/>
          <a:stretch>
            <a:fillRect/>
          </a:stretch>
        </p:blipFill>
        <p:spPr bwMode="auto">
          <a:xfrm>
            <a:off x="0" y="24764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5556" y="116631"/>
            <a:ext cx="7992888" cy="584775"/>
          </a:xfrm>
          <a:prstGeom prst="rect">
            <a:avLst/>
          </a:prstGeom>
          <a:solidFill>
            <a:srgbClr val="FFFF00">
              <a:alpha val="6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Всихання дуба звичайного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5805264"/>
            <a:ext cx="34563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Фото ДСЛП «Вінницялісозахист»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556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ROBOTA\КУЛЬТУРИ 12042012\IMG_8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789040"/>
            <a:ext cx="3686152" cy="2764614"/>
          </a:xfrm>
          <a:prstGeom prst="rect">
            <a:avLst/>
          </a:prstGeom>
          <a:noFill/>
          <a:ln>
            <a:solidFill>
              <a:prstClr val="black"/>
            </a:solidFill>
          </a:ln>
        </p:spPr>
      </p:pic>
      <p:pic>
        <p:nvPicPr>
          <p:cNvPr id="2052" name="Picture 4" descr="G:\ROBOTA\Крыжополь 5 июня 2008\DSC05001.JPG"/>
          <p:cNvPicPr>
            <a:picLocks noChangeAspect="1" noChangeArrowheads="1"/>
          </p:cNvPicPr>
          <p:nvPr/>
        </p:nvPicPr>
        <p:blipFill>
          <a:blip r:embed="rId3" cstate="print"/>
          <a:srcRect l="16800" t="13539" r="2001" b="32726"/>
          <a:stretch>
            <a:fillRect/>
          </a:stretch>
        </p:blipFill>
        <p:spPr bwMode="auto">
          <a:xfrm>
            <a:off x="2843808" y="476672"/>
            <a:ext cx="3672408" cy="3312368"/>
          </a:xfrm>
          <a:prstGeom prst="rect">
            <a:avLst/>
          </a:prstGeom>
          <a:noFill/>
          <a:ln>
            <a:solidFill>
              <a:prstClr val="black"/>
            </a:solidFill>
          </a:ln>
        </p:spPr>
      </p:pic>
      <p:pic>
        <p:nvPicPr>
          <p:cNvPr id="2053" name="Picture 5" descr="G:\ROBOTA\Вінниця жовтень 2017\3 листопада\IMG_0847.JPG"/>
          <p:cNvPicPr>
            <a:picLocks noChangeAspect="1" noChangeArrowheads="1"/>
          </p:cNvPicPr>
          <p:nvPr/>
        </p:nvPicPr>
        <p:blipFill>
          <a:blip r:embed="rId4" cstate="print"/>
          <a:srcRect l="16589" t="26386" r="20575" b="31133"/>
          <a:stretch>
            <a:fillRect/>
          </a:stretch>
        </p:blipFill>
        <p:spPr bwMode="auto">
          <a:xfrm rot="16200000">
            <a:off x="4747455" y="2173425"/>
            <a:ext cx="6093297" cy="2699792"/>
          </a:xfrm>
          <a:prstGeom prst="rect">
            <a:avLst/>
          </a:prstGeom>
          <a:noFill/>
          <a:ln>
            <a:solidFill>
              <a:prstClr val="black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Основні причини розладнання насаджень дуба звичайного</a:t>
            </a:r>
            <a:endParaRPr lang="ru-RU" sz="2400" b="1" dirty="0"/>
          </a:p>
        </p:txBody>
      </p:sp>
      <p:pic>
        <p:nvPicPr>
          <p:cNvPr id="2050" name="Picture 2" descr="G:\ROBOTA\Хмельницьке ЛМГ травень 2017\IMG_5415.JPG"/>
          <p:cNvPicPr>
            <a:picLocks noChangeAspect="1" noChangeArrowheads="1"/>
          </p:cNvPicPr>
          <p:nvPr/>
        </p:nvPicPr>
        <p:blipFill>
          <a:blip r:embed="rId5" cstate="print"/>
          <a:srcRect t="16804" b="14161"/>
          <a:stretch>
            <a:fillRect/>
          </a:stretch>
        </p:blipFill>
        <p:spPr bwMode="auto">
          <a:xfrm rot="16200000">
            <a:off x="-1629054" y="2105728"/>
            <a:ext cx="6101917" cy="2843808"/>
          </a:xfrm>
          <a:prstGeom prst="rect">
            <a:avLst/>
          </a:prstGeom>
          <a:noFill/>
          <a:ln>
            <a:solidFill>
              <a:prstClr val="black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843808" y="548680"/>
            <a:ext cx="0" cy="63093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444208" y="548680"/>
            <a:ext cx="0" cy="63093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1328"/>
            <a:ext cx="2771800" cy="523220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Опеньок осінній (на фото - </a:t>
            </a:r>
            <a:r>
              <a:rPr lang="uk-UA" sz="1400" b="1" dirty="0" err="1" smtClean="0"/>
              <a:t>ризоморфи</a:t>
            </a:r>
            <a:r>
              <a:rPr lang="uk-UA" sz="1400" b="1" dirty="0" smtClean="0"/>
              <a:t> під корою)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03848" y="6119336"/>
            <a:ext cx="2771800" cy="738664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Судинний мікоз (</a:t>
            </a:r>
            <a:r>
              <a:rPr lang="uk-UA" sz="1400" b="1" dirty="0" err="1" smtClean="0"/>
              <a:t>суховершинність</a:t>
            </a:r>
            <a:r>
              <a:rPr lang="uk-UA" sz="1400" b="1" dirty="0" smtClean="0"/>
              <a:t> крон та поширення у деревині)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6334780"/>
            <a:ext cx="2555776" cy="523220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Поширення стовбурових шкідників)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5517232"/>
            <a:ext cx="2555776" cy="602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 ДСЛП «</a:t>
            </a:r>
            <a:r>
              <a:rPr lang="uk-UA" dirty="0" err="1" smtClean="0"/>
              <a:t>Вінницялісозахист</a:t>
            </a:r>
            <a:r>
              <a:rPr lang="uk-UA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46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ХЬЮЛЕТ ПААК\Ясень окружна семінар 2016\SNV10092.JPG"/>
          <p:cNvPicPr>
            <a:picLocks noChangeAspect="1" noChangeArrowheads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3075" name="Picture 3" descr="E:\ФОТО ХЬЮЛЕТ ПААК\Семінар Вінниця серпнеь 2016\IMG_1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43608" y="6270397"/>
            <a:ext cx="7056784" cy="584775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Всихання</a:t>
            </a:r>
            <a:r>
              <a:rPr lang="ru-RU" sz="3200" b="1" dirty="0" smtClean="0"/>
              <a:t> </a:t>
            </a:r>
            <a:r>
              <a:rPr lang="uk-UA" sz="3200" b="1" dirty="0" smtClean="0"/>
              <a:t>ясена звичайного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116632"/>
            <a:ext cx="3024336" cy="461665"/>
          </a:xfrm>
          <a:prstGeom prst="rect">
            <a:avLst/>
          </a:prstGeom>
          <a:solidFill>
            <a:srgbClr val="FFFF00">
              <a:alpha val="89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суховер</a:t>
            </a:r>
            <a:r>
              <a:rPr lang="uk-UA" sz="2400" b="1" dirty="0" err="1" smtClean="0"/>
              <a:t>шинність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16216" y="5733256"/>
            <a:ext cx="2627784" cy="537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Фото ДСЛП «Вінницялісозахист»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680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644</TotalTime>
  <Words>346</Words>
  <Application>Microsoft Office PowerPoint</Application>
  <PresentationFormat>Экран (4:3)</PresentationFormat>
  <Paragraphs>83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ЛІСОЗАХИСНІ    ПІДПРИЄМСТВА</vt:lpstr>
      <vt:lpstr>Площа уражених насаджень</vt:lpstr>
      <vt:lpstr>Всихання ялинників в карпатах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Всихання соснових насаджень</vt:lpstr>
      <vt:lpstr>Презентация PowerPoint</vt:lpstr>
      <vt:lpstr>Пошкодження соснових насаджень хвоєлистогизучими шкідниками</vt:lpstr>
      <vt:lpstr>Презентация PowerPoint</vt:lpstr>
      <vt:lpstr>Причини призначення заходів з поліпшення санітарного стану</vt:lpstr>
      <vt:lpstr>Презентация PowerPoint</vt:lpstr>
      <vt:lpstr>Верхівковий короїд</vt:lpstr>
      <vt:lpstr>Презентация PowerPoint</vt:lpstr>
      <vt:lpstr>Презентация PowerPoint</vt:lpstr>
      <vt:lpstr>ДЯКУЮ  ЗА  УВАГУ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Короед</dc:creator>
  <cp:lastModifiedBy>Пользователь Windows</cp:lastModifiedBy>
  <cp:revision>18</cp:revision>
  <dcterms:created xsi:type="dcterms:W3CDTF">2018-07-06T07:36:34Z</dcterms:created>
  <dcterms:modified xsi:type="dcterms:W3CDTF">2018-09-24T17:21:26Z</dcterms:modified>
</cp:coreProperties>
</file>